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gz6mmXNj5TuILivnjPZ4/JSNeV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964E0D8-1F72-4C8C-BD08-5E93DFF75892}">
  <a:tblStyle styleId="{B964E0D8-1F72-4C8C-BD08-5E93DFF7589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"/>
          <p:cNvGraphicFramePr/>
          <p:nvPr/>
        </p:nvGraphicFramePr>
        <p:xfrm>
          <a:off x="107504" y="116632"/>
          <a:ext cx="8929075" cy="6718681"/>
        </p:xfrm>
        <a:graphic>
          <a:graphicData uri="http://schemas.openxmlformats.org/drawingml/2006/table">
            <a:tbl>
              <a:tblPr firstRow="1" firstCol="1" bandRow="1">
                <a:noFill/>
                <a:tableStyleId>{B964E0D8-1F72-4C8C-BD08-5E93DFF75892}</a:tableStyleId>
              </a:tblPr>
              <a:tblGrid>
                <a:gridCol w="35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0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80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61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84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u="none" strike="noStrike" cap="none"/>
                        <a:t>Y</a:t>
                      </a:r>
                      <a:r>
                        <a:rPr lang="en-GB" sz="1100"/>
                        <a:t>r</a:t>
                      </a:r>
                      <a:r>
                        <a:rPr lang="en-GB" sz="1100" b="0" u="none" strike="noStrike" cap="none"/>
                        <a:t> Grp</a:t>
                      </a:r>
                      <a:endParaRPr sz="11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Autumn</a:t>
                      </a:r>
                      <a:endParaRPr sz="1000" b="0" u="none" strike="noStrike" cap="none"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1</a:t>
                      </a:r>
                      <a:endParaRPr sz="10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Autumn</a:t>
                      </a:r>
                      <a:endParaRPr sz="1000" b="0" u="none" strike="noStrike" cap="none"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2</a:t>
                      </a:r>
                      <a:endParaRPr sz="10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Spring </a:t>
                      </a:r>
                      <a:endParaRPr sz="1000" b="0" u="none" strike="noStrike" cap="none"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1</a:t>
                      </a:r>
                      <a:endParaRPr sz="10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Spring</a:t>
                      </a:r>
                      <a:endParaRPr sz="1000" b="0" u="none" strike="noStrike" cap="none"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 2</a:t>
                      </a:r>
                      <a:endParaRPr sz="10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Summer</a:t>
                      </a:r>
                      <a:endParaRPr sz="1000" b="0" u="none" strike="noStrike" cap="none"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 1</a:t>
                      </a:r>
                      <a:endParaRPr sz="10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Summer </a:t>
                      </a:r>
                      <a:endParaRPr sz="1000" b="0" u="none" strike="noStrike" cap="none"/>
                    </a:p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/>
                        <a:t>2</a:t>
                      </a:r>
                      <a:endParaRPr sz="10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4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u="none" strike="noStrike" cap="none"/>
                        <a:t>10</a:t>
                      </a:r>
                      <a:endParaRPr sz="14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sng">
                          <a:solidFill>
                            <a:srgbClr val="741B47"/>
                          </a:solidFill>
                        </a:rPr>
                        <a:t>Rights and Responsibilities</a:t>
                      </a:r>
                      <a:endParaRPr sz="1100" b="1" u="sng" strike="noStrike" cap="none">
                        <a:solidFill>
                          <a:srgbClr val="741B47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Norms, morals, laws, why we have laws,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Key principles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strike="noStrike" cap="none"/>
                        <a:t>Criminal Justice System </a:t>
                      </a:r>
                      <a:r>
                        <a:rPr lang="en-GB" sz="1100" b="0" u="none" strike="noStrike" cap="none"/>
                        <a:t>Criminal/Civil law, </a:t>
                      </a:r>
                      <a:endParaRPr sz="11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FF0000"/>
                          </a:solidFill>
                        </a:rPr>
                        <a:t>Murder in the Family</a:t>
                      </a: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/>
                        <a:t>Common Law</a:t>
                      </a:r>
                      <a:r>
                        <a:rPr lang="en-GB" sz="1100"/>
                        <a:t>, </a:t>
                      </a:r>
                      <a:r>
                        <a:rPr lang="en-GB" sz="1100" b="0" u="none" strike="noStrike" cap="none"/>
                        <a:t>legal rights, Courts, Roles, Judiciary; purposes of Punishment, </a:t>
                      </a:r>
                      <a:endParaRPr sz="11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/>
                        <a:t>Prison</a:t>
                      </a:r>
                      <a:endParaRPr sz="11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strike="noStrike" cap="none"/>
                        <a:t>Crime and punishment</a:t>
                      </a:r>
                      <a:endParaRPr b="1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/>
                        <a:t>Types of Crime, Criminality in the UK, Crime statistics, explanations of crime (continuing into Autumn 2)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/>
                        <a:t> </a:t>
                      </a:r>
                      <a:endParaRPr sz="1100" b="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solidFill>
                            <a:srgbClr val="FF0000"/>
                          </a:solidFill>
                        </a:rPr>
                        <a:t>Assessment: </a:t>
                      </a: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FF0000"/>
                          </a:solidFill>
                        </a:rPr>
                        <a:t>8 mark Qs.</a:t>
                      </a: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100"/>
                        <a:buFont typeface="Arial"/>
                        <a:buNone/>
                      </a:pP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solidFill>
                            <a:srgbClr val="00B050"/>
                          </a:solidFill>
                        </a:rPr>
                        <a:t>BV – Democracy and Rule of LAW</a:t>
                      </a:r>
                      <a:endParaRPr sz="1100" b="0" u="none" strike="noStrike" cap="none">
                        <a:solidFill>
                          <a:srgbClr val="0070C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solidFill>
                            <a:srgbClr val="0070C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Skills – evaluation, extended writing, justification, advocacy, debate, discussion, group work, presentation.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>
                        <a:solidFill>
                          <a:srgbClr val="0070C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solidFill>
                            <a:schemeClr val="dk1"/>
                          </a:solidFill>
                        </a:rPr>
                        <a:t>Completing Crime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strike="noStrike" cap="none">
                          <a:solidFill>
                            <a:schemeClr val="dk1"/>
                          </a:solidFill>
                        </a:rPr>
                        <a:t>Who makes the law?</a:t>
                      </a:r>
                      <a:endParaRPr b="1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0" u="none" strike="noStrike" cap="none">
                          <a:solidFill>
                            <a:schemeClr val="dk1"/>
                          </a:solidFill>
                        </a:rPr>
                        <a:t>Parliament, common law, other sources</a:t>
                      </a:r>
                      <a:endParaRPr sz="1100" u="sng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 u="sng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sng">
                          <a:solidFill>
                            <a:srgbClr val="0B5394"/>
                          </a:solidFill>
                        </a:rPr>
                        <a:t>Politics and Participation</a:t>
                      </a:r>
                      <a:endParaRPr sz="1100" b="1" u="sng">
                        <a:solidFill>
                          <a:srgbClr val="0B5394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Democracy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Dictatorship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Parliament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Voting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FPTP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Strengths and weaknesses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FF0000"/>
                          </a:solidFill>
                        </a:rPr>
                        <a:t>Assessment:</a:t>
                      </a: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FF0000"/>
                          </a:solidFill>
                        </a:rPr>
                        <a:t>Longer assessment; past paper Qs.</a:t>
                      </a: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B05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B050"/>
                          </a:solidFill>
                        </a:rPr>
                        <a:t>BV – Rule of Law</a:t>
                      </a:r>
                      <a:endParaRPr sz="1200" b="0" u="none" strike="noStrike" cap="none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70C0"/>
                          </a:solidFill>
                        </a:rPr>
                        <a:t>Skills – Evaluation, extended writing, justification, advocacy, debate, discussion, source analysis.</a:t>
                      </a:r>
                      <a:endParaRPr sz="1200" b="0" u="none" strike="noStrike" cap="none">
                        <a:solidFill>
                          <a:srgbClr val="0070C0"/>
                        </a:solidFill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sng" strike="noStrike" cap="none"/>
                        <a:t>Rights and Responsibilities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chemeClr val="dk1"/>
                          </a:solidFill>
                        </a:rPr>
                        <a:t>Human Rights, </a:t>
                      </a:r>
                      <a:endParaRPr sz="1200" b="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United Nations,</a:t>
                      </a: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Child rights,</a:t>
                      </a: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Historic rights,</a:t>
                      </a: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International humanitarian law.</a:t>
                      </a: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FF0000"/>
                          </a:solidFill>
                        </a:rPr>
                        <a:t>Assessment:</a:t>
                      </a:r>
                      <a:r>
                        <a:rPr lang="en-GB" sz="1200" b="0" u="none" strike="noStrike" cap="none">
                          <a:solidFill>
                            <a:srgbClr val="FF0000"/>
                          </a:solidFill>
                        </a:rPr>
                        <a:t> </a:t>
                      </a: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FF0000"/>
                          </a:solidFill>
                        </a:rPr>
                        <a:t>Democracy and Rights</a:t>
                      </a: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B050"/>
                          </a:solidFill>
                        </a:rPr>
                        <a:t>BV – Individual Liberty, Tolerance and Rule of Law</a:t>
                      </a:r>
                      <a:endParaRPr sz="1200" b="0" u="none" strike="noStrike" cap="none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70C0"/>
                          </a:solidFill>
                        </a:rPr>
                        <a:t>Skills – evaluation, extended writing, justification, advocacy, debate, discussion, source analysis</a:t>
                      </a:r>
                      <a:endParaRPr sz="1200" b="0" u="none" strike="noStrike" cap="none">
                        <a:solidFill>
                          <a:srgbClr val="0070C0"/>
                        </a:solidFill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/>
                        <a:t>International organisations</a:t>
                      </a:r>
                      <a:endParaRPr sz="1200" u="sng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NATO, Commonwealth, European Union, WTO, Foreign Aid</a:t>
                      </a:r>
                      <a:endParaRPr sz="1200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/>
                        <a:t>Life in Modern Britain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Diversity and Equality, Migration, Multicultural Communities, Community cohesion, refugees and asylum seekers, NGOs and Charities</a:t>
                      </a:r>
                      <a:r>
                        <a:rPr lang="en-GB" sz="1200"/>
                        <a:t>.</a:t>
                      </a: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BV – Democracy, Rule of Law, Individual Liberty, Tolerance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70C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Skills – evaluation, extended writing, justification, advocacy, debate, discussion, source analysis, group work, presentation </a:t>
                      </a:r>
                      <a:endParaRPr sz="1200" b="0" u="none" strike="noStrike" cap="none">
                        <a:solidFill>
                          <a:srgbClr val="0070C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/>
                        <a:t>Life in Modern Britain</a:t>
                      </a:r>
                      <a:endParaRPr sz="1200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Diversity and Equality, Migration, Multicultural Communities, Community cohesion, refugees and asylum seekers, NGOs and Charities.</a:t>
                      </a:r>
                      <a:endParaRPr sz="12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FF0000"/>
                          </a:solidFill>
                        </a:rPr>
                        <a:t>Assessment:</a:t>
                      </a: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FF0000"/>
                          </a:solidFill>
                        </a:rPr>
                        <a:t>Diversity and Migration</a:t>
                      </a:r>
                      <a:endParaRPr sz="1200" b="0" u="none" strike="noStrike" cap="none">
                        <a:solidFill>
                          <a:srgbClr val="00B05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>
                        <a:solidFill>
                          <a:srgbClr val="00B05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B05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B050"/>
                          </a:solidFill>
                        </a:rPr>
                        <a:t>BV – Democracy, Individual Liberty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70C0"/>
                          </a:solidFill>
                        </a:rPr>
                        <a:t>Skills – evaluation, revision, debate and discuss, source analysis</a:t>
                      </a:r>
                      <a:endParaRPr sz="1200" b="0" u="none" strike="noStrike" cap="none">
                        <a:solidFill>
                          <a:srgbClr val="0070C0"/>
                        </a:solidFill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/>
                        <a:t>Media:</a:t>
                      </a:r>
                      <a:endParaRPr sz="12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Mass media; role of media in a democracy; rights and responsibilities of the media; citizens and the media; censorship; Being an active Citizen.</a:t>
                      </a:r>
                      <a:endParaRPr sz="12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FF0000"/>
                          </a:solidFill>
                        </a:rPr>
                        <a:t>Assessment:</a:t>
                      </a: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FF0000"/>
                          </a:solidFill>
                        </a:rPr>
                        <a:t>Year 10 Mock exam</a:t>
                      </a:r>
                      <a:endParaRPr sz="12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u="none" strike="noStrike" cap="none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B05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B050"/>
                          </a:solidFill>
                        </a:rPr>
                        <a:t>BV – Democracy, Rule of Law, Individual Liberty, Tolerance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u="none" strike="noStrike" cap="none">
                          <a:solidFill>
                            <a:srgbClr val="0070C0"/>
                          </a:solidFill>
                        </a:rPr>
                        <a:t>Skills – evaluation, justification, </a:t>
                      </a:r>
                      <a:endParaRPr sz="1200" b="0" u="none" strike="noStrike" cap="none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endParaRPr sz="120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sng"/>
                        <a:t>Introduction to Investigation</a:t>
                      </a:r>
                      <a:endParaRPr sz="1200" u="sng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Stage 1 </a:t>
                      </a:r>
                      <a:endParaRPr sz="1200"/>
                    </a:p>
                  </a:txBody>
                  <a:tcPr marL="61400" marR="614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" name="Google Shape;89;p3"/>
          <p:cNvGraphicFramePr/>
          <p:nvPr/>
        </p:nvGraphicFramePr>
        <p:xfrm>
          <a:off x="106682" y="111971"/>
          <a:ext cx="8950600" cy="6651925"/>
        </p:xfrm>
        <a:graphic>
          <a:graphicData uri="http://schemas.openxmlformats.org/drawingml/2006/table">
            <a:tbl>
              <a:tblPr firstRow="1" firstCol="1" bandRow="1">
                <a:noFill/>
                <a:tableStyleId>{B964E0D8-1F72-4C8C-BD08-5E93DFF75892}</a:tableStyleId>
              </a:tblPr>
              <a:tblGrid>
                <a:gridCol w="467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0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8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4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51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Year </a:t>
                      </a:r>
                      <a:r>
                        <a:rPr lang="en-GB" sz="1400" b="1" u="none" strike="noStrike" cap="none"/>
                        <a:t>11</a:t>
                      </a:r>
                      <a:endParaRPr sz="14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b="1" u="sng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one:</a:t>
                      </a:r>
                      <a:endParaRPr sz="16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u="none" strike="noStrike" cap="none">
                          <a:solidFill>
                            <a:schemeClr val="dk1"/>
                          </a:solidFill>
                        </a:rPr>
                        <a:t>British constitution:</a:t>
                      </a:r>
                      <a:endParaRPr sz="1600" b="1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Introduction to the constitution, unwritten and written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Legislature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Executive, role of PM and the cabinet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Judiciary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Monarchy</a:t>
                      </a:r>
                      <a:endParaRPr sz="13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Civil service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Devolution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Electoral Systems</a:t>
                      </a:r>
                      <a:endParaRPr sz="13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Political parties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Economy and public services</a:t>
                      </a: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solidFill>
                            <a:srgbClr val="FF0000"/>
                          </a:solidFill>
                        </a:rPr>
                        <a:t>Assessment: 4 mark and 8 mark questions</a:t>
                      </a:r>
                      <a:endParaRPr sz="130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u="sng"/>
                        <a:t>Autumn two:</a:t>
                      </a:r>
                      <a:endParaRPr b="1" u="sng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Preparation for mock exam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Continuing with stage 2 of the Citizenship investigation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endParaRPr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B050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u="none" strike="noStrike" cap="none">
                          <a:solidFill>
                            <a:srgbClr val="00B050"/>
                          </a:solidFill>
                        </a:rPr>
                        <a:t>BV – Democracy, Rule of Law, Individual Liberty, Tolerance</a:t>
                      </a:r>
                      <a:endParaRPr sz="16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70C0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u="none" strike="noStrike" cap="none">
                          <a:solidFill>
                            <a:srgbClr val="0070C0"/>
                          </a:solidFill>
                        </a:rPr>
                        <a:t>Skills – evaluation, extended writing, justification, advocacy, debate, discussion, group work, presentation.</a:t>
                      </a:r>
                      <a:endParaRPr sz="1600"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u="none" strike="noStrike" cap="none"/>
                    </a:p>
                  </a:txBody>
                  <a:tcPr marL="61400" marR="61400" marT="0" marB="0"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 b="1" u="sng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one:  </a:t>
                      </a:r>
                      <a:endParaRPr sz="1500" b="1" u="sng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Citizenship investigation continued:</a:t>
                      </a:r>
                      <a:endParaRPr/>
                    </a:p>
                    <a:p>
                      <a:pPr marL="457200" lvl="0" indent="-3175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Char char="●"/>
                      </a:pPr>
                      <a:r>
                        <a:rPr lang="en-GB"/>
                        <a:t>Stage 3 - aims and planning</a:t>
                      </a:r>
                      <a:endParaRPr/>
                    </a:p>
                    <a:p>
                      <a:pPr marL="457200" lvl="0" indent="-3175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Char char="●"/>
                      </a:pPr>
                      <a:r>
                        <a:rPr lang="en-GB"/>
                        <a:t>Stage 4 - Action and Raising awareness.</a:t>
                      </a:r>
                      <a:endParaRPr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FF0000"/>
                          </a:solidFill>
                        </a:rPr>
                        <a:t>Assessment: Completed all stages of the investigation</a:t>
                      </a:r>
                      <a:endParaRPr sz="1500" b="1" u="sng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b="1" u="sng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 b="1" u="sng"/>
                        <a:t>Spring two:</a:t>
                      </a:r>
                      <a:endParaRPr sz="1500" b="1" u="sng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/>
                        <a:t>Complete outstanding topics on the syllabus in all </a:t>
                      </a:r>
                      <a:endParaRPr sz="1300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Assessment:</a:t>
                      </a:r>
                      <a:endParaRPr>
                        <a:solidFill>
                          <a:srgbClr val="FF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FF0000"/>
                          </a:solidFill>
                        </a:rPr>
                        <a:t>Paper 1, Section A - Active Citizenship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 practice questions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rgbClr val="FF0000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rgbClr val="FF0000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u="sng"/>
                        <a:t>Summer one:</a:t>
                      </a:r>
                      <a:endParaRPr b="1" u="sng"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Revision</a:t>
                      </a:r>
                      <a:endParaRPr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FF0000"/>
                          </a:solidFill>
                        </a:rPr>
                        <a:t>Paper 2, Section B - Rights and Responsibilities</a:t>
                      </a:r>
                      <a:endParaRPr/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solidFill>
                          <a:srgbClr val="FF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00B05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BV – Democracy, Rule of Law, Individual Liberty, Tolerance</a:t>
                      </a:r>
                      <a:endParaRPr sz="1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rgbClr val="0070C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Skills – evaluation, extended writing, justification, advocacy, debate, discussion, group work, presentation.</a:t>
                      </a:r>
                      <a:endParaRPr sz="16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solidFill>
                          <a:srgbClr val="FF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b="1" u="sng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400" marR="6140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600</Words>
  <Application>Microsoft Office PowerPoint</Application>
  <PresentationFormat>On-screen Show (4:3)</PresentationFormat>
  <Paragraphs>133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Chantal Hampton</dc:creator>
  <cp:lastModifiedBy>Greg Dordoy</cp:lastModifiedBy>
  <cp:revision>1</cp:revision>
  <dcterms:created xsi:type="dcterms:W3CDTF">2019-10-29T13:10:51Z</dcterms:created>
  <dcterms:modified xsi:type="dcterms:W3CDTF">2026-05-13T14:38:00Z</dcterms:modified>
</cp:coreProperties>
</file>