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5" r:id="rId2"/>
    <p:sldId id="266" r:id="rId3"/>
    <p:sldId id="256" r:id="rId4"/>
    <p:sldId id="263" r:id="rId5"/>
    <p:sldId id="262" r:id="rId6"/>
    <p:sldId id="258" r:id="rId7"/>
    <p:sldId id="259" r:id="rId8"/>
    <p:sldId id="260" r:id="rId9"/>
    <p:sldId id="261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405"/>
  </p:normalViewPr>
  <p:slideViewPr>
    <p:cSldViewPr snapToGrid="0" snapToObjects="1">
      <p:cViewPr varScale="1">
        <p:scale>
          <a:sx n="107" d="100"/>
          <a:sy n="107" d="100"/>
        </p:scale>
        <p:origin x="108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F76916-4B0B-7344-BCFD-F23608EDC1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C7078BC-32D1-B04D-AB3F-FC37CF8846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1AC28-F95A-4844-8E6F-127290D1C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3FB410-5E90-0743-B384-E246F8FA4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1D1EC-000C-D84A-BBD0-AFFCD146A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324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D6E77-75E1-E042-AAD8-6C8EF4B16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60258-AE96-D04A-A2D9-A23A631DEE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385C3-9668-DF4D-909C-3AE955EA80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F2FE3-A9CA-1343-9D70-F3D3EE65EE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F60F1B-892E-C94C-9B1E-066F987C2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177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50416-00A5-5D49-91D0-26C9B7ED5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D15B0B-3355-9544-B5D8-5047A9489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3F4646-0D56-794F-B1DF-F4CF30CCD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AD23FC-D8F6-254C-A403-7DA117B83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595AF-837E-D949-ACA9-F3AC6F4E5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361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BEC1F-D531-E142-88DB-32CCB8854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4DF39-BEE1-0E4D-9222-15C6369FE8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1E3F7A-EE9D-1843-8328-D8BFE09D28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569C00-7E1B-F14F-BDCB-898092003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0E8CCB-784F-E346-A0AF-D1426AA3C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6912F3-FDCA-C943-AA22-07CF1D57FD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362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C91B7-8F03-A446-9A42-E33492139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3FF33E-44A6-FF44-A99A-1FD2EA703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291E2D-AF52-5948-AEA2-6FB82E4D5D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A124EA-CCF4-074C-9B47-8123324546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B7C8B2-527B-2E43-A56D-513871248DD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93B736-30B0-2249-BF53-DCDF19022C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620947-DB28-C54C-8216-1409B9EA1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EA35348-881F-9846-A6F4-7245624A2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9232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868B4-2990-C541-A348-5CD3E2AE6C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9476D6-8CAF-C841-BF3E-9B2B53BBA3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2C6AE6-174E-FF47-BE7D-7BE4CD1EA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815D38-61D9-F544-A9F6-75A4EE494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087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3BFCD2-9143-A84E-8165-713F8C3B3E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77CB33-6510-184D-BD08-56B7F785D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25EED6-558E-F94C-A2BC-F2BE4C75B5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414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2B86C-A4AC-3A4A-954C-B5F789D502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6FCD01-3CCE-B94F-B142-21B81F284A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390491-2020-C14C-87A4-493043D2D4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6FE448-A19E-654E-B516-930B1A498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E56DAE-34EA-8A4D-8E3D-C3B0CEEAD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C0212F-D1C6-1945-B1AF-53AFAA1F5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329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A06F9-7F36-1943-88C1-9C5F0C4BD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87D835-023E-664D-BC17-83A14EF036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0CEC6A-4E5D-6440-8EE1-B712950570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8F9BAD-DB06-F143-A94E-18E43D65F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4091F5-F5FE-A04E-A4A0-A653A9D45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8AF200-066A-6843-B69C-8D20EE66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60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93FF3-2F0E-7E46-BD48-5CB0B55BF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C15A43-0A0A-3046-9D37-845F9C300A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2A7CDE-49C3-404E-A0D7-FD477EA76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59E47-0E11-6442-84CF-4B231F3BA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4EB2FB-F9AF-434C-BD90-2275DBA55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726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B9F975-F9D0-8447-B113-84E6401375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9DC91E-08C8-5A45-AC9B-89700BB089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B9AB4B-AA61-624E-9DCB-CBCCF25AF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26D77-BE91-9142-8296-47E6D57C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DF1BD2-2B61-7441-BCC7-35D63C788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0499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E86E93-80FD-6A48-84C9-A7E6DFC4F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D5E958-4143-3F4C-A872-F6C7287C59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4376E-8E92-0A4A-B005-A30726266C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9C8860-F17B-5D4C-B799-1D9922F8B08F}" type="datetimeFigureOut">
              <a:rPr lang="en-US" smtClean="0"/>
              <a:t>3/2/2021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5E527-B835-2E4F-A771-5A8E7C274D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E2517-898B-DA42-878B-92852AB976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CE919-D9B1-2E40-9529-3BC200D23D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805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s://www.google.com/url?sa=i&amp;rct=j&amp;q=&amp;esrc=s&amp;source=images&amp;cd=&amp;ved=2ahUKEwjqldTp3vPmAhUCyYUKHf4GCGUQjRx6BAgBEAQ&amp;url=https://mannyrobertson.tumblr.com/post/50369759399/embroidered-metropolis-a-series&amp;psig=AOvVaw268Z3EkT1YDZt790UAChoD&amp;ust=1578563548689696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uvmQfn5PsAI?feature=oemb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FEFB7-003C-ED40-A93C-F65027C2A6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359" y="2850204"/>
            <a:ext cx="11527277" cy="881534"/>
          </a:xfrm>
        </p:spPr>
        <p:txBody>
          <a:bodyPr>
            <a:normAutofit fontScale="90000"/>
          </a:bodyPr>
          <a:lstStyle/>
          <a:p>
            <a:pPr marL="12700" marR="5080">
              <a:lnSpc>
                <a:spcPts val="5810"/>
              </a:lnSpc>
              <a:spcBef>
                <a:spcPts val="745"/>
              </a:spcBef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Year 9 Options Presentation  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March 2021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GCSE Photography</a:t>
            </a: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DB05DC-DC63-934A-AC27-AD253C96D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4537" y="3949431"/>
            <a:ext cx="11682920" cy="1757902"/>
          </a:xfrm>
        </p:spPr>
        <p:txBody>
          <a:bodyPr>
            <a:noAutofit/>
          </a:bodyPr>
          <a:lstStyle/>
          <a:p>
            <a:pPr marL="12700" marR="5080">
              <a:lnSpc>
                <a:spcPts val="5810"/>
              </a:lnSpc>
              <a:spcBef>
                <a:spcPts val="745"/>
              </a:spcBef>
            </a:pPr>
            <a:r>
              <a:rPr lang="en-GB" sz="3200" b="1" dirty="0"/>
              <a:t>“Photography is a language more universal than words” </a:t>
            </a:r>
          </a:p>
          <a:p>
            <a:pPr marL="12700" marR="5080">
              <a:lnSpc>
                <a:spcPts val="5810"/>
              </a:lnSpc>
              <a:spcBef>
                <a:spcPts val="745"/>
              </a:spcBef>
            </a:pPr>
            <a:r>
              <a:rPr lang="en-GB" sz="3200" b="1" dirty="0"/>
              <a:t>Minor White</a:t>
            </a:r>
          </a:p>
          <a:p>
            <a:pPr marL="12700" marR="5080">
              <a:lnSpc>
                <a:spcPts val="5810"/>
              </a:lnSpc>
              <a:spcBef>
                <a:spcPts val="745"/>
              </a:spcBef>
            </a:pP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313123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85FA9E3-7E2F-3D48-9426-899A436BD7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216134">
            <a:off x="8081493" y="2851324"/>
            <a:ext cx="4170868" cy="2846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5FEFB7-003C-ED40-A93C-F65027C2A6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265" y="569680"/>
            <a:ext cx="11527277" cy="881534"/>
          </a:xfrm>
        </p:spPr>
        <p:txBody>
          <a:bodyPr>
            <a:noAutofit/>
          </a:bodyPr>
          <a:lstStyle/>
          <a:p>
            <a:pPr marL="12700" marR="5080">
              <a:lnSpc>
                <a:spcPts val="5810"/>
              </a:lnSpc>
              <a:spcBef>
                <a:spcPts val="745"/>
              </a:spcBef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Some sample photography and Photoshop techniques you could be learning…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10">
            <a:extLst>
              <a:ext uri="{FF2B5EF4-FFF2-40B4-BE49-F238E27FC236}">
                <a16:creationId xmlns:a16="http://schemas.microsoft.com/office/drawing/2014/main" id="{2CBD0B3E-C067-2B41-A286-1F15BE8176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3" b="4747"/>
          <a:stretch/>
        </p:blipFill>
        <p:spPr bwMode="auto">
          <a:xfrm>
            <a:off x="5293608" y="1447295"/>
            <a:ext cx="3356160" cy="39634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Ari Mahardhika: The Many Faces of Indonesian Art">
            <a:extLst>
              <a:ext uri="{FF2B5EF4-FFF2-40B4-BE49-F238E27FC236}">
                <a16:creationId xmlns:a16="http://schemas.microsoft.com/office/drawing/2014/main" id="{3FBC6FB7-5042-EF4F-B194-ACBD4C802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02563">
            <a:off x="1027436" y="3763012"/>
            <a:ext cx="4500071" cy="29236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Image result for manny robertson">
            <a:hlinkClick r:id="rId5"/>
            <a:extLst>
              <a:ext uri="{FF2B5EF4-FFF2-40B4-BE49-F238E27FC236}">
                <a16:creationId xmlns:a16="http://schemas.microsoft.com/office/drawing/2014/main" id="{0D2446D6-2AFE-4042-9528-F7E266520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5515">
            <a:off x="-41319" y="1062818"/>
            <a:ext cx="2557505" cy="39607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8366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FEFB7-003C-ED40-A93C-F65027C2A6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740" y="169053"/>
            <a:ext cx="11527277" cy="881534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Why Study GCSE Photography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DB05DC-DC63-934A-AC27-AD253C96D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740" y="1345221"/>
            <a:ext cx="11682920" cy="3946626"/>
          </a:xfrm>
        </p:spPr>
        <p:txBody>
          <a:bodyPr>
            <a:no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Photography is about looking, learning, thinking and communicating ideas.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It inspires creative thinkers. Photography means ‘drawing with</a:t>
            </a:r>
            <a:br>
              <a:rPr lang="en-GB" sz="3200" dirty="0"/>
            </a:br>
            <a:r>
              <a:rPr lang="en-GB" sz="3200" dirty="0"/>
              <a:t>light’ and that is what photographers do when they take a picture.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Many photographers have explored various techniques to create images that make a personal statement about things that have interested or concerned them.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/>
              <a:t>The most exciting aspect of photography is that you are capturing the world as you see it. </a:t>
            </a:r>
          </a:p>
          <a:p>
            <a:pPr algn="l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176705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BDB05DC-DC63-934A-AC27-AD253C96D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420" y="894945"/>
            <a:ext cx="11853155" cy="4737369"/>
          </a:xfrm>
        </p:spPr>
        <p:txBody>
          <a:bodyPr>
            <a:noAutofit/>
          </a:bodyPr>
          <a:lstStyle/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r>
              <a:rPr lang="en-GB" sz="3200" dirty="0">
                <a:latin typeface="Arial"/>
                <a:cs typeface="Arial"/>
              </a:rPr>
              <a:t>Photography is a fun but technical subject. </a:t>
            </a:r>
          </a:p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endParaRPr lang="en-GB" sz="3200" dirty="0">
              <a:latin typeface="Arial"/>
              <a:cs typeface="Arial"/>
            </a:endParaRPr>
          </a:p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r>
              <a:rPr lang="en-GB" sz="3200" dirty="0">
                <a:latin typeface="Arial"/>
                <a:cs typeface="Arial"/>
              </a:rPr>
              <a:t>You will gain numerous soft skills such as planning, analysing, researching and evaluating as well as verbal and visual communication skills.</a:t>
            </a:r>
          </a:p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endParaRPr lang="en-GB" sz="3200" dirty="0">
              <a:latin typeface="Arial"/>
              <a:cs typeface="Arial"/>
            </a:endParaRPr>
          </a:p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r>
              <a:rPr lang="en-GB" sz="3200" dirty="0">
                <a:latin typeface="Arial"/>
                <a:cs typeface="Arial"/>
              </a:rPr>
              <a:t>You will master how to use your camera in manual mode. </a:t>
            </a:r>
          </a:p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r>
              <a:rPr lang="en-GB" sz="3200" dirty="0">
                <a:latin typeface="Arial"/>
                <a:cs typeface="Arial"/>
              </a:rPr>
              <a:t>You will learn compositional techniques so you can take great images.</a:t>
            </a:r>
          </a:p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r>
              <a:rPr lang="en-GB" sz="3200" dirty="0">
                <a:latin typeface="Arial"/>
                <a:cs typeface="Arial"/>
              </a:rPr>
              <a:t>You will be taught how to use the industry standard image manipulation software - Adobe Photoshop.</a:t>
            </a:r>
          </a:p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r>
              <a:rPr lang="en-GB" sz="3200" dirty="0">
                <a:latin typeface="Arial"/>
                <a:cs typeface="Arial"/>
              </a:rPr>
              <a:t> </a:t>
            </a:r>
          </a:p>
          <a:p>
            <a:pPr marL="241300" marR="5080" indent="-228600" algn="l">
              <a:lnSpc>
                <a:spcPts val="2710"/>
              </a:lnSpc>
              <a:spcBef>
                <a:spcPts val="730"/>
              </a:spcBef>
              <a:buChar char="•"/>
              <a:tabLst>
                <a:tab pos="241300" algn="l"/>
              </a:tabLst>
            </a:pPr>
            <a:r>
              <a:rPr lang="en-GB" sz="3200" dirty="0">
                <a:latin typeface="Arial"/>
                <a:cs typeface="Arial"/>
              </a:rPr>
              <a:t>Student will have an Adobe Photoshop subscription to use both at home and in school.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0C4978-7674-F54B-A640-1070866E1C57}"/>
              </a:ext>
            </a:extLst>
          </p:cNvPr>
          <p:cNvSpPr/>
          <p:nvPr/>
        </p:nvSpPr>
        <p:spPr>
          <a:xfrm>
            <a:off x="340466" y="0"/>
            <a:ext cx="1168210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AQA GCSE Photography at EPA -1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796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BDB05DC-DC63-934A-AC27-AD253C96D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9421" y="1138136"/>
            <a:ext cx="11853155" cy="5058381"/>
          </a:xfrm>
        </p:spPr>
        <p:txBody>
          <a:bodyPr>
            <a:noAutofit/>
          </a:bodyPr>
          <a:lstStyle/>
          <a:p>
            <a:pPr marL="241300" marR="422275" indent="-228600" algn="l">
              <a:lnSpc>
                <a:spcPts val="2690"/>
              </a:lnSpc>
              <a:spcBef>
                <a:spcPts val="1005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The department has cameras, soft and strobe lights, tripods etc for you to use. </a:t>
            </a:r>
          </a:p>
          <a:p>
            <a:pPr marL="241300" marR="422275" indent="-228600" algn="l">
              <a:lnSpc>
                <a:spcPts val="2690"/>
              </a:lnSpc>
              <a:spcBef>
                <a:spcPts val="1005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As a photography student, you will be expected to purchase your own camera however this is not a necessity. </a:t>
            </a:r>
          </a:p>
          <a:p>
            <a:pPr marL="241300" marR="422275" indent="-228600" algn="l">
              <a:lnSpc>
                <a:spcPts val="2690"/>
              </a:lnSpc>
              <a:spcBef>
                <a:spcPts val="1005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If you need to purchase a camera, speak to your teacher for the best advise.</a:t>
            </a:r>
          </a:p>
          <a:p>
            <a:pPr marL="241300" marR="313690" indent="-228600" algn="l">
              <a:lnSpc>
                <a:spcPts val="2690"/>
              </a:lnSpc>
              <a:spcBef>
                <a:spcPts val="1030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Your photography teachers are required to supervise your coursework to confirm that it’s you who did it.</a:t>
            </a:r>
          </a:p>
          <a:p>
            <a:pPr marL="241300" marR="32384" indent="-228600" algn="l">
              <a:lnSpc>
                <a:spcPct val="80400"/>
              </a:lnSpc>
              <a:spcBef>
                <a:spcPts val="990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Your Photography grade will normally begin to evolve towards the end of year 10. </a:t>
            </a:r>
          </a:p>
          <a:p>
            <a:pPr marL="241300" marR="32384" indent="-228600" algn="l">
              <a:lnSpc>
                <a:spcPct val="80400"/>
              </a:lnSpc>
              <a:spcBef>
                <a:spcPts val="990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So, plan to put in as much effort as possible during year 10 before all the pressures and anxieties kick in at the start year 11.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0C4978-7674-F54B-A640-1070866E1C57}"/>
              </a:ext>
            </a:extLst>
          </p:cNvPr>
          <p:cNvSpPr/>
          <p:nvPr/>
        </p:nvSpPr>
        <p:spPr>
          <a:xfrm>
            <a:off x="321013" y="0"/>
            <a:ext cx="111705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AQA GCSE Photography at EPA -2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1601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BDB05DC-DC63-934A-AC27-AD253C96D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0391" y="1955261"/>
            <a:ext cx="10791217" cy="3725692"/>
          </a:xfrm>
        </p:spPr>
        <p:txBody>
          <a:bodyPr>
            <a:normAutofit/>
          </a:bodyPr>
          <a:lstStyle/>
          <a:p>
            <a:pPr marL="241300" indent="-228600" algn="l">
              <a:lnSpc>
                <a:spcPct val="100000"/>
              </a:lnSpc>
              <a:spcBef>
                <a:spcPts val="720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Coursework projects – account for 60% of the overall grade.</a:t>
            </a:r>
          </a:p>
          <a:p>
            <a:pPr marL="241300" indent="-228600" algn="l">
              <a:lnSpc>
                <a:spcPct val="100000"/>
              </a:lnSpc>
              <a:spcBef>
                <a:spcPts val="625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Externally Set Task - account for 40% of the overall grade.</a:t>
            </a:r>
          </a:p>
          <a:p>
            <a:pPr marL="241300" marR="5080" indent="-228600" algn="l">
              <a:lnSpc>
                <a:spcPct val="90700"/>
              </a:lnSpc>
              <a:spcBef>
                <a:spcPts val="960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It is important for you to keep up with your Photography coursework; which  will include homework, class teacher set tasks, as these will ultimately make up your coursework.</a:t>
            </a:r>
          </a:p>
          <a:p>
            <a:pPr marL="241300" marR="156210" indent="-228600" algn="l">
              <a:lnSpc>
                <a:spcPct val="90700"/>
              </a:lnSpc>
              <a:spcBef>
                <a:spcPts val="960"/>
              </a:spcBef>
              <a:buChar char="•"/>
              <a:tabLst>
                <a:tab pos="241300" algn="l"/>
              </a:tabLst>
            </a:pPr>
            <a:r>
              <a:rPr lang="en-GB" dirty="0">
                <a:latin typeface="Arial"/>
                <a:cs typeface="Arial"/>
              </a:rPr>
              <a:t>Photography has no written exam; however, you do get a project Set Task from  AQA which will normally starts in January of your year 11 to complete by end of March.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0C4978-7674-F54B-A640-1070866E1C57}"/>
              </a:ext>
            </a:extLst>
          </p:cNvPr>
          <p:cNvSpPr/>
          <p:nvPr/>
        </p:nvSpPr>
        <p:spPr>
          <a:xfrm>
            <a:off x="716603" y="319100"/>
            <a:ext cx="1079121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GCSE Photography – course outline…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Photography like Art is amongst the few remaining coursework only subject. So if you keep up with your coursework and complete it to a good standard, you should be able to pass it with flying colours.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599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BDB05DC-DC63-934A-AC27-AD253C96D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181" y="1303985"/>
            <a:ext cx="11384605" cy="3725692"/>
          </a:xfrm>
        </p:spPr>
        <p:txBody>
          <a:bodyPr>
            <a:noAutofit/>
          </a:bodyPr>
          <a:lstStyle/>
          <a:p>
            <a:pPr marL="12700" algn="l">
              <a:lnSpc>
                <a:spcPct val="100000"/>
              </a:lnSpc>
              <a:spcBef>
                <a:spcPts val="100"/>
              </a:spcBef>
              <a:tabLst>
                <a:tab pos="241300" algn="l"/>
              </a:tabLst>
            </a:pPr>
            <a:r>
              <a:rPr lang="en-GB" b="1" spc="300" dirty="0">
                <a:latin typeface="Arial"/>
                <a:cs typeface="Arial"/>
              </a:rPr>
              <a:t>There are 4 assessment objectives:</a:t>
            </a:r>
          </a:p>
          <a:p>
            <a:pPr marL="241300" indent="-228600" algn="l">
              <a:lnSpc>
                <a:spcPct val="100000"/>
              </a:lnSpc>
              <a:buChar char="•"/>
              <a:tabLst>
                <a:tab pos="241300" algn="l"/>
              </a:tabLst>
            </a:pPr>
            <a:r>
              <a:rPr lang="en-GB" spc="300" dirty="0">
                <a:latin typeface="Arial"/>
                <a:cs typeface="Arial"/>
              </a:rPr>
              <a:t>A01 – Research and Develop</a:t>
            </a:r>
          </a:p>
          <a:p>
            <a:pPr marL="241300" indent="-228600" algn="l">
              <a:lnSpc>
                <a:spcPct val="100000"/>
              </a:lnSpc>
              <a:spcBef>
                <a:spcPts val="384"/>
              </a:spcBef>
              <a:buChar char="•"/>
              <a:tabLst>
                <a:tab pos="241300" algn="l"/>
              </a:tabLst>
            </a:pPr>
            <a:r>
              <a:rPr lang="en-GB" spc="300" dirty="0">
                <a:latin typeface="Arial"/>
                <a:cs typeface="Arial"/>
              </a:rPr>
              <a:t>A02– Experiment and Refine</a:t>
            </a:r>
          </a:p>
          <a:p>
            <a:pPr marL="241300" indent="-228600" algn="l">
              <a:lnSpc>
                <a:spcPct val="100000"/>
              </a:lnSpc>
              <a:spcBef>
                <a:spcPts val="359"/>
              </a:spcBef>
              <a:buChar char="•"/>
              <a:tabLst>
                <a:tab pos="241300" algn="l"/>
              </a:tabLst>
            </a:pPr>
            <a:r>
              <a:rPr lang="en-GB" spc="300" dirty="0">
                <a:latin typeface="Arial"/>
                <a:cs typeface="Arial"/>
              </a:rPr>
              <a:t>A03 – Recording Ideas and Observations(with your camera)</a:t>
            </a:r>
          </a:p>
          <a:p>
            <a:pPr marL="241300" indent="-228600" algn="l">
              <a:lnSpc>
                <a:spcPct val="100000"/>
              </a:lnSpc>
              <a:spcBef>
                <a:spcPts val="380"/>
              </a:spcBef>
              <a:buChar char="•"/>
              <a:tabLst>
                <a:tab pos="241300" algn="l"/>
              </a:tabLst>
            </a:pPr>
            <a:r>
              <a:rPr lang="en-GB" spc="300" dirty="0">
                <a:latin typeface="Arial"/>
                <a:cs typeface="Arial"/>
              </a:rPr>
              <a:t>A04- Making Connections with artists and showing understanding</a:t>
            </a:r>
          </a:p>
          <a:p>
            <a:pPr marL="241300" marR="5080" indent="-228600" algn="l">
              <a:lnSpc>
                <a:spcPts val="2500"/>
              </a:lnSpc>
              <a:buChar char="•"/>
              <a:tabLst>
                <a:tab pos="241300" algn="l"/>
              </a:tabLst>
            </a:pPr>
            <a:r>
              <a:rPr lang="en-GB" spc="300" dirty="0">
                <a:latin typeface="Arial"/>
                <a:cs typeface="Arial"/>
              </a:rPr>
              <a:t>You will be required to meet these assessment objectives in all of your coursework projects and Externally Set tasks. </a:t>
            </a:r>
          </a:p>
          <a:p>
            <a:pPr marL="241300" marR="5080" indent="-228600" algn="l">
              <a:lnSpc>
                <a:spcPts val="2500"/>
              </a:lnSpc>
              <a:buChar char="•"/>
              <a:tabLst>
                <a:tab pos="241300" algn="l"/>
              </a:tabLst>
            </a:pPr>
            <a:r>
              <a:rPr lang="en-GB" spc="300" dirty="0">
                <a:latin typeface="Arial"/>
                <a:cs typeface="Arial"/>
              </a:rPr>
              <a:t>You will normally be  expected to complete 2 Coursework projects and 1 Externally Set Task.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0C4978-7674-F54B-A640-1070866E1C57}"/>
              </a:ext>
            </a:extLst>
          </p:cNvPr>
          <p:cNvSpPr/>
          <p:nvPr/>
        </p:nvSpPr>
        <p:spPr>
          <a:xfrm>
            <a:off x="716603" y="319100"/>
            <a:ext cx="10791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n-GB" b="1" dirty="0"/>
            </a:br>
            <a:endParaRPr lang="en-US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CDE08C-4505-3540-AED6-C767A1DD1101}"/>
              </a:ext>
            </a:extLst>
          </p:cNvPr>
          <p:cNvSpPr/>
          <p:nvPr/>
        </p:nvSpPr>
        <p:spPr>
          <a:xfrm>
            <a:off x="608878" y="257545"/>
            <a:ext cx="1055523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/>
              <a:t>GCSE Photography – assessment objectives…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8960701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BDB05DC-DC63-934A-AC27-AD253C96D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908" y="1284052"/>
            <a:ext cx="11384605" cy="3725692"/>
          </a:xfrm>
        </p:spPr>
        <p:txBody>
          <a:bodyPr>
            <a:noAutofit/>
          </a:bodyPr>
          <a:lstStyle/>
          <a:p>
            <a:pPr marL="254000" marR="724535" indent="-228600" algn="l">
              <a:lnSpc>
                <a:spcPts val="2810"/>
              </a:lnSpc>
              <a:spcBef>
                <a:spcPts val="450"/>
              </a:spcBef>
              <a:buChar char="•"/>
              <a:tabLst>
                <a:tab pos="254000" algn="l"/>
                <a:tab pos="3863975" algn="l"/>
                <a:tab pos="6720205" algn="l"/>
              </a:tabLst>
            </a:pPr>
            <a:r>
              <a:rPr lang="en-GB" dirty="0">
                <a:latin typeface="Arial"/>
                <a:cs typeface="Arial"/>
              </a:rPr>
              <a:t>Externally Set Assignment	will account for 40%	of the overall course  grade.</a:t>
            </a:r>
          </a:p>
          <a:p>
            <a:pPr marL="254000" indent="-228600" algn="l">
              <a:lnSpc>
                <a:spcPct val="100000"/>
              </a:lnSpc>
              <a:spcBef>
                <a:spcPts val="630"/>
              </a:spcBef>
              <a:buChar char="•"/>
              <a:tabLst>
                <a:tab pos="254000" algn="l"/>
              </a:tabLst>
            </a:pPr>
            <a:r>
              <a:rPr lang="en-GB" dirty="0">
                <a:latin typeface="Arial"/>
                <a:cs typeface="Arial"/>
              </a:rPr>
              <a:t>This is the exam and it's set by the exam body; in our case AQA.</a:t>
            </a:r>
          </a:p>
          <a:p>
            <a:pPr marL="254000" indent="-228600" algn="l">
              <a:lnSpc>
                <a:spcPct val="100000"/>
              </a:lnSpc>
              <a:spcBef>
                <a:spcPts val="630"/>
              </a:spcBef>
              <a:buChar char="•"/>
              <a:tabLst>
                <a:tab pos="254000" algn="l"/>
              </a:tabLst>
            </a:pPr>
            <a:r>
              <a:rPr lang="en-GB" dirty="0">
                <a:latin typeface="Arial"/>
                <a:cs typeface="Arial"/>
              </a:rPr>
              <a:t>Here you will be responding to a starting theme set by AQA. You will have 7 choices to chose from and must choose only one theme.</a:t>
            </a:r>
          </a:p>
          <a:p>
            <a:pPr marL="254000" indent="-228600" algn="l">
              <a:lnSpc>
                <a:spcPct val="100000"/>
              </a:lnSpc>
              <a:spcBef>
                <a:spcPts val="695"/>
              </a:spcBef>
              <a:buChar char="•"/>
              <a:tabLst>
                <a:tab pos="254000" algn="l"/>
              </a:tabLst>
            </a:pPr>
            <a:r>
              <a:rPr lang="en-GB" dirty="0">
                <a:latin typeface="Arial"/>
                <a:cs typeface="Arial"/>
              </a:rPr>
              <a:t>The exam preparation normally starts on the 4</a:t>
            </a:r>
            <a:r>
              <a:rPr lang="en-GB" baseline="26143" dirty="0">
                <a:latin typeface="Arial"/>
                <a:cs typeface="Arial"/>
              </a:rPr>
              <a:t>th </a:t>
            </a:r>
            <a:r>
              <a:rPr lang="en-GB" dirty="0">
                <a:latin typeface="Arial"/>
                <a:cs typeface="Arial"/>
              </a:rPr>
              <a:t>January after your year 11 Christmas break and the 10 hour exam will take place around March.</a:t>
            </a:r>
          </a:p>
          <a:p>
            <a:pPr marL="254000" marR="17780" indent="-228600" algn="l">
              <a:lnSpc>
                <a:spcPts val="2810"/>
              </a:lnSpc>
              <a:spcBef>
                <a:spcPts val="1120"/>
              </a:spcBef>
              <a:buChar char="•"/>
              <a:tabLst>
                <a:tab pos="254000" algn="l"/>
              </a:tabLst>
            </a:pPr>
            <a:r>
              <a:rPr lang="en-GB" dirty="0">
                <a:latin typeface="Arial"/>
                <a:cs typeface="Arial"/>
              </a:rPr>
              <a:t>You have about 10 weeks to prepare for this exam by completing a project  folder and final edit.</a:t>
            </a:r>
          </a:p>
          <a:p>
            <a:pPr marL="254000" marR="171450" indent="-228600" algn="l">
              <a:lnSpc>
                <a:spcPts val="2810"/>
              </a:lnSpc>
              <a:spcBef>
                <a:spcPts val="980"/>
              </a:spcBef>
              <a:buChar char="•"/>
              <a:tabLst>
                <a:tab pos="254000" algn="l"/>
              </a:tabLst>
            </a:pPr>
            <a:r>
              <a:rPr lang="en-GB" dirty="0">
                <a:latin typeface="Arial"/>
                <a:cs typeface="Arial"/>
              </a:rPr>
              <a:t>You will be required to do a 10-hour final edit in exam conditions spread  over two days. i.e. 5 hours on each day.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0C4978-7674-F54B-A640-1070866E1C57}"/>
              </a:ext>
            </a:extLst>
          </p:cNvPr>
          <p:cNvSpPr/>
          <p:nvPr/>
        </p:nvSpPr>
        <p:spPr>
          <a:xfrm>
            <a:off x="716603" y="319100"/>
            <a:ext cx="10791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/>
              <a:t>Externally Set Assignment – 10- hour exam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752207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DBDB05DC-DC63-934A-AC27-AD253C96D3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908" y="1284052"/>
            <a:ext cx="11384605" cy="3725692"/>
          </a:xfrm>
        </p:spPr>
        <p:txBody>
          <a:bodyPr>
            <a:noAutofit/>
          </a:bodyPr>
          <a:lstStyle/>
          <a:p>
            <a:pPr marL="254000" marR="724535" indent="-228600" algn="l">
              <a:lnSpc>
                <a:spcPts val="2810"/>
              </a:lnSpc>
              <a:spcBef>
                <a:spcPts val="450"/>
              </a:spcBef>
              <a:buChar char="•"/>
              <a:tabLst>
                <a:tab pos="254000" algn="l"/>
                <a:tab pos="3863975" algn="l"/>
                <a:tab pos="6720205" algn="l"/>
              </a:tabLst>
            </a:pPr>
            <a:r>
              <a:rPr lang="en-GB" dirty="0">
                <a:latin typeface="Arial"/>
                <a:cs typeface="Arial"/>
              </a:rPr>
              <a:t>The </a:t>
            </a:r>
            <a:r>
              <a:rPr lang="en-GB" b="1" dirty="0">
                <a:latin typeface="Arial"/>
                <a:cs typeface="Arial"/>
              </a:rPr>
              <a:t>Assembled </a:t>
            </a:r>
            <a:r>
              <a:rPr lang="en-GB" dirty="0">
                <a:latin typeface="Arial"/>
                <a:cs typeface="Arial"/>
              </a:rPr>
              <a:t>project</a:t>
            </a:r>
            <a:r>
              <a:rPr lang="en-GB" b="1" dirty="0">
                <a:latin typeface="Arial"/>
                <a:cs typeface="Arial"/>
              </a:rPr>
              <a:t> </a:t>
            </a:r>
            <a:r>
              <a:rPr lang="en-GB" dirty="0">
                <a:latin typeface="Arial"/>
                <a:cs typeface="Arial"/>
              </a:rPr>
              <a:t>– this project is normally accompanied by a trip to Colchester zoo.</a:t>
            </a:r>
          </a:p>
          <a:p>
            <a:pPr marL="254000" indent="-228600" algn="l">
              <a:lnSpc>
                <a:spcPct val="100000"/>
              </a:lnSpc>
              <a:spcBef>
                <a:spcPts val="630"/>
              </a:spcBef>
              <a:buChar char="•"/>
              <a:tabLst>
                <a:tab pos="254000" algn="l"/>
              </a:tabLst>
            </a:pPr>
            <a:r>
              <a:rPr lang="en-GB" dirty="0">
                <a:latin typeface="Arial"/>
                <a:cs typeface="Arial"/>
              </a:rPr>
              <a:t>The </a:t>
            </a:r>
            <a:r>
              <a:rPr lang="en-GB" b="1" dirty="0">
                <a:latin typeface="Arial"/>
                <a:cs typeface="Arial"/>
              </a:rPr>
              <a:t>Creative Landscape </a:t>
            </a:r>
            <a:r>
              <a:rPr lang="en-GB" dirty="0">
                <a:latin typeface="Arial"/>
                <a:cs typeface="Arial"/>
              </a:rPr>
              <a:t>project – this project is normally supported by a trip to Central London to photograph the London cityscape.</a:t>
            </a:r>
          </a:p>
          <a:p>
            <a:pPr marL="254000" indent="-228600" algn="l">
              <a:lnSpc>
                <a:spcPct val="100000"/>
              </a:lnSpc>
              <a:spcBef>
                <a:spcPts val="630"/>
              </a:spcBef>
              <a:buFont typeface="Arial" panose="020B0604020202020204" pitchFamily="34" charset="0"/>
              <a:buChar char="•"/>
              <a:tabLst>
                <a:tab pos="254000" algn="l"/>
              </a:tabLst>
            </a:pPr>
            <a:r>
              <a:rPr lang="en-GB" dirty="0">
                <a:latin typeface="Arial"/>
                <a:cs typeface="Arial"/>
              </a:rPr>
              <a:t>The </a:t>
            </a:r>
            <a:r>
              <a:rPr lang="en-GB" b="1" dirty="0">
                <a:latin typeface="Arial"/>
                <a:cs typeface="Arial"/>
              </a:rPr>
              <a:t>Out of Place Surreal </a:t>
            </a:r>
            <a:r>
              <a:rPr lang="en-GB" dirty="0">
                <a:latin typeface="Arial"/>
                <a:cs typeface="Arial"/>
              </a:rPr>
              <a:t>project - this project is normally supported by a trip to the Tate Modern gallery.</a:t>
            </a:r>
          </a:p>
          <a:p>
            <a:pPr marL="254000" indent="-228600" algn="l">
              <a:lnSpc>
                <a:spcPct val="100000"/>
              </a:lnSpc>
              <a:spcBef>
                <a:spcPts val="630"/>
              </a:spcBef>
              <a:buChar char="•"/>
              <a:tabLst>
                <a:tab pos="254000" algn="l"/>
              </a:tabLst>
            </a:pPr>
            <a:r>
              <a:rPr lang="en-GB" dirty="0">
                <a:latin typeface="Arial"/>
                <a:cs typeface="Arial"/>
              </a:rPr>
              <a:t>We also have a wide array of starting themes from past AQA Photography exam papers that we can tailor to match your unique skills as individual students.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90C4978-7674-F54B-A640-1070866E1C57}"/>
              </a:ext>
            </a:extLst>
          </p:cNvPr>
          <p:cNvSpPr/>
          <p:nvPr/>
        </p:nvSpPr>
        <p:spPr>
          <a:xfrm>
            <a:off x="716603" y="319100"/>
            <a:ext cx="107912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/>
              <a:t>GCSE Photography projects we currently do…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284392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90C4978-7674-F54B-A640-1070866E1C57}"/>
              </a:ext>
            </a:extLst>
          </p:cNvPr>
          <p:cNvSpPr/>
          <p:nvPr/>
        </p:nvSpPr>
        <p:spPr>
          <a:xfrm>
            <a:off x="700392" y="0"/>
            <a:ext cx="107912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dirty="0"/>
              <a:t>Photography and Photoshop techniques you might learn to use … Thanks for watching and good luck with your choices. Mr Sunday.</a:t>
            </a:r>
            <a:endParaRPr lang="en-US" sz="1400" b="1" dirty="0"/>
          </a:p>
        </p:txBody>
      </p:sp>
      <p:pic>
        <p:nvPicPr>
          <p:cNvPr id="4" name="Online Media 3" descr="Take a fantastic voyage with Photoshop">
            <a:hlinkClick r:id="" action="ppaction://media"/>
            <a:extLst>
              <a:ext uri="{FF2B5EF4-FFF2-40B4-BE49-F238E27FC236}">
                <a16:creationId xmlns:a16="http://schemas.microsoft.com/office/drawing/2014/main" id="{0C9E7C2E-19E8-744A-B5E0-579D06F39BE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2645" y="307777"/>
            <a:ext cx="11386709" cy="643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844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809</Words>
  <Application>Microsoft Office PowerPoint</Application>
  <PresentationFormat>Widescreen</PresentationFormat>
  <Paragraphs>53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Year 9 Options Presentation   March 2021 GCSE Photography </vt:lpstr>
      <vt:lpstr>Some sample photography and Photoshop techniques you could be learning…</vt:lpstr>
      <vt:lpstr>Why Study GCSE Photography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Why Study GCSE Photography</dc:title>
  <dc:creator>Microsoft Office User</dc:creator>
  <cp:lastModifiedBy>Tareque Chowdhury</cp:lastModifiedBy>
  <cp:revision>21</cp:revision>
  <dcterms:created xsi:type="dcterms:W3CDTF">2021-02-22T11:42:15Z</dcterms:created>
  <dcterms:modified xsi:type="dcterms:W3CDTF">2021-03-02T08:02:21Z</dcterms:modified>
</cp:coreProperties>
</file>