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9" d="100"/>
          <a:sy n="129" d="100"/>
        </p:scale>
        <p:origin x="612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acad3c1f8d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acad3c1f8d_0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2acad3c1f8d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2acad3c1f8d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acad3c1f8d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acad3c1f8d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2acad3c1f8d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2acad3c1f8d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acad3c1f8d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acad3c1f8d_0_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acad3c1f8d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acad3c1f8d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acad3c1f8d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acad3c1f8d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ndz791OC6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g"/><Relationship Id="rId5" Type="http://schemas.openxmlformats.org/officeDocument/2006/relationships/hyperlink" Target="http://www.youtube.com/watch?v=Uur6J8nkkQI" TargetMode="Externa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57225" y="490500"/>
            <a:ext cx="8872800" cy="1178400"/>
          </a:xfrm>
          <a:prstGeom prst="rect">
            <a:avLst/>
          </a:prstGeom>
          <a:solidFill>
            <a:srgbClr val="0B5394"/>
          </a:solidFill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Career highlight: Gynecologist </a:t>
            </a:r>
            <a:endParaRPr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0896" y="3877500"/>
            <a:ext cx="1092416" cy="117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 title="download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5" y="1728800"/>
            <a:ext cx="2114550" cy="185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 title="download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25300" y="1728800"/>
            <a:ext cx="2304725" cy="185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 title="images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02963" y="1949288"/>
            <a:ext cx="2781300" cy="1647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>
            <a:spLocks noGrp="1"/>
          </p:cNvSpPr>
          <p:nvPr>
            <p:ph type="title"/>
          </p:nvPr>
        </p:nvSpPr>
        <p:spPr>
          <a:xfrm>
            <a:off x="45300" y="671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What is?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151650" y="768300"/>
            <a:ext cx="7808400" cy="4177500"/>
          </a:xfrm>
          <a:prstGeom prst="rect">
            <a:avLst/>
          </a:prstGeom>
          <a:ln w="19050" cap="flat" cmpd="sng">
            <a:solidFill>
              <a:srgbClr val="2557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en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gynaecologist</a:t>
            </a:r>
            <a:r>
              <a:rPr lang="en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 medical doctor who specialises in the health of the female reproductive system —Many also practise </a:t>
            </a:r>
            <a:r>
              <a:rPr lang="en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obstetrics</a:t>
            </a:r>
            <a:r>
              <a:rPr lang="en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caring for women during pregnancy and childbirth. Together, this field is called </a:t>
            </a:r>
            <a:r>
              <a:rPr lang="en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Obstetrics and Gynaecology (O&amp;G)</a:t>
            </a:r>
            <a:r>
              <a:rPr lang="en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35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58125" y="6140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What qualifications will you need?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0" name="Google Shape;70;p15"/>
          <p:cNvSpPr txBox="1"/>
          <p:nvPr/>
        </p:nvSpPr>
        <p:spPr>
          <a:xfrm>
            <a:off x="177750" y="688950"/>
            <a:ext cx="4953900" cy="4263900"/>
          </a:xfrm>
          <a:prstGeom prst="rect">
            <a:avLst/>
          </a:prstGeom>
          <a:solidFill>
            <a:srgbClr val="0B539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Complete a </a:t>
            </a:r>
            <a:r>
              <a:rPr lang="en" sz="18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5-year degree in medicine (MBBS, MBChB)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at a university recognised by the </a:t>
            </a:r>
            <a:r>
              <a:rPr lang="en" sz="18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General Medical Council (GMC)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b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●"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entry: 3 A-levels (including Biology and Chemistry).</a:t>
            </a:r>
            <a:b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Undertake a </a:t>
            </a:r>
            <a:r>
              <a:rPr lang="en" sz="18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2-year UK Foundation Programme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(general medical training).</a:t>
            </a:r>
            <a:b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Apply for a </a:t>
            </a:r>
            <a:r>
              <a:rPr lang="en" sz="18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7-year Specialty Training programme in Obstetrics and Gynaecology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71" name="Google Shape;71;p15"/>
          <p:cNvCxnSpPr/>
          <p:nvPr/>
        </p:nvCxnSpPr>
        <p:spPr>
          <a:xfrm rot="10800000" flipH="1">
            <a:off x="4860750" y="3261725"/>
            <a:ext cx="799800" cy="300"/>
          </a:xfrm>
          <a:prstGeom prst="straightConnector1">
            <a:avLst/>
          </a:prstGeom>
          <a:noFill/>
          <a:ln w="76200" cap="flat" cmpd="sng">
            <a:solidFill>
              <a:srgbClr val="CC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72" name="Google Shape;72;p15"/>
          <p:cNvSpPr txBox="1"/>
          <p:nvPr/>
        </p:nvSpPr>
        <p:spPr>
          <a:xfrm>
            <a:off x="5611200" y="2813450"/>
            <a:ext cx="3442800" cy="21717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While there is </a:t>
            </a:r>
            <a:r>
              <a:rPr lang="en" sz="16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direct medical apprenticeship for gynaecology</a:t>
            </a:r>
            <a:r>
              <a:rPr lang="en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the </a:t>
            </a:r>
            <a:r>
              <a:rPr lang="en" sz="16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Medical Doctor Degree Apprenticeship</a:t>
            </a:r>
            <a:r>
              <a:rPr lang="en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(introduced by the NHS in England from 2024) allows students to train as doctors while earning a salary — potentially leading to O&amp;G specialisation later.</a:t>
            </a:r>
            <a:endParaRPr sz="23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73" name="Google Shape;73;p15"/>
          <p:cNvCxnSpPr/>
          <p:nvPr/>
        </p:nvCxnSpPr>
        <p:spPr>
          <a:xfrm rot="10800000" flipH="1">
            <a:off x="4868550" y="1709525"/>
            <a:ext cx="784200" cy="28500"/>
          </a:xfrm>
          <a:prstGeom prst="straightConnector1">
            <a:avLst/>
          </a:prstGeom>
          <a:noFill/>
          <a:ln w="76200" cap="flat" cmpd="sng">
            <a:solidFill>
              <a:srgbClr val="CC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74" name="Google Shape;74;p15"/>
          <p:cNvSpPr txBox="1"/>
          <p:nvPr/>
        </p:nvSpPr>
        <p:spPr>
          <a:xfrm>
            <a:off x="5611200" y="865100"/>
            <a:ext cx="3442800" cy="18168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If you already have a science degree, a </a:t>
            </a:r>
            <a:r>
              <a:rPr lang="en" sz="2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4-year graduate-entry medicine degree</a:t>
            </a:r>
            <a:r>
              <a:rPr lang="en" sz="21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available at many universities.</a:t>
            </a:r>
            <a:endParaRPr sz="2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5"/>
          <p:cNvSpPr/>
          <p:nvPr/>
        </p:nvSpPr>
        <p:spPr>
          <a:xfrm>
            <a:off x="442200" y="2678250"/>
            <a:ext cx="199800" cy="2853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5"/>
          <p:cNvSpPr/>
          <p:nvPr/>
        </p:nvSpPr>
        <p:spPr>
          <a:xfrm>
            <a:off x="2862800" y="3756650"/>
            <a:ext cx="199800" cy="2853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>
            <a:spLocks noGrp="1"/>
          </p:cNvSpPr>
          <p:nvPr>
            <p:ph type="title"/>
          </p:nvPr>
        </p:nvSpPr>
        <p:spPr>
          <a:xfrm>
            <a:off x="32225" y="-294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320">
                <a:latin typeface="Times New Roman"/>
                <a:ea typeface="Times New Roman"/>
                <a:cs typeface="Times New Roman"/>
                <a:sym typeface="Times New Roman"/>
              </a:rPr>
              <a:t>Duties </a:t>
            </a:r>
            <a:endParaRPr sz="33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1"/>
          </p:nvPr>
        </p:nvSpPr>
        <p:spPr>
          <a:xfrm>
            <a:off x="112700" y="543225"/>
            <a:ext cx="8933400" cy="4467000"/>
          </a:xfrm>
          <a:prstGeom prst="rect">
            <a:avLst/>
          </a:prstGeom>
          <a:ln w="19050" cap="flat" cmpd="sng">
            <a:solidFill>
              <a:srgbClr val="0B539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 Responsibilities</a:t>
            </a:r>
            <a:endParaRPr sz="22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Conducting examinations, screenings, and diagnostic tests (e.g., cervical smears, ultrasounds).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Managing menstrual, fertility, and menopausal issues.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Performing surgical procedures such as hysterectomies, caesarean sections, or laparoscopies.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Supporting pregnancy, childbirth, and postnatal care.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Advising on contraception, sexual health, and reproductive wellbeing.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Working within multidisciplinary teams (midwives, nurses, anaesthetists).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Managing emergencies (e.g., ectopic pregnancies, complications during labour).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95000"/>
              </a:lnSpc>
              <a:spcBef>
                <a:spcPts val="1200"/>
              </a:spcBef>
              <a:spcAft>
                <a:spcPts val="4200"/>
              </a:spcAft>
              <a:buNone/>
            </a:pPr>
            <a:endParaRPr sz="2595">
              <a:solidFill>
                <a:srgbClr val="666666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5969300" y="11055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>
            <a:spLocks noGrp="1"/>
          </p:cNvSpPr>
          <p:nvPr>
            <p:ph type="title"/>
          </p:nvPr>
        </p:nvSpPr>
        <p:spPr>
          <a:xfrm>
            <a:off x="162250" y="1093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Salaries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9" name="Google Shape;89;p17"/>
          <p:cNvSpPr txBox="1">
            <a:spLocks noGrp="1"/>
          </p:cNvSpPr>
          <p:nvPr>
            <p:ph type="body" idx="1"/>
          </p:nvPr>
        </p:nvSpPr>
        <p:spPr>
          <a:xfrm>
            <a:off x="162250" y="767225"/>
            <a:ext cx="8809500" cy="4227600"/>
          </a:xfrm>
          <a:prstGeom prst="rect">
            <a:avLst/>
          </a:prstGeom>
          <a:ln w="19050" cap="flat" cmpd="sng">
            <a:solidFill>
              <a:srgbClr val="0B539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Foundation Doctor - £32,400 to £43,00 - During initial two-year foundation training after medical school. 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Specialty Registrar - £43,900 to £63,400 - Gynaecologists in training; salary increases with experience. 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Consultant (NHS) - £93,700 to £126,300 - Core NHS salary scale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Consultant (Private sector) - £120,000 to £250,000 - Income varies. Many consultants combine private and NHS work.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Locum Consultant - £100 to £160 per hour - Short-term contracts to fill NHS gaps; flexible positions but less job security.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>
            <a:spLocks noGrp="1"/>
          </p:cNvSpPr>
          <p:nvPr>
            <p:ph type="title"/>
          </p:nvPr>
        </p:nvSpPr>
        <p:spPr>
          <a:xfrm>
            <a:off x="0" y="118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Last facts to know…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18"/>
          <p:cNvSpPr txBox="1"/>
          <p:nvPr/>
        </p:nvSpPr>
        <p:spPr>
          <a:xfrm>
            <a:off x="169650" y="848225"/>
            <a:ext cx="4767000" cy="3989700"/>
          </a:xfrm>
          <a:prstGeom prst="rect">
            <a:avLst/>
          </a:prstGeom>
          <a:solidFill>
            <a:srgbClr val="EA999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 it a Growth Sector?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lang="en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RCOG 2022 Workforce Report</a:t>
            </a: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identified </a:t>
            </a:r>
            <a:r>
              <a:rPr lang="en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shortage of O&amp;G doctors</a:t>
            </a: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with around </a:t>
            </a:r>
            <a:r>
              <a:rPr lang="en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20% of posts unfilled</a:t>
            </a: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 some NHS Trusts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Factors include rising birth rates, later pregnancies, and growing demand for fertility and menopause services.</a:t>
            </a:r>
            <a:b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Workforce expansion is a </a:t>
            </a:r>
            <a:r>
              <a:rPr lang="en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government priority</a:t>
            </a: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with NHS Long Term Workforce Plan (2023) pledging to </a:t>
            </a:r>
            <a:r>
              <a:rPr lang="en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increase medical training places by 50% by 2031</a:t>
            </a: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b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 — this is a </a:t>
            </a:r>
            <a:r>
              <a:rPr lang="en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 and growing sector</a:t>
            </a: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though competitive at higher grades.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18"/>
          <p:cNvSpPr/>
          <p:nvPr/>
        </p:nvSpPr>
        <p:spPr>
          <a:xfrm>
            <a:off x="5140350" y="118750"/>
            <a:ext cx="3851100" cy="2544600"/>
          </a:xfrm>
          <a:prstGeom prst="wedgeRoundRectCallout">
            <a:avLst>
              <a:gd name="adj1" fmla="val 9692"/>
              <a:gd name="adj2" fmla="val 66077"/>
              <a:gd name="adj3" fmla="val 0"/>
            </a:avLst>
          </a:prstGeom>
          <a:solidFill>
            <a:srgbClr val="9FC5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Times New Roman"/>
                <a:ea typeface="Times New Roman"/>
                <a:cs typeface="Times New Roman"/>
                <a:sym typeface="Times New Roman"/>
              </a:rPr>
              <a:t>Volunteering at Women’s Health Charities can be useful, or you could also work as a health assistant, or volunteer in a ward in order to get to know how hospitals work.</a:t>
            </a:r>
            <a:endParaRPr sz="23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7" name="Google Shape;97;p18" title="download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93246" y="2991621"/>
            <a:ext cx="1228600" cy="184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/>
        </p:nvSpPr>
        <p:spPr>
          <a:xfrm>
            <a:off x="2846775" y="37800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</p:txBody>
      </p:sp>
      <p:sp>
        <p:nvSpPr>
          <p:cNvPr id="103" name="Google Shape;103;p19"/>
          <p:cNvSpPr txBox="1"/>
          <p:nvPr/>
        </p:nvSpPr>
        <p:spPr>
          <a:xfrm>
            <a:off x="97550" y="116050"/>
            <a:ext cx="3125400" cy="5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the job like?</a:t>
            </a:r>
            <a:endParaRPr sz="21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5910600" y="176870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</p:txBody>
      </p:sp>
      <p:pic>
        <p:nvPicPr>
          <p:cNvPr id="105" name="Google Shape;105;p19" descr="As you may have caught on, I specialise in obstetrics and gynaecology, ie. women’s health; my day-to-day work varies, but I care for both pregnant women and non-pregnant women with concerns relating to the reproductive tract. &#10;&#10;But what is the training like? How long is the training? What will you get out of being in the training programme within the UK?&#10;&#10;Watch the video to find out!&#10;&#10;Training matrix&#10;https://www.rcog.org.uk/careers-and-training/starting-your-og-career/specialty-training/assessment-and-progression-through-training/training-matrix/" title="An Obstetrician’s Journey (UK O&amp;G Pathway)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1675" y="755450"/>
            <a:ext cx="3844400" cy="216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9" descr="Get 10% off Scrintal Personal Pro using my code &quot;KENJI10&quot; or click here 👉🏻 https://tinyurl.com/yxzzrw5e&#10;&#10;Timestamps:&#10;00:00 Intro&#10;01:08 Autonomy &#10;04:22 Good team spirit&#10;05:25 Treated well as a doctor&#10;06:53 Scrintal&#10;10:37 Varied days&#10;12:52 Happy specialty&#10;14:49 Very sad cases&#10;18:20 High stakes &amp; pressure&#10;21:30 High litigation &#10;22:15 Would I recommend it? &#10;&#10;💡 SUPPORT THE CHANNEL💡 &#10;🏥 Join my medicine application mentorship scheme here: https://www.kenjitomita.co.uk/plans-pricing&#10;&#10;📚 MY ONLINE COURSES 🎓&#10;🩺 (Free) How to Get into Medical School - From Application to Doctor: https://skl.sh/2TwpH0N&#10;👨🏼‍💻 An Essay Writing Masterclass - The Best Essay Writing Technique: https://courses.kenjitomita.co.uk&#10;🏥 Online Medicine Interview Course: https://courses.kenjitomita.co.uk&#10;&#10;📗 My Resources to Help You 📙&#10;👨‍⚕️For Mock MMI's, personal statement reviewing, careers advice: https://www.kenjitomita.co.uk&#10;📝 My Medicine revision notes: https://kenjitomita.co.uk/shop&#10;📕 My e-book on how to write a first class essay: https://kenjitomita.co.uk/shop&#10;🗂 My Medicine interview revision notes: https://kenjitomita.co.uk/shop&#10;📃 My Medicine personal statement: https://kenjitomita.co.uk/shop&#10;🔬 My Biomedical Science personal statement: https://kenjitomita.co.uk/shop&#10;📒 My Biomedical Science dissertation: https://kenjitomita.co.uk/shop&#10;&#10;🛠 MY FAVOURITE TOOLS 🔨&#10;📚 Listen to my favourite book of all time (or any other) free on Audible: https://geni.us/ZLxPo&#10;📝 My Favourite iPad Screen Protector: https://paperlike.com/kenji&#10;&#10;📸  MY RECORDING &amp; STUDY EQUIPMENT🙇🏽‍♂️&#10;📚 Medical School Books: https://kit.co/medickenji/medical-school-study-gear&#10;🖥 Desk Setup: https://kit.co/medickenji/desk-setup&#10;📸 Camera Gear: https://kit.co/medickenji/youtube-recording-kit&#10;&#10;👨‍⚕️ FOLLOW MY JOURNEY AS A DOCTOR👨‍⚕️&#10;📷 Instagram: : https://www.instagram.com/bio2med&#10;💌 My Weekly Newsletter: https://kenjis-newsletter-994240.beehiiv.com/subscribe&#10;🐦 Twitter: https://www.twitter.com/bio2med&#10;📘 Facebook: https://www.facebook.com/kenjitomitavlogs&#10;📨 Email: askkenji@outlook.com&#10;&#10;What's up guys! My name is Kenji and I am a doctor working in London. In this video, I talk you through what working in obstetrics and gynaecology has been like over the last 4 months as a junior doctor. &#10;&#10;If you enjoyed the video, please give it a like and a comment so I know to make some more! Also please show support by sharing it with a friend who's also interested in Medicine :) &#10;&#10;Thank you so much!&#10;&#10;Sub count: 57,294" title="Life as an Obstetrics &amp; Gynaecology Doctor - Speciality Review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2000" y="2417025"/>
            <a:ext cx="4145750" cy="2331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508</Words>
  <Application>Microsoft Office PowerPoint</Application>
  <PresentationFormat>On-screen Show (16:9)</PresentationFormat>
  <Paragraphs>34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Times New Roman</vt:lpstr>
      <vt:lpstr>Simple Light</vt:lpstr>
      <vt:lpstr> Career highlight: Gynecologist </vt:lpstr>
      <vt:lpstr>What is?</vt:lpstr>
      <vt:lpstr>What qualifications will you need?</vt:lpstr>
      <vt:lpstr>Duties </vt:lpstr>
      <vt:lpstr>Salaries</vt:lpstr>
      <vt:lpstr>Last facts to know…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Career highlight: Gynecologist </dc:title>
  <cp:lastModifiedBy>Chantal Hampton</cp:lastModifiedBy>
  <cp:revision>1</cp:revision>
  <dcterms:modified xsi:type="dcterms:W3CDTF">2025-10-15T07:14:37Z</dcterms:modified>
</cp:coreProperties>
</file>