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264" r:id="rId3"/>
    <p:sldId id="258" r:id="rId4"/>
    <p:sldId id="259" r:id="rId5"/>
    <p:sldId id="260" r:id="rId6"/>
    <p:sldId id="261" r:id="rId7"/>
    <p:sldId id="265" r:id="rId8"/>
    <p:sldId id="262" r:id="rId9"/>
    <p:sldId id="263" r:id="rId10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78"/>
    <p:restoredTop sz="94722"/>
  </p:normalViewPr>
  <p:slideViewPr>
    <p:cSldViewPr>
      <p:cViewPr varScale="1">
        <p:scale>
          <a:sx n="104" d="100"/>
          <a:sy n="104" d="100"/>
        </p:scale>
        <p:origin x="360" y="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1EAECE-B7FB-AB45-879C-C9D4D2CFDBC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BF2ABB-D0E1-D640-9F55-4A21B39E53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610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spc="-110" dirty="0"/>
              <a:t>Is amongst the few remaining coursework only subject. So if you keep up your coursework and do it to a good standard, you can not fail.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F2ABB-D0E1-D640-9F55-4A21B39E530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9393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=vKjkx6PzajE&amp;feature=</a:t>
            </a:r>
            <a:r>
              <a:rPr lang="en-US" dirty="0" err="1"/>
              <a:t>emb_logo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latin typeface="Arial"/>
              <a:cs typeface="Arial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F2ABB-D0E1-D640-9F55-4A21B39E530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303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262790" y="1108844"/>
            <a:ext cx="7666418" cy="2317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3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676493" y="4248403"/>
            <a:ext cx="6839013" cy="939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3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3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3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108850" y="753016"/>
            <a:ext cx="9974298" cy="6832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3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756155"/>
            <a:ext cx="10358120" cy="41617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vKjkx6PzajE?feature=oembed" TargetMode="Externa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381000" y="533400"/>
            <a:ext cx="11582400" cy="3070712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12700" marR="5080" algn="ctr">
              <a:lnSpc>
                <a:spcPts val="5810"/>
              </a:lnSpc>
              <a:spcBef>
                <a:spcPts val="745"/>
              </a:spcBef>
            </a:pPr>
            <a:r>
              <a:rPr b="1" dirty="0"/>
              <a:t>Year 9 Options Presentation  </a:t>
            </a:r>
            <a:br>
              <a:rPr lang="en-GB" b="1" dirty="0"/>
            </a:br>
            <a:r>
              <a:rPr b="1" dirty="0"/>
              <a:t>March 2021</a:t>
            </a:r>
            <a:br>
              <a:rPr lang="en-GB" b="1" dirty="0"/>
            </a:br>
            <a:r>
              <a:rPr lang="en-GB" b="1" dirty="0"/>
              <a:t>GCSE Art and Design</a:t>
            </a:r>
            <a:endParaRPr b="1" dirty="0"/>
          </a:p>
        </p:txBody>
      </p:sp>
      <p:sp>
        <p:nvSpPr>
          <p:cNvPr id="3" name="object 3"/>
          <p:cNvSpPr txBox="1">
            <a:spLocks noGrp="1"/>
          </p:cNvSpPr>
          <p:nvPr>
            <p:ph type="subTitle" idx="4"/>
          </p:nvPr>
        </p:nvSpPr>
        <p:spPr>
          <a:xfrm>
            <a:off x="533400" y="4248403"/>
            <a:ext cx="11201399" cy="11962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0730" marR="5080" indent="-2017395" algn="ctr">
              <a:lnSpc>
                <a:spcPct val="125000"/>
              </a:lnSpc>
              <a:spcBef>
                <a:spcPts val="100"/>
              </a:spcBef>
            </a:pPr>
            <a:r>
              <a:rPr sz="3200" b="1" dirty="0"/>
              <a:t>“Art is the oxygen that makes all other subjects </a:t>
            </a:r>
            <a:r>
              <a:rPr sz="3200" b="1" dirty="0" err="1"/>
              <a:t>bre</a:t>
            </a:r>
            <a:r>
              <a:rPr lang="en-GB" sz="3200" b="1" dirty="0" err="1"/>
              <a:t>athe</a:t>
            </a:r>
            <a:r>
              <a:rPr sz="3200" b="1" dirty="0"/>
              <a:t>”  </a:t>
            </a:r>
            <a:endParaRPr lang="en-GB" sz="3200" b="1" dirty="0"/>
          </a:p>
          <a:p>
            <a:pPr marL="2030730" marR="5080" indent="-2017395" algn="ctr">
              <a:lnSpc>
                <a:spcPct val="125000"/>
              </a:lnSpc>
              <a:spcBef>
                <a:spcPts val="100"/>
              </a:spcBef>
            </a:pPr>
            <a:r>
              <a:rPr sz="3200" b="1" dirty="0"/>
              <a:t>Alan Parker Filmmaker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457200" y="228600"/>
            <a:ext cx="6705600" cy="723403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12700" marR="5080" algn="l">
              <a:lnSpc>
                <a:spcPts val="5810"/>
              </a:lnSpc>
              <a:spcBef>
                <a:spcPts val="745"/>
              </a:spcBef>
            </a:pPr>
            <a:r>
              <a:rPr lang="en-GB" sz="2400" dirty="0"/>
              <a:t>Some sample student GCSE artwork</a:t>
            </a:r>
            <a:endParaRPr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9CCAA13-FE9F-944A-8F3B-F4F65CC6D4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8600" y="228600"/>
            <a:ext cx="4176268" cy="60293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F9690DA-A1C7-274D-B773-2D7273EF5A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842" y="1066800"/>
            <a:ext cx="5614415" cy="40621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D6BB88-AF13-7E46-AAA0-948BB0B262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369" y="3243257"/>
            <a:ext cx="4658111" cy="3445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189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22931" y="381000"/>
            <a:ext cx="10589262" cy="1291379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/>
              <a:t>GCSE Art and Design</a:t>
            </a:r>
            <a:r>
              <a:rPr lang="en-GB" dirty="0"/>
              <a:t> </a:t>
            </a:r>
            <a:br>
              <a:rPr lang="en-GB" dirty="0"/>
            </a:br>
            <a:r>
              <a:rPr lang="en-GB" sz="2000" dirty="0"/>
              <a:t>Is amongst the few remaining coursework only subject. So if you keep up with your coursework and complete it to a good standard, you should be able to pass it with flying colours.</a:t>
            </a:r>
            <a:endParaRPr sz="2000" dirty="0"/>
          </a:p>
        </p:txBody>
      </p:sp>
      <p:sp>
        <p:nvSpPr>
          <p:cNvPr id="3" name="object 3"/>
          <p:cNvSpPr txBox="1"/>
          <p:nvPr/>
        </p:nvSpPr>
        <p:spPr>
          <a:xfrm>
            <a:off x="916938" y="2514600"/>
            <a:ext cx="10340975" cy="3640099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20"/>
              </a:spcBef>
              <a:buChar char="•"/>
              <a:tabLst>
                <a:tab pos="241300" algn="l"/>
              </a:tabLst>
            </a:pPr>
            <a:r>
              <a:rPr sz="2800" dirty="0">
                <a:latin typeface="Arial"/>
                <a:cs typeface="Arial"/>
              </a:rPr>
              <a:t>Coursework projects – account for 60% of the overall grade.</a:t>
            </a:r>
          </a:p>
          <a:p>
            <a:pPr marL="241300" indent="-228600">
              <a:lnSpc>
                <a:spcPct val="100000"/>
              </a:lnSpc>
              <a:spcBef>
                <a:spcPts val="625"/>
              </a:spcBef>
              <a:buChar char="•"/>
              <a:tabLst>
                <a:tab pos="241300" algn="l"/>
              </a:tabLst>
            </a:pPr>
            <a:r>
              <a:rPr sz="2800" dirty="0">
                <a:latin typeface="Arial"/>
                <a:cs typeface="Arial"/>
              </a:rPr>
              <a:t>Externally Set Task accounts for 40% of the overall grade.</a:t>
            </a:r>
          </a:p>
          <a:p>
            <a:pPr marL="241300" marR="5080" indent="-228600">
              <a:lnSpc>
                <a:spcPct val="90700"/>
              </a:lnSpc>
              <a:spcBef>
                <a:spcPts val="960"/>
              </a:spcBef>
              <a:buChar char="•"/>
              <a:tabLst>
                <a:tab pos="241300" algn="l"/>
              </a:tabLst>
            </a:pPr>
            <a:r>
              <a:rPr sz="2800" dirty="0">
                <a:latin typeface="Arial"/>
                <a:cs typeface="Arial"/>
              </a:rPr>
              <a:t>It is important for you to keep up with your Art Coursework; which  will include homework, class teacher set tasks, as these will ultimately  make up your Coursework.</a:t>
            </a:r>
          </a:p>
          <a:p>
            <a:pPr marL="241300" marR="156210" indent="-228600" algn="just">
              <a:lnSpc>
                <a:spcPct val="90700"/>
              </a:lnSpc>
              <a:spcBef>
                <a:spcPts val="960"/>
              </a:spcBef>
              <a:buChar char="•"/>
              <a:tabLst>
                <a:tab pos="241300" algn="l"/>
              </a:tabLst>
            </a:pPr>
            <a:r>
              <a:rPr sz="2800" dirty="0">
                <a:latin typeface="Arial"/>
                <a:cs typeface="Arial"/>
              </a:rPr>
              <a:t>Art has no written exam; however, you do get a project Set Task from  AQA which normally starts in January of your year 11 to complete by  end of March/ April.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15856"/>
            <a:ext cx="6550661" cy="6832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/>
              <a:t>How is Art assessed?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769364"/>
            <a:ext cx="10589261" cy="45499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"/>
                <a:cs typeface="Arial"/>
              </a:rPr>
              <a:t>There are 4 assessment objectives:</a:t>
            </a: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Char char="•"/>
            </a:pPr>
            <a:endParaRPr sz="3350" dirty="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sz="2600" dirty="0">
                <a:latin typeface="Arial"/>
                <a:cs typeface="Arial"/>
              </a:rPr>
              <a:t>A01 – Research and Develop</a:t>
            </a:r>
          </a:p>
          <a:p>
            <a:pPr marL="241300" indent="-228600">
              <a:lnSpc>
                <a:spcPct val="100000"/>
              </a:lnSpc>
              <a:spcBef>
                <a:spcPts val="384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"/>
                <a:cs typeface="Arial"/>
              </a:rPr>
              <a:t>A02– Experiment and Refine</a:t>
            </a:r>
          </a:p>
          <a:p>
            <a:pPr marL="241300" indent="-228600">
              <a:lnSpc>
                <a:spcPct val="100000"/>
              </a:lnSpc>
              <a:spcBef>
                <a:spcPts val="359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"/>
                <a:cs typeface="Arial"/>
              </a:rPr>
              <a:t>A03 – Recording Ideas and Observations</a:t>
            </a:r>
          </a:p>
          <a:p>
            <a:pPr marL="241300" indent="-228600">
              <a:lnSpc>
                <a:spcPct val="100000"/>
              </a:lnSpc>
              <a:spcBef>
                <a:spcPts val="380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"/>
                <a:cs typeface="Arial"/>
              </a:rPr>
              <a:t>A04- Making Connections with artists and showing understanding</a:t>
            </a: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Char char="•"/>
            </a:pPr>
            <a:endParaRPr sz="3800" dirty="0">
              <a:latin typeface="Arial"/>
              <a:cs typeface="Arial"/>
            </a:endParaRPr>
          </a:p>
          <a:p>
            <a:pPr marL="241300" marR="5080" indent="-228600">
              <a:lnSpc>
                <a:spcPts val="2500"/>
              </a:lnSpc>
              <a:buChar char="•"/>
              <a:tabLst>
                <a:tab pos="241300" algn="l"/>
              </a:tabLst>
            </a:pPr>
            <a:r>
              <a:rPr sz="2600" dirty="0">
                <a:latin typeface="Arial"/>
                <a:cs typeface="Arial"/>
              </a:rPr>
              <a:t>You will be required to meet these assessment objectives in all your  Coursework projects and Externally Set tasks. You will normally be  expected to complete 2 Coursework projects and 1 Externally Set Task.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08850" y="753016"/>
            <a:ext cx="5901550" cy="6832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/>
              <a:t>GCSE Art Coursework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16532"/>
            <a:ext cx="10267950" cy="3210560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20"/>
              </a:spcBef>
              <a:buChar char="•"/>
              <a:tabLst>
                <a:tab pos="241300" algn="l"/>
                <a:tab pos="4540885" algn="l"/>
              </a:tabLst>
            </a:pPr>
            <a:r>
              <a:rPr sz="2800" dirty="0">
                <a:latin typeface="Arial"/>
                <a:cs typeface="Arial"/>
              </a:rPr>
              <a:t>Coursework account for 60%	of the overall course grade.</a:t>
            </a:r>
          </a:p>
          <a:p>
            <a:pPr marL="241300" marR="208915" indent="-228600">
              <a:lnSpc>
                <a:spcPts val="3000"/>
              </a:lnSpc>
              <a:spcBef>
                <a:spcPts val="1025"/>
              </a:spcBef>
              <a:buChar char="•"/>
              <a:tabLst>
                <a:tab pos="241300" algn="l"/>
              </a:tabLst>
            </a:pPr>
            <a:r>
              <a:rPr sz="2800" dirty="0">
                <a:latin typeface="Arial"/>
                <a:cs typeface="Arial"/>
              </a:rPr>
              <a:t>You will be expected to complete 2 projects over the duration of the  two-year period, i.e., </a:t>
            </a:r>
            <a:r>
              <a:rPr lang="en-GB" sz="2800" dirty="0">
                <a:latin typeface="Arial"/>
                <a:cs typeface="Arial"/>
              </a:rPr>
              <a:t>in </a:t>
            </a:r>
            <a:r>
              <a:rPr sz="2800" dirty="0">
                <a:latin typeface="Arial"/>
                <a:cs typeface="Arial"/>
              </a:rPr>
              <a:t>year 10 and 11.</a:t>
            </a:r>
          </a:p>
          <a:p>
            <a:pPr marL="241300" marR="5080" indent="-228600">
              <a:lnSpc>
                <a:spcPts val="3000"/>
              </a:lnSpc>
              <a:spcBef>
                <a:spcPts val="1105"/>
              </a:spcBef>
              <a:buChar char="•"/>
              <a:tabLst>
                <a:tab pos="241300" algn="l"/>
              </a:tabLst>
            </a:pPr>
            <a:r>
              <a:rPr sz="2800" dirty="0">
                <a:latin typeface="Arial"/>
                <a:cs typeface="Arial"/>
              </a:rPr>
              <a:t>You will be taught a wide variety of media – which will give you grater  confidence using any medium going forward in the course.</a:t>
            </a:r>
          </a:p>
          <a:p>
            <a:pPr marL="241300" marR="250825" indent="-228600">
              <a:lnSpc>
                <a:spcPts val="3000"/>
              </a:lnSpc>
              <a:spcBef>
                <a:spcPts val="1010"/>
              </a:spcBef>
              <a:buChar char="•"/>
              <a:tabLst>
                <a:tab pos="241300" algn="l"/>
              </a:tabLst>
            </a:pPr>
            <a:r>
              <a:rPr sz="2800" dirty="0">
                <a:latin typeface="Arial"/>
                <a:cs typeface="Arial"/>
              </a:rPr>
              <a:t>The course could be adapted to your current skills but must address  the assessment objectives.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800" y="360860"/>
            <a:ext cx="10625950" cy="6832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/>
              <a:t>Externally Set Assignment – 10- hour exam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00760" y="1295400"/>
            <a:ext cx="10190480" cy="5125762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marL="254000" marR="724535" indent="-228600">
              <a:lnSpc>
                <a:spcPts val="2810"/>
              </a:lnSpc>
              <a:spcBef>
                <a:spcPts val="450"/>
              </a:spcBef>
              <a:buChar char="•"/>
              <a:tabLst>
                <a:tab pos="254000" algn="l"/>
                <a:tab pos="3863975" algn="l"/>
                <a:tab pos="6720205" algn="l"/>
              </a:tabLst>
            </a:pPr>
            <a:r>
              <a:rPr sz="2600" dirty="0">
                <a:latin typeface="Arial"/>
                <a:cs typeface="Arial"/>
              </a:rPr>
              <a:t>Externally Set Assignment</a:t>
            </a:r>
            <a:r>
              <a:rPr lang="en-GB" sz="260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will account for 40%	of the overall course  grade.</a:t>
            </a:r>
          </a:p>
          <a:p>
            <a:pPr marL="254000" indent="-228600">
              <a:lnSpc>
                <a:spcPct val="100000"/>
              </a:lnSpc>
              <a:spcBef>
                <a:spcPts val="630"/>
              </a:spcBef>
              <a:buChar char="•"/>
              <a:tabLst>
                <a:tab pos="254000" algn="l"/>
              </a:tabLst>
            </a:pPr>
            <a:r>
              <a:rPr sz="2600" dirty="0">
                <a:latin typeface="Arial"/>
                <a:cs typeface="Arial"/>
              </a:rPr>
              <a:t>This is the exam and it's set by the exam body; in our case AQA.</a:t>
            </a:r>
            <a:endParaRPr lang="en-GB" sz="2600" dirty="0">
              <a:latin typeface="Arial"/>
              <a:cs typeface="Arial"/>
            </a:endParaRPr>
          </a:p>
          <a:p>
            <a:pPr marL="254000" indent="-228600">
              <a:lnSpc>
                <a:spcPct val="100000"/>
              </a:lnSpc>
              <a:spcBef>
                <a:spcPts val="630"/>
              </a:spcBef>
              <a:buChar char="•"/>
              <a:tabLst>
                <a:tab pos="254000" algn="l"/>
              </a:tabLst>
            </a:pPr>
            <a:r>
              <a:rPr lang="en-GB" sz="2600" dirty="0">
                <a:latin typeface="Arial"/>
                <a:cs typeface="Arial"/>
              </a:rPr>
              <a:t>Here you will be responding to a starting theme set by AQA. You will have 7 choices to chose from and must choose only one theme.</a:t>
            </a:r>
            <a:endParaRPr sz="2600" dirty="0">
              <a:latin typeface="Arial"/>
              <a:cs typeface="Arial"/>
            </a:endParaRPr>
          </a:p>
          <a:p>
            <a:pPr marL="254000" indent="-228600">
              <a:lnSpc>
                <a:spcPct val="100000"/>
              </a:lnSpc>
              <a:spcBef>
                <a:spcPts val="695"/>
              </a:spcBef>
              <a:buChar char="•"/>
              <a:tabLst>
                <a:tab pos="254000" algn="l"/>
              </a:tabLst>
            </a:pPr>
            <a:r>
              <a:rPr sz="2600" dirty="0">
                <a:latin typeface="Arial"/>
                <a:cs typeface="Arial"/>
              </a:rPr>
              <a:t>Th</a:t>
            </a:r>
            <a:r>
              <a:rPr lang="en-GB" sz="2600" dirty="0">
                <a:latin typeface="Arial"/>
                <a:cs typeface="Arial"/>
              </a:rPr>
              <a:t>e exam preparation will</a:t>
            </a:r>
            <a:r>
              <a:rPr sz="2600" dirty="0">
                <a:latin typeface="Arial"/>
                <a:cs typeface="Arial"/>
              </a:rPr>
              <a:t> normally starts on the 4</a:t>
            </a:r>
            <a:r>
              <a:rPr sz="2550" baseline="26143" dirty="0">
                <a:latin typeface="Arial"/>
                <a:cs typeface="Arial"/>
              </a:rPr>
              <a:t>th </a:t>
            </a:r>
            <a:r>
              <a:rPr sz="2600" dirty="0">
                <a:latin typeface="Arial"/>
                <a:cs typeface="Arial"/>
              </a:rPr>
              <a:t>January after your year 11 Christmas break</a:t>
            </a:r>
            <a:r>
              <a:rPr lang="en-GB" sz="2600" dirty="0">
                <a:latin typeface="Arial"/>
                <a:cs typeface="Arial"/>
              </a:rPr>
              <a:t> and the 10 hour exam will take place around March.</a:t>
            </a:r>
            <a:endParaRPr sz="2600" dirty="0">
              <a:latin typeface="Arial"/>
              <a:cs typeface="Arial"/>
            </a:endParaRPr>
          </a:p>
          <a:p>
            <a:pPr marL="254000" marR="17780" indent="-228600">
              <a:lnSpc>
                <a:spcPts val="2810"/>
              </a:lnSpc>
              <a:spcBef>
                <a:spcPts val="1120"/>
              </a:spcBef>
              <a:buChar char="•"/>
              <a:tabLst>
                <a:tab pos="254000" algn="l"/>
              </a:tabLst>
            </a:pPr>
            <a:r>
              <a:rPr sz="2600" dirty="0">
                <a:latin typeface="Arial"/>
                <a:cs typeface="Arial"/>
              </a:rPr>
              <a:t>You have about 10 weeks to prepare for this exam by completing a project  folder and final artwork.</a:t>
            </a:r>
          </a:p>
          <a:p>
            <a:pPr marL="254000" marR="171450" indent="-228600">
              <a:lnSpc>
                <a:spcPts val="2810"/>
              </a:lnSpc>
              <a:spcBef>
                <a:spcPts val="980"/>
              </a:spcBef>
              <a:buChar char="•"/>
              <a:tabLst>
                <a:tab pos="254000" algn="l"/>
              </a:tabLst>
            </a:pPr>
            <a:r>
              <a:rPr sz="2600" dirty="0">
                <a:latin typeface="Arial"/>
                <a:cs typeface="Arial"/>
              </a:rPr>
              <a:t>You will be required to </a:t>
            </a:r>
            <a:r>
              <a:rPr lang="en-GB" sz="2600" dirty="0">
                <a:latin typeface="Arial"/>
                <a:cs typeface="Arial"/>
              </a:rPr>
              <a:t>do </a:t>
            </a:r>
            <a:r>
              <a:rPr sz="2600" dirty="0">
                <a:latin typeface="Arial"/>
                <a:cs typeface="Arial"/>
              </a:rPr>
              <a:t>a 10-hour final artwork in exam conditions spread  over two days. </a:t>
            </a:r>
            <a:r>
              <a:rPr lang="en-GB" sz="2600" dirty="0">
                <a:latin typeface="Arial"/>
                <a:cs typeface="Arial"/>
              </a:rPr>
              <a:t>i.e. </a:t>
            </a:r>
            <a:r>
              <a:rPr sz="2600" dirty="0">
                <a:latin typeface="Arial"/>
                <a:cs typeface="Arial"/>
              </a:rPr>
              <a:t>5 hours </a:t>
            </a:r>
            <a:r>
              <a:rPr lang="en-GB" sz="2600" dirty="0">
                <a:latin typeface="Arial"/>
                <a:cs typeface="Arial"/>
              </a:rPr>
              <a:t>on </a:t>
            </a:r>
            <a:r>
              <a:rPr sz="2600" dirty="0">
                <a:latin typeface="Arial"/>
                <a:cs typeface="Arial"/>
              </a:rPr>
              <a:t>each day.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08850" y="753016"/>
            <a:ext cx="10397350" cy="6832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en-GB" dirty="0"/>
              <a:t>GCSE Projects we currently do…</a:t>
            </a:r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381000" y="1793748"/>
            <a:ext cx="11506200" cy="5110373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marL="254000" marR="724535" indent="-228600">
              <a:lnSpc>
                <a:spcPts val="2810"/>
              </a:lnSpc>
              <a:spcBef>
                <a:spcPts val="450"/>
              </a:spcBef>
              <a:buChar char="•"/>
              <a:tabLst>
                <a:tab pos="254000" algn="l"/>
                <a:tab pos="3863975" algn="l"/>
                <a:tab pos="6720205" algn="l"/>
              </a:tabLst>
            </a:pPr>
            <a:r>
              <a:rPr lang="en-GB" sz="4000" dirty="0">
                <a:latin typeface="Arial"/>
                <a:cs typeface="Arial"/>
              </a:rPr>
              <a:t>The very popular Animal project – normally</a:t>
            </a:r>
          </a:p>
          <a:p>
            <a:pPr marL="25400" marR="724535">
              <a:lnSpc>
                <a:spcPts val="2810"/>
              </a:lnSpc>
              <a:spcBef>
                <a:spcPts val="450"/>
              </a:spcBef>
              <a:tabLst>
                <a:tab pos="254000" algn="l"/>
                <a:tab pos="3863975" algn="l"/>
                <a:tab pos="6720205" algn="l"/>
              </a:tabLst>
            </a:pPr>
            <a:r>
              <a:rPr lang="en-GB" sz="4000" dirty="0">
                <a:latin typeface="Arial"/>
                <a:cs typeface="Arial"/>
              </a:rPr>
              <a:t> accompanied by a trip to Colchester zoo.</a:t>
            </a:r>
            <a:endParaRPr sz="4000" dirty="0">
              <a:latin typeface="Arial"/>
              <a:cs typeface="Arial"/>
            </a:endParaRPr>
          </a:p>
          <a:p>
            <a:pPr marL="254000" indent="-228600">
              <a:lnSpc>
                <a:spcPct val="100000"/>
              </a:lnSpc>
              <a:spcBef>
                <a:spcPts val="630"/>
              </a:spcBef>
              <a:buChar char="•"/>
              <a:tabLst>
                <a:tab pos="254000" algn="l"/>
              </a:tabLst>
            </a:pPr>
            <a:r>
              <a:rPr lang="en-GB" sz="4000" dirty="0">
                <a:latin typeface="Arial"/>
                <a:cs typeface="Arial"/>
              </a:rPr>
              <a:t>The Architecture project – again also supported by a trip to Central London.</a:t>
            </a:r>
          </a:p>
          <a:p>
            <a:pPr marL="254000" indent="-228600">
              <a:lnSpc>
                <a:spcPct val="100000"/>
              </a:lnSpc>
              <a:spcBef>
                <a:spcPts val="630"/>
              </a:spcBef>
              <a:buChar char="•"/>
              <a:tabLst>
                <a:tab pos="254000" algn="l"/>
              </a:tabLst>
            </a:pPr>
            <a:r>
              <a:rPr lang="en-GB" sz="4000" dirty="0">
                <a:latin typeface="Arial"/>
                <a:cs typeface="Arial"/>
              </a:rPr>
              <a:t>We also have a wide array of starting themes from past AQA exam papers such as human form  etc that we can use tailor to match your unique skills as individual students.</a:t>
            </a:r>
            <a:endParaRPr sz="4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823091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90600" y="990600"/>
            <a:ext cx="10819130" cy="4532266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241300" marR="5080" indent="-228600">
              <a:lnSpc>
                <a:spcPts val="2710"/>
              </a:lnSpc>
              <a:spcBef>
                <a:spcPts val="730"/>
              </a:spcBef>
              <a:buChar char="•"/>
              <a:tabLst>
                <a:tab pos="241300" algn="l"/>
              </a:tabLst>
            </a:pPr>
            <a:r>
              <a:rPr sz="2800" dirty="0">
                <a:latin typeface="Arial"/>
                <a:cs typeface="Arial"/>
              </a:rPr>
              <a:t>Art is a fun subject but you must be prepared to work at home</a:t>
            </a:r>
            <a:r>
              <a:rPr lang="en-GB" sz="2800" dirty="0">
                <a:latin typeface="Arial"/>
                <a:cs typeface="Arial"/>
              </a:rPr>
              <a:t> on your own and meet set deadlines</a:t>
            </a:r>
            <a:r>
              <a:rPr sz="2800" dirty="0">
                <a:latin typeface="Arial"/>
                <a:cs typeface="Arial"/>
              </a:rPr>
              <a:t>.</a:t>
            </a:r>
          </a:p>
          <a:p>
            <a:pPr marL="241300" marR="422275" indent="-228600">
              <a:lnSpc>
                <a:spcPts val="2690"/>
              </a:lnSpc>
              <a:spcBef>
                <a:spcPts val="1005"/>
              </a:spcBef>
              <a:buChar char="•"/>
              <a:tabLst>
                <a:tab pos="241300" algn="l"/>
              </a:tabLst>
            </a:pPr>
            <a:r>
              <a:rPr lang="en-GB" sz="2800" dirty="0">
                <a:latin typeface="Arial"/>
                <a:cs typeface="Arial"/>
              </a:rPr>
              <a:t>You will be able to purchase </a:t>
            </a:r>
            <a:r>
              <a:rPr sz="2800" dirty="0">
                <a:latin typeface="Arial"/>
                <a:cs typeface="Arial"/>
              </a:rPr>
              <a:t>an art kit with most  materials</a:t>
            </a:r>
            <a:r>
              <a:rPr lang="en-GB" sz="2800" dirty="0">
                <a:latin typeface="Arial"/>
                <a:cs typeface="Arial"/>
              </a:rPr>
              <a:t> that you will need to use while working at home for around £30.</a:t>
            </a:r>
            <a:endParaRPr sz="2800" dirty="0">
              <a:latin typeface="Arial"/>
              <a:cs typeface="Arial"/>
            </a:endParaRPr>
          </a:p>
          <a:p>
            <a:pPr marL="241300" marR="313690" indent="-228600">
              <a:lnSpc>
                <a:spcPts val="2690"/>
              </a:lnSpc>
              <a:spcBef>
                <a:spcPts val="1030"/>
              </a:spcBef>
              <a:buChar char="•"/>
              <a:tabLst>
                <a:tab pos="241300" algn="l"/>
              </a:tabLst>
            </a:pPr>
            <a:r>
              <a:rPr sz="2800" dirty="0">
                <a:latin typeface="Arial"/>
                <a:cs typeface="Arial"/>
              </a:rPr>
              <a:t>Your art teachers are required to supervise your coursework </a:t>
            </a:r>
            <a:r>
              <a:rPr lang="en-GB" sz="2800" dirty="0">
                <a:latin typeface="Arial"/>
                <a:cs typeface="Arial"/>
              </a:rPr>
              <a:t>so as </a:t>
            </a:r>
            <a:r>
              <a:rPr sz="2800" dirty="0">
                <a:latin typeface="Arial"/>
                <a:cs typeface="Arial"/>
              </a:rPr>
              <a:t>to confirm that it’s you who did it.</a:t>
            </a:r>
          </a:p>
          <a:p>
            <a:pPr marL="241300" indent="-228600">
              <a:lnSpc>
                <a:spcPct val="100000"/>
              </a:lnSpc>
              <a:spcBef>
                <a:spcPts val="259"/>
              </a:spcBef>
              <a:buChar char="•"/>
              <a:tabLst>
                <a:tab pos="241300" algn="l"/>
              </a:tabLst>
            </a:pPr>
            <a:r>
              <a:rPr lang="en-GB" sz="2800" dirty="0">
                <a:latin typeface="Arial"/>
                <a:cs typeface="Arial"/>
              </a:rPr>
              <a:t>A</a:t>
            </a:r>
            <a:r>
              <a:rPr sz="2800" dirty="0">
                <a:latin typeface="Arial"/>
                <a:cs typeface="Arial"/>
              </a:rPr>
              <a:t>rt rooms are </a:t>
            </a:r>
            <a:r>
              <a:rPr lang="en-GB" sz="2800" dirty="0">
                <a:latin typeface="Arial"/>
                <a:cs typeface="Arial"/>
              </a:rPr>
              <a:t>normally </a:t>
            </a:r>
            <a:r>
              <a:rPr sz="2800" dirty="0">
                <a:latin typeface="Arial"/>
                <a:cs typeface="Arial"/>
              </a:rPr>
              <a:t>open most evenings </a:t>
            </a:r>
            <a:r>
              <a:rPr lang="en-GB" sz="2800" dirty="0">
                <a:latin typeface="Arial"/>
                <a:cs typeface="Arial"/>
              </a:rPr>
              <a:t>to</a:t>
            </a:r>
            <a:r>
              <a:rPr sz="2800" dirty="0">
                <a:latin typeface="Arial"/>
                <a:cs typeface="Arial"/>
              </a:rPr>
              <a:t> all GCSE students.</a:t>
            </a:r>
          </a:p>
          <a:p>
            <a:pPr marL="241300" marR="32384" indent="-228600">
              <a:lnSpc>
                <a:spcPct val="80400"/>
              </a:lnSpc>
              <a:spcBef>
                <a:spcPts val="990"/>
              </a:spcBef>
              <a:buChar char="•"/>
              <a:tabLst>
                <a:tab pos="241300" algn="l"/>
              </a:tabLst>
            </a:pPr>
            <a:r>
              <a:rPr sz="2800" dirty="0">
                <a:latin typeface="Arial"/>
                <a:cs typeface="Arial"/>
              </a:rPr>
              <a:t>Your </a:t>
            </a:r>
            <a:r>
              <a:rPr lang="en-GB" sz="2800" dirty="0">
                <a:latin typeface="Arial"/>
                <a:cs typeface="Arial"/>
              </a:rPr>
              <a:t>a</a:t>
            </a:r>
            <a:r>
              <a:rPr sz="2800" dirty="0">
                <a:latin typeface="Arial"/>
                <a:cs typeface="Arial"/>
              </a:rPr>
              <a:t>rt grade </a:t>
            </a:r>
            <a:r>
              <a:rPr lang="en-GB" sz="2800" dirty="0">
                <a:latin typeface="Arial"/>
                <a:cs typeface="Arial"/>
              </a:rPr>
              <a:t>will normally begin to evolve towards the end of </a:t>
            </a:r>
            <a:r>
              <a:rPr sz="2800" dirty="0">
                <a:latin typeface="Arial"/>
                <a:cs typeface="Arial"/>
              </a:rPr>
              <a:t>year 10 during the first year of your 2-year course. </a:t>
            </a:r>
            <a:endParaRPr lang="en-GB" sz="2800" dirty="0">
              <a:latin typeface="Arial"/>
              <a:cs typeface="Arial"/>
            </a:endParaRPr>
          </a:p>
          <a:p>
            <a:pPr marL="241300" marR="32384" indent="-228600">
              <a:lnSpc>
                <a:spcPct val="80400"/>
              </a:lnSpc>
              <a:spcBef>
                <a:spcPts val="990"/>
              </a:spcBef>
              <a:buChar char="•"/>
              <a:tabLst>
                <a:tab pos="241300" algn="l"/>
              </a:tabLst>
            </a:pPr>
            <a:r>
              <a:rPr sz="2800" dirty="0">
                <a:latin typeface="Arial"/>
                <a:cs typeface="Arial"/>
              </a:rPr>
              <a:t>So, plan to put in as much effort as possible  during the first year before all the pressures </a:t>
            </a:r>
            <a:r>
              <a:rPr lang="en-GB" sz="2800" dirty="0">
                <a:latin typeface="Arial"/>
                <a:cs typeface="Arial"/>
              </a:rPr>
              <a:t>and anxieties start to kick </a:t>
            </a:r>
            <a:r>
              <a:rPr sz="2800" dirty="0">
                <a:latin typeface="Arial"/>
                <a:cs typeface="Arial"/>
              </a:rPr>
              <a:t>in year 11.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4264992-B4F1-A046-8E70-8F59FCDFA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851" y="228600"/>
            <a:ext cx="9974298" cy="683260"/>
          </a:xfrm>
        </p:spPr>
        <p:txBody>
          <a:bodyPr/>
          <a:lstStyle/>
          <a:p>
            <a:r>
              <a:rPr lang="en-US" dirty="0"/>
              <a:t>To Conclude…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400" y="71335"/>
            <a:ext cx="11887200" cy="44499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lang="en-GB" sz="1200" dirty="0"/>
              <a:t>Find out why Art education is important from artists, young people and major cultural figures</a:t>
            </a:r>
            <a:r>
              <a:rPr lang="en-GB" sz="1200" spc="-15" dirty="0"/>
              <a:t>. </a:t>
            </a:r>
            <a:r>
              <a:rPr lang="en-GB" sz="1200" b="1" dirty="0"/>
              <a:t>Thanks for watching and good luck with your choices. Mr Sunday.</a:t>
            </a:r>
            <a:endParaRPr sz="1200" dirty="0"/>
          </a:p>
        </p:txBody>
      </p:sp>
      <p:pic>
        <p:nvPicPr>
          <p:cNvPr id="4" name="Online Media 3" descr="Why Study Art? | TateShots">
            <a:hlinkClick r:id="" action="ppaction://media"/>
            <a:extLst>
              <a:ext uri="{FF2B5EF4-FFF2-40B4-BE49-F238E27FC236}">
                <a16:creationId xmlns:a16="http://schemas.microsoft.com/office/drawing/2014/main" id="{D224E983-B5EA-B64C-BF95-8EAAA011D63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52400" y="457200"/>
            <a:ext cx="11887200" cy="62968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400</TotalTime>
  <Words>745</Words>
  <Application>Microsoft Office PowerPoint</Application>
  <PresentationFormat>Widescreen</PresentationFormat>
  <Paragraphs>47</Paragraphs>
  <Slides>9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Year 9 Options Presentation   March 2021 GCSE Art and Design</vt:lpstr>
      <vt:lpstr>Some sample student GCSE artwork</vt:lpstr>
      <vt:lpstr>GCSE Art and Design  Is amongst the few remaining coursework only subject. So if you keep up with your coursework and complete it to a good standard, you should be able to pass it with flying colours.</vt:lpstr>
      <vt:lpstr>How is Art assessed?</vt:lpstr>
      <vt:lpstr>GCSE Art Coursework</vt:lpstr>
      <vt:lpstr>Externally Set Assignment – 10- hour exam</vt:lpstr>
      <vt:lpstr>GCSE Projects we currently do…</vt:lpstr>
      <vt:lpstr>To Conclude…</vt:lpstr>
      <vt:lpstr>Find out why Art education is important from artists, young people and major cultural figures. Thanks for watching and good luck with your choices. Mr Sunday.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9 Options Presentation  March 2021 Why Choose Art at GCSE</dc:title>
  <dc:creator>kylie</dc:creator>
  <cp:lastModifiedBy>Tareque Chowdhury</cp:lastModifiedBy>
  <cp:revision>23</cp:revision>
  <dcterms:created xsi:type="dcterms:W3CDTF">2021-02-22T08:53:49Z</dcterms:created>
  <dcterms:modified xsi:type="dcterms:W3CDTF">2021-03-02T08:02:08Z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2021-02-22T00:00:00Z</vt:filetime>
  </property>
  <property fmtid="{D5CDD505-2E9C-101B-9397-08002B2CF9AE}" pid="3" name="LastSaved">
    <vt:filetime>2021-02-22T00:00:00Z</vt:filetime>
  </property>
</Properties>
</file>