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5" r:id="rId4"/>
  </p:sldMasterIdLst>
  <p:notesMasterIdLst>
    <p:notesMasterId r:id="rId15"/>
  </p:notesMasterIdLst>
  <p:sldIdLst>
    <p:sldId id="337" r:id="rId5"/>
    <p:sldId id="338" r:id="rId6"/>
    <p:sldId id="324" r:id="rId7"/>
    <p:sldId id="325" r:id="rId8"/>
    <p:sldId id="332" r:id="rId9"/>
    <p:sldId id="326" r:id="rId10"/>
    <p:sldId id="328" r:id="rId11"/>
    <p:sldId id="335" r:id="rId12"/>
    <p:sldId id="333" r:id="rId13"/>
    <p:sldId id="339" r:id="rId14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92" userDrawn="1">
          <p15:clr>
            <a:srgbClr val="A4A3A4"/>
          </p15:clr>
        </p15:guide>
        <p15:guide id="2" pos="7056" userDrawn="1">
          <p15:clr>
            <a:srgbClr val="A4A3A4"/>
          </p15:clr>
        </p15:guide>
        <p15:guide id="3" orient="horz" pos="3168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4967" autoAdjust="0"/>
  </p:normalViewPr>
  <p:slideViewPr>
    <p:cSldViewPr snapToGrid="0">
      <p:cViewPr varScale="1">
        <p:scale>
          <a:sx n="73" d="100"/>
          <a:sy n="73" d="100"/>
        </p:scale>
        <p:origin x="810" y="72"/>
      </p:cViewPr>
      <p:guideLst>
        <p:guide orient="horz" pos="1392"/>
        <p:guide pos="7056"/>
        <p:guide orient="horz"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EA28068-AFBD-4979-B752-9EB6F90B1386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5939589-3E79-4C82-AA4A-FE78234FAA5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968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952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676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456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390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325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39589-3E79-4C82-AA4A-FE78234FAA59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10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1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4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Graphic 12">
            <a:extLst>
              <a:ext uri="{FF2B5EF4-FFF2-40B4-BE49-F238E27FC236}">
                <a16:creationId xmlns:a16="http://schemas.microsoft.com/office/drawing/2014/main" id="{C39DFC99-53D4-DC15-7065-F825AAFA41CA}"/>
              </a:ext>
            </a:extLst>
          </p:cNvPr>
          <p:cNvSpPr/>
          <p:nvPr userDrawn="1"/>
        </p:nvSpPr>
        <p:spPr>
          <a:xfrm>
            <a:off x="10772266" y="3054359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" name="Graphic 13">
            <a:extLst>
              <a:ext uri="{FF2B5EF4-FFF2-40B4-BE49-F238E27FC236}">
                <a16:creationId xmlns:a16="http://schemas.microsoft.com/office/drawing/2014/main" id="{8F574958-2A6B-8029-4233-9558ECD30A2D}"/>
              </a:ext>
            </a:extLst>
          </p:cNvPr>
          <p:cNvSpPr/>
          <p:nvPr userDrawn="1"/>
        </p:nvSpPr>
        <p:spPr>
          <a:xfrm>
            <a:off x="10724364" y="2515838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9" name="Graphic 15">
            <a:extLst>
              <a:ext uri="{FF2B5EF4-FFF2-40B4-BE49-F238E27FC236}">
                <a16:creationId xmlns:a16="http://schemas.microsoft.com/office/drawing/2014/main" id="{A74F1437-92C5-82B7-12E1-5C1228EBBF4D}"/>
              </a:ext>
            </a:extLst>
          </p:cNvPr>
          <p:cNvSpPr/>
          <p:nvPr userDrawn="1"/>
        </p:nvSpPr>
        <p:spPr>
          <a:xfrm>
            <a:off x="11024834" y="2787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0" name="Graphic 22">
            <a:extLst>
              <a:ext uri="{FF2B5EF4-FFF2-40B4-BE49-F238E27FC236}">
                <a16:creationId xmlns:a16="http://schemas.microsoft.com/office/drawing/2014/main" id="{4986B74A-B242-6F47-1D0A-3ED404FFD9D7}"/>
              </a:ext>
            </a:extLst>
          </p:cNvPr>
          <p:cNvSpPr/>
          <p:nvPr userDrawn="1"/>
        </p:nvSpPr>
        <p:spPr>
          <a:xfrm>
            <a:off x="1261869" y="2633448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1" name="Graphic 21">
            <a:extLst>
              <a:ext uri="{FF2B5EF4-FFF2-40B4-BE49-F238E27FC236}">
                <a16:creationId xmlns:a16="http://schemas.microsoft.com/office/drawing/2014/main" id="{427FB78B-C6DD-7CC8-4357-ED1366689A52}"/>
              </a:ext>
            </a:extLst>
          </p:cNvPr>
          <p:cNvSpPr/>
          <p:nvPr userDrawn="1"/>
        </p:nvSpPr>
        <p:spPr>
          <a:xfrm>
            <a:off x="1064053" y="3083338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" name="Graphic 23">
            <a:extLst>
              <a:ext uri="{FF2B5EF4-FFF2-40B4-BE49-F238E27FC236}">
                <a16:creationId xmlns:a16="http://schemas.microsoft.com/office/drawing/2014/main" id="{2F411834-0637-50C7-34AD-2F1B36DABC5D}"/>
              </a:ext>
            </a:extLst>
          </p:cNvPr>
          <p:cNvSpPr/>
          <p:nvPr userDrawn="1"/>
        </p:nvSpPr>
        <p:spPr>
          <a:xfrm>
            <a:off x="1413405" y="3492870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04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Graphic 15">
            <a:extLst>
              <a:ext uri="{FF2B5EF4-FFF2-40B4-BE49-F238E27FC236}">
                <a16:creationId xmlns:a16="http://schemas.microsoft.com/office/drawing/2014/main" id="{08C95D36-52FB-4694-FD26-9A4F2D6F5C56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9" name="Graphic 16">
            <a:extLst>
              <a:ext uri="{FF2B5EF4-FFF2-40B4-BE49-F238E27FC236}">
                <a16:creationId xmlns:a16="http://schemas.microsoft.com/office/drawing/2014/main" id="{243A6E3C-EFEE-9719-643E-566DF9F2B91D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0" name="Graphic 14">
            <a:extLst>
              <a:ext uri="{FF2B5EF4-FFF2-40B4-BE49-F238E27FC236}">
                <a16:creationId xmlns:a16="http://schemas.microsoft.com/office/drawing/2014/main" id="{1BB3A5F8-1841-DE8B-D12E-CA5DDB17385E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16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Graphic 15">
            <a:extLst>
              <a:ext uri="{FF2B5EF4-FFF2-40B4-BE49-F238E27FC236}">
                <a16:creationId xmlns:a16="http://schemas.microsoft.com/office/drawing/2014/main" id="{7C1884B2-C362-DE10-F7F2-6F5C2D4FEA2B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1" name="Graphic 16">
            <a:extLst>
              <a:ext uri="{FF2B5EF4-FFF2-40B4-BE49-F238E27FC236}">
                <a16:creationId xmlns:a16="http://schemas.microsoft.com/office/drawing/2014/main" id="{B99E7E51-5BA5-4317-C636-2D49548EB5AE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" name="Graphic 14">
            <a:extLst>
              <a:ext uri="{FF2B5EF4-FFF2-40B4-BE49-F238E27FC236}">
                <a16:creationId xmlns:a16="http://schemas.microsoft.com/office/drawing/2014/main" id="{710937C6-0F7E-FBFF-3AB0-41353FBF7CD0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6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30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88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20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02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36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19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25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8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24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1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89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84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4120D15-E48C-4FBE-BB95-24DB36D9F4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66432" y="2530058"/>
            <a:ext cx="3707972" cy="3707971"/>
          </a:xfrm>
          <a:custGeom>
            <a:avLst/>
            <a:gdLst>
              <a:gd name="connsiteX0" fmla="*/ 1853986 w 3707972"/>
              <a:gd name="connsiteY0" fmla="*/ 0 h 3707971"/>
              <a:gd name="connsiteX1" fmla="*/ 3707972 w 3707972"/>
              <a:gd name="connsiteY1" fmla="*/ 1853986 h 3707971"/>
              <a:gd name="connsiteX2" fmla="*/ 2043545 w 3707972"/>
              <a:gd name="connsiteY2" fmla="*/ 3698400 h 3707971"/>
              <a:gd name="connsiteX3" fmla="*/ 1854006 w 3707972"/>
              <a:gd name="connsiteY3" fmla="*/ 3707971 h 3707971"/>
              <a:gd name="connsiteX4" fmla="*/ 1853966 w 3707972"/>
              <a:gd name="connsiteY4" fmla="*/ 3707971 h 3707971"/>
              <a:gd name="connsiteX5" fmla="*/ 1664427 w 3707972"/>
              <a:gd name="connsiteY5" fmla="*/ 3698400 h 3707971"/>
              <a:gd name="connsiteX6" fmla="*/ 0 w 3707972"/>
              <a:gd name="connsiteY6" fmla="*/ 1853986 h 3707971"/>
              <a:gd name="connsiteX7" fmla="*/ 1853986 w 3707972"/>
              <a:gd name="connsiteY7" fmla="*/ 0 h 3707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07972" h="3707971">
                <a:moveTo>
                  <a:pt x="1853986" y="0"/>
                </a:moveTo>
                <a:cubicBezTo>
                  <a:pt x="2877914" y="0"/>
                  <a:pt x="3707972" y="830058"/>
                  <a:pt x="3707972" y="1853986"/>
                </a:cubicBezTo>
                <a:cubicBezTo>
                  <a:pt x="3707972" y="2813919"/>
                  <a:pt x="2978429" y="3603458"/>
                  <a:pt x="2043545" y="3698400"/>
                </a:cubicBezTo>
                <a:lnTo>
                  <a:pt x="1854006" y="3707971"/>
                </a:lnTo>
                <a:lnTo>
                  <a:pt x="1853966" y="3707971"/>
                </a:lnTo>
                <a:lnTo>
                  <a:pt x="1664427" y="3698400"/>
                </a:lnTo>
                <a:cubicBezTo>
                  <a:pt x="729543" y="3603458"/>
                  <a:pt x="0" y="2813919"/>
                  <a:pt x="0" y="1853986"/>
                </a:cubicBezTo>
                <a:cubicBezTo>
                  <a:pt x="0" y="830058"/>
                  <a:pt x="830058" y="0"/>
                  <a:pt x="1853986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2936" y="585216"/>
            <a:ext cx="5833872" cy="2276856"/>
          </a:xfrm>
        </p:spPr>
        <p:txBody>
          <a:bodyPr anchor="b"/>
          <a:lstStyle>
            <a:lvl1pPr algn="r">
              <a:defRPr sz="6000" b="1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201168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48640" y="1938528"/>
            <a:ext cx="278892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201168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8DA9DAA-006C-4F4B-980E-E3DF019B24E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3AE7F8D-AE68-4A83-BAB5-3A97D473CE3C}"/>
              </a:ext>
            </a:extLst>
          </p:cNvPr>
          <p:cNvCxnSpPr>
            <a:cxnSpLocks/>
          </p:cNvCxnSpPr>
          <p:nvPr userDrawn="1"/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28810C-E773-43AE-A2A1-4073955CC8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02936" y="3127248"/>
            <a:ext cx="5833872" cy="3118104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EA1B6985-3E5A-40F4-9268-D4AB3BBF8C91}"/>
              </a:ext>
            </a:extLst>
          </p:cNvPr>
          <p:cNvSpPr/>
          <p:nvPr userDrawn="1"/>
        </p:nvSpPr>
        <p:spPr>
          <a:xfrm>
            <a:off x="4745394" y="276027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3" name="Graphic 13">
            <a:extLst>
              <a:ext uri="{FF2B5EF4-FFF2-40B4-BE49-F238E27FC236}">
                <a16:creationId xmlns:a16="http://schemas.microsoft.com/office/drawing/2014/main" id="{338BC906-9D03-4280-85E8-21A81BC21D73}"/>
              </a:ext>
            </a:extLst>
          </p:cNvPr>
          <p:cNvSpPr/>
          <p:nvPr userDrawn="1"/>
        </p:nvSpPr>
        <p:spPr>
          <a:xfrm>
            <a:off x="4386614" y="253098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Graphic 15">
            <a:extLst>
              <a:ext uri="{FF2B5EF4-FFF2-40B4-BE49-F238E27FC236}">
                <a16:creationId xmlns:a16="http://schemas.microsoft.com/office/drawing/2014/main" id="{C5C06D53-C9F6-47E8-BFE1-B8193A1AED8B}"/>
              </a:ext>
            </a:extLst>
          </p:cNvPr>
          <p:cNvSpPr/>
          <p:nvPr userDrawn="1"/>
        </p:nvSpPr>
        <p:spPr>
          <a:xfrm>
            <a:off x="1669987" y="6031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7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62FC6D8-DD87-4B93-8491-43C84EE63F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1965" y="1665520"/>
            <a:ext cx="4266960" cy="4266968"/>
          </a:xfrm>
          <a:custGeom>
            <a:avLst/>
            <a:gdLst>
              <a:gd name="connsiteX0" fmla="*/ 2133823 w 4266960"/>
              <a:gd name="connsiteY0" fmla="*/ 0 h 4266968"/>
              <a:gd name="connsiteX1" fmla="*/ 4256628 w 4266960"/>
              <a:gd name="connsiteY1" fmla="*/ 1915652 h 4266968"/>
              <a:gd name="connsiteX2" fmla="*/ 4266960 w 4266960"/>
              <a:gd name="connsiteY2" fmla="*/ 2120258 h 4266968"/>
              <a:gd name="connsiteX3" fmla="*/ 4266960 w 4266960"/>
              <a:gd name="connsiteY3" fmla="*/ 2147389 h 4266968"/>
              <a:gd name="connsiteX4" fmla="*/ 4256628 w 4266960"/>
              <a:gd name="connsiteY4" fmla="*/ 2351994 h 4266968"/>
              <a:gd name="connsiteX5" fmla="*/ 2351994 w 4266960"/>
              <a:gd name="connsiteY5" fmla="*/ 4256629 h 4266968"/>
              <a:gd name="connsiteX6" fmla="*/ 2147230 w 4266960"/>
              <a:gd name="connsiteY6" fmla="*/ 4266968 h 4266968"/>
              <a:gd name="connsiteX7" fmla="*/ 2120416 w 4266960"/>
              <a:gd name="connsiteY7" fmla="*/ 4266968 h 4266968"/>
              <a:gd name="connsiteX8" fmla="*/ 1915652 w 4266960"/>
              <a:gd name="connsiteY8" fmla="*/ 4256629 h 4266968"/>
              <a:gd name="connsiteX9" fmla="*/ 0 w 4266960"/>
              <a:gd name="connsiteY9" fmla="*/ 2133823 h 4266968"/>
              <a:gd name="connsiteX10" fmla="*/ 2133823 w 4266960"/>
              <a:gd name="connsiteY10" fmla="*/ 0 h 4266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66960" h="4266968">
                <a:moveTo>
                  <a:pt x="2133823" y="0"/>
                </a:moveTo>
                <a:cubicBezTo>
                  <a:pt x="3238644" y="0"/>
                  <a:pt x="4147355" y="839660"/>
                  <a:pt x="4256628" y="1915652"/>
                </a:cubicBezTo>
                <a:lnTo>
                  <a:pt x="4266960" y="2120258"/>
                </a:lnTo>
                <a:lnTo>
                  <a:pt x="4266960" y="2147389"/>
                </a:lnTo>
                <a:lnTo>
                  <a:pt x="4256628" y="2351994"/>
                </a:lnTo>
                <a:cubicBezTo>
                  <a:pt x="4154640" y="3356254"/>
                  <a:pt x="3356253" y="4154640"/>
                  <a:pt x="2351994" y="4256629"/>
                </a:cubicBezTo>
                <a:lnTo>
                  <a:pt x="2147230" y="4266968"/>
                </a:lnTo>
                <a:lnTo>
                  <a:pt x="2120416" y="4266968"/>
                </a:lnTo>
                <a:lnTo>
                  <a:pt x="1915652" y="4256629"/>
                </a:lnTo>
                <a:cubicBezTo>
                  <a:pt x="839660" y="4147356"/>
                  <a:pt x="0" y="3238645"/>
                  <a:pt x="0" y="2133823"/>
                </a:cubicBezTo>
                <a:cubicBezTo>
                  <a:pt x="0" y="955346"/>
                  <a:pt x="955346" y="0"/>
                  <a:pt x="2133823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335024"/>
            <a:ext cx="6190488" cy="1179576"/>
          </a:xfrm>
        </p:spPr>
        <p:txBody>
          <a:bodyPr lIns="91440" tIns="45720" rIns="91440" bIns="45720"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392" y="2825496"/>
            <a:ext cx="6190488" cy="3346704"/>
          </a:xfrm>
        </p:spPr>
        <p:txBody>
          <a:bodyPr/>
          <a:lstStyle>
            <a:lvl1pPr marL="0" indent="0">
              <a:lnSpc>
                <a:spcPct val="110000"/>
              </a:lnSpc>
              <a:buNone/>
              <a:defRPr sz="2000"/>
            </a:lvl1pPr>
            <a:lvl2pPr marL="228600">
              <a:defRPr sz="1800"/>
            </a:lvl2pPr>
            <a:lvl3pPr marL="457200">
              <a:defRPr sz="1600"/>
            </a:lvl3pPr>
            <a:lvl4pPr marL="685800"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64424" y="621792"/>
            <a:ext cx="4114800" cy="365125"/>
          </a:xfrm>
        </p:spPr>
        <p:txBody>
          <a:bodyPr/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D8DA9DAA-006C-4F4B-980E-E3DF019B24E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A8B3D0E-ED3F-46FA-AE79-5FEFDE9168E3}"/>
              </a:ext>
            </a:extLst>
          </p:cNvPr>
          <p:cNvCxnSpPr>
            <a:cxnSpLocks/>
          </p:cNvCxnSpPr>
          <p:nvPr userDrawn="1"/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0">
            <a:extLst>
              <a:ext uri="{FF2B5EF4-FFF2-40B4-BE49-F238E27FC236}">
                <a16:creationId xmlns:a16="http://schemas.microsoft.com/office/drawing/2014/main" id="{AAD06B87-D9B2-4F94-B734-A8F039A2033F}"/>
              </a:ext>
            </a:extLst>
          </p:cNvPr>
          <p:cNvSpPr/>
          <p:nvPr userDrawn="1"/>
        </p:nvSpPr>
        <p:spPr>
          <a:xfrm>
            <a:off x="11281590" y="2070656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BB13A13C-36EA-4B13-9175-C5FE95B34D33}"/>
              </a:ext>
            </a:extLst>
          </p:cNvPr>
          <p:cNvSpPr/>
          <p:nvPr userDrawn="1"/>
        </p:nvSpPr>
        <p:spPr>
          <a:xfrm>
            <a:off x="10969280" y="178001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11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91656" y="841248"/>
            <a:ext cx="4434840" cy="3236976"/>
          </a:xfrm>
        </p:spPr>
        <p:txBody>
          <a:bodyPr anchor="b"/>
          <a:lstStyle>
            <a:lvl1pPr algn="l">
              <a:lnSpc>
                <a:spcPct val="110000"/>
              </a:lnSpc>
              <a:spcBef>
                <a:spcPts val="1000"/>
              </a:spcBef>
              <a:defRPr sz="3600" b="0" i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5" y="4498848"/>
            <a:ext cx="4434835" cy="51047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D8DA9DAA-006C-4F4B-980E-E3DF019B24E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01752"/>
            <a:ext cx="5221224" cy="6263640"/>
          </a:xfrm>
        </p:spPr>
        <p:txBody>
          <a:bodyPr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04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91656" y="804672"/>
            <a:ext cx="4434840" cy="886968"/>
          </a:xfrm>
        </p:spPr>
        <p:txBody>
          <a:bodyPr anchor="b"/>
          <a:lstStyle>
            <a:lvl1pPr algn="l">
              <a:defRPr sz="5400" b="0" i="0" cap="none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4" y="1801368"/>
            <a:ext cx="4434840" cy="4754880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D8DA9DAA-006C-4F4B-980E-E3DF019B24E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108960"/>
            <a:ext cx="5221224" cy="3447288"/>
          </a:xfrm>
        </p:spPr>
        <p:txBody>
          <a:bodyPr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F146D6C1-343E-4F97-A565-55BBB15F4C7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3464" y="301752"/>
            <a:ext cx="2459736" cy="2505456"/>
          </a:xfrm>
        </p:spPr>
        <p:txBody>
          <a:bodyPr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12">
            <a:extLst>
              <a:ext uri="{FF2B5EF4-FFF2-40B4-BE49-F238E27FC236}">
                <a16:creationId xmlns:a16="http://schemas.microsoft.com/office/drawing/2014/main" id="{BA123E2D-4554-47D5-B0EC-0C47EDB4162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4952" y="301752"/>
            <a:ext cx="2459736" cy="2505456"/>
          </a:xfrm>
        </p:spPr>
        <p:txBody>
          <a:bodyPr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89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9DAA-006C-4F4B-980E-E3DF019B24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758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0" r:id="rId15"/>
    <p:sldLayoutId id="2147483791" r:id="rId16"/>
    <p:sldLayoutId id="2147483792" r:id="rId17"/>
    <p:sldLayoutId id="2147483717" r:id="rId18"/>
    <p:sldLayoutId id="2147483710" r:id="rId19"/>
    <p:sldLayoutId id="2147483713" r:id="rId20"/>
    <p:sldLayoutId id="2147483714" r:id="rId2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035" name="Oval 103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041" name="Rectangle 104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CCDEE4-5115-9CB6-8F90-5AAF43C9F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1454964"/>
            <a:ext cx="4799009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600" dirty="0" err="1"/>
              <a:t>Welcometo</a:t>
            </a:r>
            <a:r>
              <a:rPr lang="en-US" sz="5600" dirty="0"/>
              <a:t> Emerson Park Academy</a:t>
            </a:r>
          </a:p>
        </p:txBody>
      </p:sp>
      <p:pic>
        <p:nvPicPr>
          <p:cNvPr id="1026" name="Picture 2" descr="Emerson Park Academy - Home">
            <a:extLst>
              <a:ext uri="{FF2B5EF4-FFF2-40B4-BE49-F238E27FC236}">
                <a16:creationId xmlns:a16="http://schemas.microsoft.com/office/drawing/2014/main" id="{68D91BBA-1E95-8C09-6F5A-7D89F5A3D0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" r="808" b="-1"/>
          <a:stretch/>
        </p:blipFill>
        <p:spPr bwMode="auto">
          <a:xfrm>
            <a:off x="6094411" y="10"/>
            <a:ext cx="609759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ectangle 1042">
            <a:extLst>
              <a:ext uri="{FF2B5EF4-FFF2-40B4-BE49-F238E27FC236}">
                <a16:creationId xmlns:a16="http://schemas.microsoft.com/office/drawing/2014/main" id="{4A5788BB-481F-4FC7-AD49-73D20DDD6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2DCD6-2153-4801-39F5-FE6CECEDD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spcAft>
                <a:spcPts val="600"/>
              </a:spcAft>
            </a:pPr>
            <a:fld id="{D8DA9DAA-006C-4F4B-980E-E3DF019B24E2}" type="slidenum">
              <a:rPr lang="en-US" smtClean="0"/>
              <a:pPr defTabSz="914400">
                <a:spcAft>
                  <a:spcPts val="600"/>
                </a:spcAft>
              </a:pPr>
              <a:t>1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304FC-5D98-4713-7AEC-624D4ED028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29872" y="6355080"/>
            <a:ext cx="3414427" cy="30479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spcAft>
                <a:spcPts val="600"/>
              </a:spcAft>
            </a:pPr>
            <a:fld id="{7AAA0E5F-9582-4E4D-A560-A176118588B7}" type="datetime1">
              <a:rPr lang="en-US">
                <a:solidFill>
                  <a:schemeClr val="tx1">
                    <a:tint val="75000"/>
                  </a:schemeClr>
                </a:solidFill>
              </a:rPr>
              <a:pPr algn="r" defTabSz="914400">
                <a:spcAft>
                  <a:spcPts val="600"/>
                </a:spcAft>
              </a:pPr>
              <a:t>6/23/2026</a:t>
            </a:fld>
            <a:endParaRPr lang="en-US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12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B96BF-D63C-3F50-2310-881E0B1EC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130" y="47270"/>
            <a:ext cx="9404723" cy="1400530"/>
          </a:xfrm>
        </p:spPr>
        <p:txBody>
          <a:bodyPr/>
          <a:lstStyle/>
          <a:p>
            <a:r>
              <a:rPr lang="en-GB" sz="3600" dirty="0"/>
              <a:t>Transition Days – Updated times to due Met Red Extreme Heat Warning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74054-9C43-C26D-0546-B50360343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447800"/>
            <a:ext cx="8946541" cy="4800599"/>
          </a:xfrm>
        </p:spPr>
        <p:txBody>
          <a:bodyPr>
            <a:normAutofit fontScale="62500" lnSpcReduction="20000"/>
          </a:bodyPr>
          <a:lstStyle/>
          <a:p>
            <a:r>
              <a:rPr lang="en-GB" sz="2600" b="1" u="sng" dirty="0"/>
              <a:t>8.50 am – 1.00pm (if leaving with sibling 12.35pm) – Lunch is not provided if leaving at 12.35pm</a:t>
            </a:r>
          </a:p>
          <a:p>
            <a:r>
              <a:rPr lang="en-GB" sz="2600" dirty="0"/>
              <a:t>Bring a snack for break time </a:t>
            </a:r>
          </a:p>
          <a:p>
            <a:r>
              <a:rPr lang="en-GB" sz="2600" dirty="0"/>
              <a:t>Current School Uniform or PE Kit</a:t>
            </a:r>
          </a:p>
          <a:p>
            <a:r>
              <a:rPr lang="en-GB" sz="2600" dirty="0"/>
              <a:t>Trainers</a:t>
            </a:r>
          </a:p>
          <a:p>
            <a:r>
              <a:rPr lang="en-GB" sz="2600" dirty="0"/>
              <a:t>Water Bottle</a:t>
            </a:r>
          </a:p>
          <a:p>
            <a:r>
              <a:rPr lang="en-GB" sz="2600" dirty="0"/>
              <a:t>Sun Block</a:t>
            </a:r>
          </a:p>
          <a:p>
            <a:r>
              <a:rPr lang="en-GB" sz="2600" dirty="0"/>
              <a:t>Lunch/FSM – no more than £5 cash</a:t>
            </a:r>
          </a:p>
          <a:p>
            <a:r>
              <a:rPr lang="en-GB" sz="2600" dirty="0"/>
              <a:t>Menu – in packs</a:t>
            </a:r>
          </a:p>
          <a:p>
            <a:r>
              <a:rPr lang="en-GB" sz="2600" dirty="0"/>
              <a:t>Phones – at own risk – must be off during school day</a:t>
            </a:r>
          </a:p>
          <a:p>
            <a:r>
              <a:rPr lang="en-GB" sz="2600" dirty="0"/>
              <a:t>Completed Forms – re collection</a:t>
            </a:r>
          </a:p>
          <a:p>
            <a:r>
              <a:rPr lang="en-GB" sz="2600" dirty="0"/>
              <a:t>Complete Applica forms</a:t>
            </a:r>
          </a:p>
          <a:p>
            <a:r>
              <a:rPr lang="en-GB" sz="2600" dirty="0"/>
              <a:t>Medical issues – please email</a:t>
            </a:r>
          </a:p>
          <a:p>
            <a:r>
              <a:rPr lang="en-GB" sz="2600" dirty="0"/>
              <a:t>Road Restrictions 8.20am  - 9.15am </a:t>
            </a:r>
          </a:p>
          <a:p>
            <a:r>
              <a:rPr lang="en-GB" sz="2600" b="1" dirty="0"/>
              <a:t>Nut Free School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100716-99C6-7F21-AE59-DF2D08317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6FA35-760E-4983-8CDE-2F38B5A3F12C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D292E-00F8-7A3C-65D5-61EB550D5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495BD-61E6-A479-0876-0D2A2E896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32E6B-59AE-40E0-AFD5-13244B8DFA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Uniform and Standards – September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CD35A-42E0-4067-B902-BCF05980C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88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9C36A-5E5C-4210-9A4F-A1FFB6D9B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05027"/>
          </a:xfrm>
        </p:spPr>
        <p:txBody>
          <a:bodyPr/>
          <a:lstStyle/>
          <a:p>
            <a:r>
              <a:rPr lang="en-GB" u="sng" dirty="0">
                <a:solidFill>
                  <a:schemeClr val="tx1"/>
                </a:solidFill>
              </a:rPr>
              <a:t>Footwear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D107B-5471-477C-8E09-E3EA7B61DF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42474"/>
            <a:ext cx="8946541" cy="47059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Pupils must wear plain black leather shoes with an enclosed toe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6DA0B-1D7C-43F0-BE17-AFF59CFDF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B600B8-7866-C3E1-7D60-157210A0F3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91" t="31318" r="4110" b="30274"/>
          <a:stretch/>
        </p:blipFill>
        <p:spPr bwMode="auto">
          <a:xfrm>
            <a:off x="1103312" y="2559780"/>
            <a:ext cx="2819755" cy="17458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1C1ACF-D163-2C0D-EF86-0533500DC4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7" t="32500" r="55662" b="29092"/>
          <a:stretch/>
        </p:blipFill>
        <p:spPr bwMode="auto">
          <a:xfrm>
            <a:off x="4157243" y="2559780"/>
            <a:ext cx="2938157" cy="17458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A screen 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6243CD53-D537-DC1E-C197-3CF50BB6E9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40" t="29250" r="4181" b="26138"/>
          <a:stretch/>
        </p:blipFill>
        <p:spPr bwMode="auto">
          <a:xfrm>
            <a:off x="7286624" y="2559780"/>
            <a:ext cx="2763229" cy="17458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C598D53-9575-3970-A9E2-08D44E052FE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91" t="41363" r="3944" b="23479"/>
          <a:stretch/>
        </p:blipFill>
        <p:spPr bwMode="auto">
          <a:xfrm>
            <a:off x="1103311" y="4573512"/>
            <a:ext cx="2819755" cy="1674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306E6FE-2759-64AB-59EB-DA8059C4CEE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3682" r="53136" b="16978"/>
          <a:stretch/>
        </p:blipFill>
        <p:spPr bwMode="auto">
          <a:xfrm>
            <a:off x="4176293" y="4573513"/>
            <a:ext cx="2938157" cy="16872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A picture containing text, screenshot, different, several&#10;&#10;Description automatically generated">
            <a:extLst>
              <a:ext uri="{FF2B5EF4-FFF2-40B4-BE49-F238E27FC236}">
                <a16:creationId xmlns:a16="http://schemas.microsoft.com/office/drawing/2014/main" id="{A9D366C1-F717-C450-8BE5-752C451F1E5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57" t="31022" r="3445" b="30569"/>
          <a:stretch/>
        </p:blipFill>
        <p:spPr bwMode="auto">
          <a:xfrm>
            <a:off x="7286625" y="4573511"/>
            <a:ext cx="2763228" cy="1674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8415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7DBFE-C851-43C0-B1E3-75006E72F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2" y="452718"/>
            <a:ext cx="4165580" cy="14005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Footwear not allowed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DAA46B9-B7E8-4487-B28E-C63A6EB7AA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7191 h 6985200"/>
              <a:gd name="connsiteX6" fmla="*/ 1 w 6858001"/>
              <a:gd name="connsiteY6" fmla="*/ 887191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7191"/>
                </a:lnTo>
                <a:lnTo>
                  <a:pt x="1" y="887191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5" name="Freeform 23">
            <a:extLst>
              <a:ext uri="{FF2B5EF4-FFF2-40B4-BE49-F238E27FC236}">
                <a16:creationId xmlns:a16="http://schemas.microsoft.com/office/drawing/2014/main" id="{C866818C-1E5F-475A-B310-3C06B555F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8974790B-31EF-66DF-0C92-D454A59E33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330" t="71126" r="52803" b="13676"/>
          <a:stretch/>
        </p:blipFill>
        <p:spPr bwMode="auto">
          <a:xfrm>
            <a:off x="5975083" y="4196917"/>
            <a:ext cx="5449471" cy="2037299"/>
          </a:xfrm>
          <a:prstGeom prst="rect">
            <a:avLst/>
          </a:prstGeom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2AFDE8-E1ED-4A49-B8B3-4953F4B8A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E2CE4-D995-03A0-BA8C-EF17931BF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8DA9DAA-006C-4F4B-980E-E3DF019B24E2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993341-55C0-8D27-365E-DEBF0B9F1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2052918"/>
            <a:ext cx="4165146" cy="4195481"/>
          </a:xfrm>
        </p:spPr>
        <p:txBody>
          <a:bodyPr>
            <a:normAutofit/>
          </a:bodyPr>
          <a:lstStyle/>
          <a:p>
            <a:r>
              <a:rPr lang="en-GB" sz="2400" dirty="0"/>
              <a:t>All types of trainers</a:t>
            </a:r>
          </a:p>
          <a:p>
            <a:r>
              <a:rPr lang="en-GB" sz="2400" dirty="0"/>
              <a:t>Any sports logo on footwear</a:t>
            </a:r>
          </a:p>
          <a:p>
            <a:r>
              <a:rPr lang="en-GB" sz="2400" dirty="0"/>
              <a:t>Converse type shoes</a:t>
            </a:r>
          </a:p>
          <a:p>
            <a:r>
              <a:rPr lang="en-GB" sz="2400" dirty="0"/>
              <a:t>Plimsoll-like shoes</a:t>
            </a:r>
          </a:p>
          <a:p>
            <a:r>
              <a:rPr lang="en-GB" sz="2400" dirty="0"/>
              <a:t>Designer shoes/trainers e.g. Prada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50A79AFC-D26A-595D-A279-9A652B9FEA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330" t="32381" r="52803" b="51309"/>
          <a:stretch/>
        </p:blipFill>
        <p:spPr bwMode="auto">
          <a:xfrm>
            <a:off x="6148220" y="1642433"/>
            <a:ext cx="5449471" cy="2186357"/>
          </a:xfrm>
          <a:prstGeom prst="rect">
            <a:avLst/>
          </a:prstGeom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1102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9BD2A-7EF9-4320-AE7C-96060B068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</a:rPr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C13C0-D928-4095-9744-C43A3A8C1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Blazer must be worn at all times </a:t>
            </a:r>
          </a:p>
          <a:p>
            <a:endParaRPr lang="en-GB" sz="4000" dirty="0"/>
          </a:p>
          <a:p>
            <a:r>
              <a:rPr lang="en-GB" sz="4000" dirty="0"/>
              <a:t>Ties can be borrowed from the Behaviour Support Team – old H block(this is a short-term solution)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1AE45-B22C-40AB-B27D-FD3740C0E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43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F0560-E6EE-4296-83E2-16952D5BB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u="sng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25C75-3B85-4EB8-8A6F-4EE23849D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Y7 black coat only</a:t>
            </a:r>
          </a:p>
          <a:p>
            <a:r>
              <a:rPr lang="en-GB" sz="3200" dirty="0"/>
              <a:t>Girls white knee high socks/black tights</a:t>
            </a:r>
          </a:p>
          <a:p>
            <a:r>
              <a:rPr lang="en-GB" sz="3200" dirty="0"/>
              <a:t>Boys black/dark socks</a:t>
            </a:r>
          </a:p>
          <a:p>
            <a:r>
              <a:rPr lang="en-GB" sz="3200" dirty="0"/>
              <a:t>Bags </a:t>
            </a:r>
          </a:p>
          <a:p>
            <a:r>
              <a:rPr lang="en-GB" sz="3200" dirty="0"/>
              <a:t>PE Trainers</a:t>
            </a:r>
          </a:p>
          <a:p>
            <a:r>
              <a:rPr lang="en-GB" sz="3200" dirty="0"/>
              <a:t>Hair Bands</a:t>
            </a:r>
          </a:p>
          <a:p>
            <a:endParaRPr lang="en-GB" sz="32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B7C47-5E20-42BF-9F68-DA95594A8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64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9E595-A6E9-A1D2-79DB-17B331597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Jewellery/Make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A5089-AB64-DC3F-28AD-D0CA38C446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583" y="1943100"/>
            <a:ext cx="10557977" cy="4195481"/>
          </a:xfrm>
        </p:spPr>
        <p:txBody>
          <a:bodyPr>
            <a:normAutofit fontScale="92500" lnSpcReduction="20000"/>
          </a:bodyPr>
          <a:lstStyle/>
          <a:p>
            <a:r>
              <a:rPr lang="en-GB" sz="3600" dirty="0"/>
              <a:t>Jewellery of any kind is not permitted, except for a watch</a:t>
            </a:r>
          </a:p>
          <a:p>
            <a:endParaRPr lang="en-GB" sz="3600" dirty="0"/>
          </a:p>
          <a:p>
            <a:r>
              <a:rPr lang="en-GB" sz="3600" dirty="0"/>
              <a:t>Acrylic/painted nails are not permitted</a:t>
            </a:r>
          </a:p>
          <a:p>
            <a:endParaRPr lang="en-GB" sz="3600" dirty="0"/>
          </a:p>
          <a:p>
            <a:r>
              <a:rPr lang="en-GB" sz="3600" dirty="0"/>
              <a:t>No unnatural hair colours</a:t>
            </a:r>
          </a:p>
          <a:p>
            <a:endParaRPr lang="en-GB" sz="3600" dirty="0"/>
          </a:p>
          <a:p>
            <a:r>
              <a:rPr lang="en-GB" sz="3600" dirty="0"/>
              <a:t>No make-up 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E0D27-C133-6210-6E34-28801FA16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72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ED4EC-FC7F-F5AB-0F31-37F8E7108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9</a:t>
            </a:fld>
            <a:endParaRPr lang="en-US" dirty="0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F3DABEEE-78EE-8CC0-FD89-C5688173C0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1" t="34982" r="75005" b="42091"/>
          <a:stretch/>
        </p:blipFill>
        <p:spPr bwMode="auto">
          <a:xfrm>
            <a:off x="1787787" y="343573"/>
            <a:ext cx="2967093" cy="27942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FBCBFF-EC37-9F9A-B9C2-C83C6D1541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718" t="44908" r="14247" b="35710"/>
          <a:stretch/>
        </p:blipFill>
        <p:spPr bwMode="auto">
          <a:xfrm>
            <a:off x="6758716" y="324275"/>
            <a:ext cx="2847863" cy="28135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2D80521-D94E-43B4-1C36-8F3C29B890BF}"/>
              </a:ext>
            </a:extLst>
          </p:cNvPr>
          <p:cNvSpPr txBox="1"/>
          <p:nvPr/>
        </p:nvSpPr>
        <p:spPr>
          <a:xfrm>
            <a:off x="950856" y="4047266"/>
            <a:ext cx="105345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We are a phone free school!</a:t>
            </a:r>
          </a:p>
          <a:p>
            <a:pPr algn="ctr"/>
            <a:r>
              <a:rPr lang="en-GB" sz="3600" dirty="0"/>
              <a:t>Phone policy September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69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4C7EB-62AD-F16B-93FC-F6799FC41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EC543-22C4-4461-07BB-DB026768B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Day 3</a:t>
            </a:r>
            <a:r>
              <a:rPr lang="en-GB" baseline="30000" dirty="0"/>
              <a:t>rd</a:t>
            </a:r>
            <a:r>
              <a:rPr lang="en-GB" dirty="0"/>
              <a:t> September 2026</a:t>
            </a:r>
          </a:p>
          <a:p>
            <a:r>
              <a:rPr lang="en-GB" dirty="0"/>
              <a:t>Term dates – in pack</a:t>
            </a:r>
          </a:p>
          <a:p>
            <a:r>
              <a:rPr lang="en-GB" dirty="0"/>
              <a:t>High Expectations – Handout</a:t>
            </a:r>
          </a:p>
          <a:p>
            <a:r>
              <a:rPr lang="en-GB" dirty="0"/>
              <a:t>Rewards</a:t>
            </a:r>
          </a:p>
          <a:p>
            <a:endParaRPr lang="en-GB" dirty="0"/>
          </a:p>
          <a:p>
            <a:r>
              <a:rPr lang="en-GB" dirty="0"/>
              <a:t>Parent Pay Reminder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9B635-4157-87AD-4FC7-2AC919B65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3FABD-59BC-4C74-9976-792D612CB0D8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1F1650-9BB4-9809-9B09-E2547FC38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92E5F-44A1-A558-12EA-49934EDE2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9DAA-006C-4F4B-980E-E3DF019B24E2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7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919F73-B6C2-4A43-95E2-833EC48925FE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16c05727-aa75-4e4a-9b5f-8a80a1165891"/>
    <ds:schemaRef ds:uri="71af3243-3dd4-4a8d-8c0d-dd76da1f02a5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C8E00D1-8EA3-4E42-801D-0253E1EAFC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C329F5-30EE-4BF7-AA2A-B837B51416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951</TotalTime>
  <Words>271</Words>
  <Application>Microsoft Office PowerPoint</Application>
  <PresentationFormat>Widescreen</PresentationFormat>
  <Paragraphs>72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Century Gothic</vt:lpstr>
      <vt:lpstr>Wingdings 3</vt:lpstr>
      <vt:lpstr>Ion</vt:lpstr>
      <vt:lpstr>Welcometo Emerson Park Academy</vt:lpstr>
      <vt:lpstr>Transition Days – Updated times to due Met Red Extreme Heat Warning</vt:lpstr>
      <vt:lpstr>Uniform and Standards – September 2026</vt:lpstr>
      <vt:lpstr>Footwear</vt:lpstr>
      <vt:lpstr>Footwear not allowed</vt:lpstr>
      <vt:lpstr>Uniform</vt:lpstr>
      <vt:lpstr>PowerPoint Presentation</vt:lpstr>
      <vt:lpstr>Jewellery/Make up</vt:lpstr>
      <vt:lpstr>PowerPoint Presentation</vt:lpstr>
      <vt:lpstr>Attendance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 Giles</dc:creator>
  <cp:lastModifiedBy>Ms Mallen</cp:lastModifiedBy>
  <cp:revision>35</cp:revision>
  <cp:lastPrinted>2026-06-18T15:44:31Z</cp:lastPrinted>
  <dcterms:created xsi:type="dcterms:W3CDTF">2022-10-02T10:50:55Z</dcterms:created>
  <dcterms:modified xsi:type="dcterms:W3CDTF">2026-06-23T13:45:22Z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