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6" r:id="rId6"/>
    <p:sldId id="268" r:id="rId7"/>
    <p:sldId id="277" r:id="rId8"/>
    <p:sldId id="267" r:id="rId9"/>
    <p:sldId id="275" r:id="rId10"/>
    <p:sldId id="265" r:id="rId11"/>
    <p:sldId id="274" r:id="rId12"/>
    <p:sldId id="276" r:id="rId13"/>
    <p:sldId id="270" r:id="rId14"/>
    <p:sldId id="269" r:id="rId15"/>
    <p:sldId id="262" r:id="rId16"/>
    <p:sldId id="263" r:id="rId17"/>
    <p:sldId id="264" r:id="rId18"/>
    <p:sldId id="271" r:id="rId19"/>
    <p:sldId id="278" r:id="rId20"/>
    <p:sldId id="279" r:id="rId21"/>
    <p:sldId id="273" r:id="rId22"/>
    <p:sldId id="27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F7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63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71CAC4-EB05-4D3E-9560-86D4E7DD3736}" type="datetimeFigureOut">
              <a:rPr lang="en-GB" smtClean="0"/>
              <a:t>02/07/2021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6CEDA1-6314-48EA-A463-45D62D012E3A}" type="slidenum">
              <a:rPr lang="en-GB" smtClean="0"/>
              <a:t>‹#›</a:t>
            </a:fld>
            <a:endParaRPr lang="en-GB"/>
          </a:p>
        </p:txBody>
      </p:sp>
    </p:spTree>
    <p:extLst>
      <p:ext uri="{BB962C8B-B14F-4D97-AF65-F5344CB8AC3E}">
        <p14:creationId xmlns:p14="http://schemas.microsoft.com/office/powerpoint/2010/main" val="1639866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7D51C996-32EF-4337-B31A-C1738C978236}" type="datetimeFigureOut">
              <a:rPr lang="en-GB" smtClean="0"/>
              <a:t>02/07/2021</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52B791D2-A456-4EB2-9548-FFD9C1167FD8}" type="slidenum">
              <a:rPr lang="en-GB" smtClean="0"/>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7D51C996-32EF-4337-B31A-C1738C978236}"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B791D2-A456-4EB2-9548-FFD9C1167FD8}" type="slidenum">
              <a:rPr lang="en-GB" smtClean="0"/>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7D51C996-32EF-4337-B31A-C1738C978236}" type="datetimeFigureOut">
              <a:rPr lang="en-GB" smtClean="0"/>
              <a:t>02/07/2021</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52B791D2-A456-4EB2-9548-FFD9C1167FD8}"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7D51C996-32EF-4337-B31A-C1738C978236}" type="datetimeFigureOut">
              <a:rPr lang="en-GB" smtClean="0"/>
              <a:t>02/07/2021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B791D2-A456-4EB2-9548-FFD9C1167FD8}" type="slidenum">
              <a:rPr lang="en-GB" smtClean="0"/>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7D51C996-32EF-4337-B31A-C1738C978236}" type="datetimeFigureOut">
              <a:rPr lang="en-GB" smtClean="0"/>
              <a:t>02/07/2021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B791D2-A456-4EB2-9548-FFD9C1167FD8}" type="slidenum">
              <a:rPr lang="en-GB" smtClean="0"/>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7D51C996-32EF-4337-B31A-C1738C978236}" type="datetimeFigureOut">
              <a:rPr lang="en-GB" smtClean="0"/>
              <a:t>02/07/2021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B791D2-A456-4EB2-9548-FFD9C1167FD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51C996-32EF-4337-B31A-C1738C978236}" type="datetimeFigureOut">
              <a:rPr lang="en-GB" smtClean="0"/>
              <a:t>02/07/2021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B791D2-A456-4EB2-9548-FFD9C1167FD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7D51C996-32EF-4337-B31A-C1738C978236}" type="datetimeFigureOut">
              <a:rPr lang="en-GB" smtClean="0"/>
              <a:t>02/07/2021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B791D2-A456-4EB2-9548-FFD9C1167FD8}" type="slidenum">
              <a:rPr lang="en-GB" smtClean="0"/>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7D51C996-32EF-4337-B31A-C1738C978236}" type="datetimeFigureOut">
              <a:rPr lang="en-GB" smtClean="0"/>
              <a:t>02/07/2021</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52B791D2-A456-4EB2-9548-FFD9C1167FD8}" type="slidenum">
              <a:rPr lang="en-GB" smtClean="0"/>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D51C996-32EF-4337-B31A-C1738C978236}"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B791D2-A456-4EB2-9548-FFD9C1167FD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D51C996-32EF-4337-B31A-C1738C978236}"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B791D2-A456-4EB2-9548-FFD9C1167FD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7D51C996-32EF-4337-B31A-C1738C978236}" type="datetimeFigureOut">
              <a:rPr lang="en-GB" smtClean="0"/>
              <a:t>02/07/2021</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2B791D2-A456-4EB2-9548-FFD9C1167FD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whatuni.com/advice/clearing/university-clearing-complete-guide/41459/"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whatuni.com/advice/ultimate-guides/the-ultimate-guide-to-choosing-your-a-levels/57528/" TargetMode="External"/><Relationship Id="rId2" Type="http://schemas.openxmlformats.org/officeDocument/2006/relationships/hyperlink" Target="https://www.whatuni.com/degrees/courses/" TargetMode="External"/><Relationship Id="rId1" Type="http://schemas.openxmlformats.org/officeDocument/2006/relationships/slideLayout" Target="../slideLayouts/slideLayout7.xml"/><Relationship Id="rId4" Type="http://schemas.openxmlformats.org/officeDocument/2006/relationships/hyperlink" Target="https://www.whatuni.com/advice/applying-to-uni/are-btecs-as-valuable-as-a-levels/48605/"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jpe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jpeg"/><Relationship Id="rId5" Type="http://schemas.openxmlformats.org/officeDocument/2006/relationships/image" Target="../media/image20.pn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7.jpeg"/><Relationship Id="rId9" Type="http://schemas.openxmlformats.org/officeDocument/2006/relationships/image" Target="../media/image42.png"/></Relationships>
</file>

<file path=ppt/slides/_rels/slide2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Preparing for University </a:t>
            </a:r>
          </a:p>
        </p:txBody>
      </p:sp>
      <p:sp>
        <p:nvSpPr>
          <p:cNvPr id="4" name="AutoShape 2" descr="The Difference Between College and University in UK - Study in 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The Difference Between College and University in UK - Study in U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4" name="Picture 6" descr="The Difference Between College and University in UK - Study in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60" y="3083559"/>
            <a:ext cx="3368693" cy="192961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Our colleges | Lancaster Univers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068960"/>
            <a:ext cx="3203848"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10 most beautiful universities in the UK | Stud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068960"/>
            <a:ext cx="2555760"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y lab: teaching and research | The Biomedical Scientist Magazine of the  IBM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013176"/>
            <a:ext cx="2675550" cy="1844824"/>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amburg University of Music and Theatre (HfMT) - hamburg.co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63718" y="5013176"/>
            <a:ext cx="3260735" cy="184482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University of Kent - Study Abroad - Trent Universit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7379" y="5005164"/>
            <a:ext cx="3226622" cy="1852836"/>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Swansea University"/>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469" y="0"/>
            <a:ext cx="2663081" cy="1548172"/>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Student sport | Brunel University Londo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75550" y="-34746"/>
            <a:ext cx="3408617" cy="1565862"/>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Socialising — University of Sussex Students Union"/>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084168" y="7937"/>
            <a:ext cx="3059832" cy="1540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33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80920" cy="1143000"/>
          </a:xfrm>
        </p:spPr>
        <p:txBody>
          <a:bodyPr>
            <a:normAutofit fontScale="90000"/>
          </a:bodyPr>
          <a:lstStyle/>
          <a:p>
            <a:r>
              <a:rPr lang="en-GB" dirty="0"/>
              <a:t>Universities focus on two key elements: </a:t>
            </a:r>
          </a:p>
        </p:txBody>
      </p:sp>
      <p:sp>
        <p:nvSpPr>
          <p:cNvPr id="3" name="Text Placeholder 2"/>
          <p:cNvSpPr>
            <a:spLocks noGrp="1"/>
          </p:cNvSpPr>
          <p:nvPr>
            <p:ph type="body" idx="1"/>
          </p:nvPr>
        </p:nvSpPr>
        <p:spPr>
          <a:xfrm>
            <a:off x="2558961" y="1556792"/>
            <a:ext cx="4040188" cy="639762"/>
          </a:xfrm>
        </p:spPr>
        <p:txBody>
          <a:bodyPr/>
          <a:lstStyle/>
          <a:p>
            <a:r>
              <a:rPr lang="en-GB" u="sng" dirty="0"/>
              <a:t>Teaching</a:t>
            </a:r>
          </a:p>
        </p:txBody>
      </p:sp>
      <p:sp>
        <p:nvSpPr>
          <p:cNvPr id="5" name="Text Placeholder 4"/>
          <p:cNvSpPr>
            <a:spLocks noGrp="1"/>
          </p:cNvSpPr>
          <p:nvPr>
            <p:ph type="body" sz="half" idx="3"/>
          </p:nvPr>
        </p:nvSpPr>
        <p:spPr>
          <a:xfrm>
            <a:off x="4550990" y="1556792"/>
            <a:ext cx="4041775" cy="639762"/>
          </a:xfrm>
        </p:spPr>
        <p:txBody>
          <a:bodyPr/>
          <a:lstStyle/>
          <a:p>
            <a:r>
              <a:rPr lang="en-GB" u="sng" dirty="0"/>
              <a:t>Research</a:t>
            </a:r>
          </a:p>
        </p:txBody>
      </p:sp>
      <p:sp>
        <p:nvSpPr>
          <p:cNvPr id="7" name="Rectangle 6"/>
          <p:cNvSpPr/>
          <p:nvPr/>
        </p:nvSpPr>
        <p:spPr>
          <a:xfrm>
            <a:off x="683568" y="2694439"/>
            <a:ext cx="7632848" cy="63976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207194" y="2694439"/>
            <a:ext cx="6984776" cy="3262432"/>
          </a:xfrm>
          <a:prstGeom prst="rect">
            <a:avLst/>
          </a:prstGeom>
          <a:noFill/>
        </p:spPr>
        <p:txBody>
          <a:bodyPr wrap="square" rtlCol="0">
            <a:spAutoFit/>
          </a:bodyPr>
          <a:lstStyle/>
          <a:p>
            <a:r>
              <a:rPr lang="en-GB" sz="2000" b="1" u="sng" dirty="0"/>
              <a:t>How will learning at university be different from school/sixth form</a:t>
            </a:r>
            <a:r>
              <a:rPr lang="en-GB" sz="2400" dirty="0"/>
              <a:t>?</a:t>
            </a:r>
          </a:p>
          <a:p>
            <a:pPr marL="285750" indent="-285750" algn="ctr">
              <a:buFont typeface="Wingdings" panose="05000000000000000000" pitchFamily="2" charset="2"/>
              <a:buChar char="v"/>
            </a:pPr>
            <a:endParaRPr lang="en-GB" dirty="0"/>
          </a:p>
          <a:p>
            <a:pPr marL="285750" indent="-285750" algn="ctr">
              <a:buFont typeface="Wingdings" panose="05000000000000000000" pitchFamily="2" charset="2"/>
              <a:buChar char="v"/>
            </a:pPr>
            <a:endParaRPr lang="en-GB" sz="2400" dirty="0"/>
          </a:p>
          <a:p>
            <a:pPr marL="285750" indent="-285750" algn="ctr">
              <a:buFont typeface="Wingdings" panose="05000000000000000000" pitchFamily="2" charset="2"/>
              <a:buChar char="v"/>
            </a:pPr>
            <a:endParaRPr lang="en-GB" sz="2400" dirty="0"/>
          </a:p>
          <a:p>
            <a:pPr marL="285750" indent="-285750" algn="ctr">
              <a:buFont typeface="Wingdings" panose="05000000000000000000" pitchFamily="2" charset="2"/>
              <a:buChar char="v"/>
            </a:pPr>
            <a:r>
              <a:rPr lang="en-GB" sz="2400" dirty="0"/>
              <a:t>Lectures: up to 200 students</a:t>
            </a:r>
          </a:p>
          <a:p>
            <a:pPr marL="285750" indent="-285750" algn="ctr">
              <a:buFont typeface="Wingdings" panose="05000000000000000000" pitchFamily="2" charset="2"/>
              <a:buChar char="v"/>
            </a:pPr>
            <a:r>
              <a:rPr lang="en-GB" sz="2400" dirty="0"/>
              <a:t>Seminars and classes: 5 to 20 students</a:t>
            </a:r>
          </a:p>
          <a:p>
            <a:pPr marL="285750" indent="-285750" algn="ctr">
              <a:buFont typeface="Wingdings" panose="05000000000000000000" pitchFamily="2" charset="2"/>
              <a:buChar char="v"/>
            </a:pPr>
            <a:r>
              <a:rPr lang="en-GB" sz="2400" dirty="0"/>
              <a:t>Laboratory work and field work</a:t>
            </a:r>
          </a:p>
          <a:p>
            <a:pPr marL="285750" indent="-285750" algn="ctr">
              <a:buFont typeface="Wingdings" panose="05000000000000000000" pitchFamily="2" charset="2"/>
              <a:buChar char="v"/>
            </a:pPr>
            <a:r>
              <a:rPr lang="en-GB" sz="2400" dirty="0"/>
              <a:t>Tutorials: usually 1-4 students and a tutor</a:t>
            </a:r>
          </a:p>
        </p:txBody>
      </p:sp>
    </p:spTree>
    <p:extLst>
      <p:ext uri="{BB962C8B-B14F-4D97-AF65-F5344CB8AC3E}">
        <p14:creationId xmlns:p14="http://schemas.microsoft.com/office/powerpoint/2010/main" val="30442365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5936" y="-345175"/>
            <a:ext cx="8229600" cy="1143000"/>
          </a:xfrm>
        </p:spPr>
        <p:txBody>
          <a:bodyPr/>
          <a:lstStyle/>
          <a:p>
            <a:r>
              <a:rPr lang="en-GB" b="1" u="sng" dirty="0">
                <a:solidFill>
                  <a:schemeClr val="accent6">
                    <a:lumMod val="75000"/>
                  </a:schemeClr>
                </a:solidFill>
              </a:rPr>
              <a:t>Types of University</a:t>
            </a:r>
          </a:p>
        </p:txBody>
      </p:sp>
      <p:sp>
        <p:nvSpPr>
          <p:cNvPr id="3" name="Content Placeholder 2"/>
          <p:cNvSpPr>
            <a:spLocks noGrp="1"/>
          </p:cNvSpPr>
          <p:nvPr>
            <p:ph sz="quarter" idx="1"/>
          </p:nvPr>
        </p:nvSpPr>
        <p:spPr>
          <a:xfrm>
            <a:off x="271803" y="971154"/>
            <a:ext cx="2880320" cy="5652926"/>
          </a:xfrm>
        </p:spPr>
        <p:txBody>
          <a:bodyPr>
            <a:noAutofit/>
          </a:bodyPr>
          <a:lstStyle/>
          <a:p>
            <a:pPr marL="0" indent="0" algn="ctr">
              <a:buNone/>
            </a:pPr>
            <a:r>
              <a:rPr lang="en-GB" sz="2000" b="1" u="sng" dirty="0">
                <a:solidFill>
                  <a:srgbClr val="00B0F0"/>
                </a:solidFill>
              </a:rPr>
              <a:t>City universities</a:t>
            </a:r>
          </a:p>
          <a:p>
            <a:pPr marL="0" indent="0" algn="ctr">
              <a:buNone/>
            </a:pPr>
            <a:r>
              <a:rPr lang="en-GB" sz="2000" dirty="0"/>
              <a:t>Departments and accommodation are spread across the city.</a:t>
            </a:r>
          </a:p>
          <a:p>
            <a:pPr marL="0" indent="0" algn="ctr">
              <a:buNone/>
            </a:pPr>
            <a:endParaRPr lang="en-GB" sz="2000" dirty="0"/>
          </a:p>
          <a:p>
            <a:pPr marL="0" indent="0" algn="ctr">
              <a:buNone/>
            </a:pPr>
            <a:endParaRPr lang="en-GB" sz="2000" dirty="0"/>
          </a:p>
          <a:p>
            <a:pPr marL="0" indent="0" algn="ctr">
              <a:buNone/>
            </a:pPr>
            <a:r>
              <a:rPr lang="en-GB" sz="2000" b="1" u="sng" dirty="0">
                <a:solidFill>
                  <a:srgbClr val="FF0000"/>
                </a:solidFill>
              </a:rPr>
              <a:t>Collegiate </a:t>
            </a:r>
            <a:r>
              <a:rPr lang="en-GB" sz="2000" b="1" u="sng" dirty="0" smtClean="0">
                <a:solidFill>
                  <a:srgbClr val="FF0000"/>
                </a:solidFill>
              </a:rPr>
              <a:t>universities</a:t>
            </a:r>
            <a:endParaRPr lang="en-GB" sz="2000" b="1" u="sng" dirty="0">
              <a:solidFill>
                <a:srgbClr val="FF0000"/>
              </a:solidFill>
            </a:endParaRPr>
          </a:p>
          <a:p>
            <a:pPr marL="0" indent="0" algn="ctr">
              <a:buNone/>
            </a:pPr>
            <a:r>
              <a:rPr lang="en-GB" sz="2000" dirty="0"/>
              <a:t>A key feature of the university is its’ college, small communities of university staff and students.</a:t>
            </a:r>
          </a:p>
          <a:p>
            <a:pPr marL="0" indent="0" algn="ctr">
              <a:buNone/>
            </a:pPr>
            <a:endParaRPr lang="en-GB" sz="2000" dirty="0"/>
          </a:p>
          <a:p>
            <a:pPr marL="0" indent="0" algn="ctr">
              <a:buNone/>
            </a:pPr>
            <a:r>
              <a:rPr lang="en-GB" sz="2000" b="1" u="sng" dirty="0">
                <a:solidFill>
                  <a:srgbClr val="00B050"/>
                </a:solidFill>
              </a:rPr>
              <a:t>Campus Universities</a:t>
            </a:r>
          </a:p>
          <a:p>
            <a:pPr marL="0" indent="0" algn="ctr">
              <a:buNone/>
            </a:pPr>
            <a:r>
              <a:rPr lang="en-GB" sz="2000" dirty="0"/>
              <a:t>Departments and accommodation are in one or more main areas.</a:t>
            </a:r>
          </a:p>
        </p:txBody>
      </p:sp>
      <p:pic>
        <p:nvPicPr>
          <p:cNvPr id="1026" name="Picture 2" descr="Our university campuses | University of Southamp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9752" y="4995393"/>
            <a:ext cx="5039433" cy="16952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TO City University of London, UK - Ranking, Reviews, Courses, Tuition Fe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1880" y="908720"/>
            <a:ext cx="5040560" cy="187220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Organisation | University of Oxfor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8626" y="3002719"/>
            <a:ext cx="5040560" cy="158979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 xmlns:a16="http://schemas.microsoft.com/office/drawing/2014/main" id="{19FE889B-11C8-457D-84A7-E5C4ADC69BCB}"/>
              </a:ext>
            </a:extLst>
          </p:cNvPr>
          <p:cNvSpPr/>
          <p:nvPr/>
        </p:nvSpPr>
        <p:spPr>
          <a:xfrm>
            <a:off x="467544" y="226325"/>
            <a:ext cx="2880320" cy="68239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F610DA7C-3893-4496-88AA-1E03C4A8F3FA}"/>
              </a:ext>
            </a:extLst>
          </p:cNvPr>
          <p:cNvSpPr txBox="1"/>
          <p:nvPr/>
        </p:nvSpPr>
        <p:spPr>
          <a:xfrm>
            <a:off x="611559" y="332656"/>
            <a:ext cx="2540563" cy="369332"/>
          </a:xfrm>
          <a:prstGeom prst="rect">
            <a:avLst/>
          </a:prstGeom>
          <a:noFill/>
        </p:spPr>
        <p:txBody>
          <a:bodyPr wrap="square" rtlCol="0">
            <a:spAutoFit/>
          </a:bodyPr>
          <a:lstStyle/>
          <a:p>
            <a:r>
              <a:rPr lang="en-GB" b="1" dirty="0"/>
              <a:t>To consider: </a:t>
            </a:r>
            <a:r>
              <a:rPr lang="en-GB" dirty="0"/>
              <a:t>LOCATION</a:t>
            </a:r>
          </a:p>
        </p:txBody>
      </p:sp>
    </p:spTree>
    <p:extLst>
      <p:ext uri="{BB962C8B-B14F-4D97-AF65-F5344CB8AC3E}">
        <p14:creationId xmlns:p14="http://schemas.microsoft.com/office/powerpoint/2010/main" val="8631792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907704" y="2286000"/>
            <a:ext cx="7772400" cy="4572000"/>
          </a:xfrm>
        </p:spPr>
        <p:txBody>
          <a:bodyPr>
            <a:normAutofit/>
          </a:bodyPr>
          <a:lstStyle/>
          <a:p>
            <a:pPr marL="0" indent="0">
              <a:buNone/>
            </a:pPr>
            <a:r>
              <a:rPr lang="en-GB" dirty="0"/>
              <a:t>Are looking for students with…</a:t>
            </a:r>
          </a:p>
        </p:txBody>
      </p:sp>
      <p:pic>
        <p:nvPicPr>
          <p:cNvPr id="3074" name="Picture 2" descr="What is The Russell Group? List of Russell Group Universities - The Uni  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6099784" cy="3316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0636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260648"/>
            <a:ext cx="7772400" cy="1143000"/>
          </a:xfrm>
        </p:spPr>
        <p:txBody>
          <a:bodyPr/>
          <a:lstStyle/>
          <a:p>
            <a:r>
              <a:rPr lang="en-GB" u="sng" dirty="0">
                <a:solidFill>
                  <a:srgbClr val="FF0000"/>
                </a:solidFill>
              </a:rPr>
              <a:t>The Russell Group </a:t>
            </a:r>
          </a:p>
        </p:txBody>
      </p:sp>
      <p:sp>
        <p:nvSpPr>
          <p:cNvPr id="3" name="Content Placeholder 2"/>
          <p:cNvSpPr>
            <a:spLocks noGrp="1"/>
          </p:cNvSpPr>
          <p:nvPr>
            <p:ph sz="quarter" idx="1"/>
          </p:nvPr>
        </p:nvSpPr>
        <p:spPr>
          <a:xfrm>
            <a:off x="467544" y="1556792"/>
            <a:ext cx="8424936" cy="4572000"/>
          </a:xfrm>
        </p:spPr>
        <p:txBody>
          <a:bodyPr>
            <a:normAutofit fontScale="62500" lnSpcReduction="20000"/>
          </a:bodyPr>
          <a:lstStyle/>
          <a:p>
            <a:r>
              <a:rPr lang="en-GB" dirty="0">
                <a:latin typeface="Times New Roman" panose="02020603050405020304" pitchFamily="18" charset="0"/>
                <a:cs typeface="Times New Roman" panose="02020603050405020304" pitchFamily="18" charset="0"/>
              </a:rPr>
              <a:t>The Russell Group’s members are </a:t>
            </a:r>
            <a:r>
              <a:rPr lang="en-GB" dirty="0">
                <a:highlight>
                  <a:srgbClr val="FFFF00"/>
                </a:highlight>
                <a:latin typeface="Times New Roman" panose="02020603050405020304" pitchFamily="18" charset="0"/>
                <a:cs typeface="Times New Roman" panose="02020603050405020304" pitchFamily="18" charset="0"/>
              </a:rPr>
              <a:t>world-class, research-intensive universities</a:t>
            </a:r>
            <a:r>
              <a:rPr lang="en-GB" dirty="0">
                <a:latin typeface="Times New Roman" panose="02020603050405020304" pitchFamily="18" charset="0"/>
                <a:cs typeface="Times New Roman" panose="02020603050405020304" pitchFamily="18" charset="0"/>
              </a:rPr>
              <a:t>. They are unique institutions, each with their own history and ethos, but they share some distinguishing characteristics.</a:t>
            </a:r>
          </a:p>
          <a:p>
            <a:pPr marL="0" indent="0">
              <a:buNone/>
            </a:pP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Through world-class research and education they are helping to create a dynamic economy, stronger communities and a better future for the UK. They maintain the very best research, outstanding teaching and learning experience and unrivalled </a:t>
            </a:r>
            <a:r>
              <a:rPr lang="en-GB" dirty="0">
                <a:highlight>
                  <a:srgbClr val="FFFF00"/>
                </a:highlight>
                <a:latin typeface="Times New Roman" panose="02020603050405020304" pitchFamily="18" charset="0"/>
                <a:cs typeface="Times New Roman" panose="02020603050405020304" pitchFamily="18" charset="0"/>
              </a:rPr>
              <a:t>links with local and national business and the public sector.</a:t>
            </a:r>
          </a:p>
          <a:p>
            <a:pPr marL="0" indent="0">
              <a:buNone/>
            </a:pPr>
            <a:endParaRPr lang="en-GB" dirty="0">
              <a:highlight>
                <a:srgbClr val="FFFF00"/>
              </a:highlight>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Russell Group universities have huge social, economic and cultural impacts locally, across the UK and around the globe:</a:t>
            </a:r>
          </a:p>
          <a:p>
            <a:pPr marL="0" indent="0">
              <a:buNone/>
            </a:pP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They produce more than two-thirds of the world-leading research produced in UK universities and support more than 260,000 jobs across the country.</a:t>
            </a:r>
          </a:p>
          <a:p>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Russell Group members also have a strong role and influence within their regional and local communities, collaborate with businesses on joint research projects and supply highly-qualified and highly-motivated graduates to the local workforce. </a:t>
            </a:r>
          </a:p>
          <a:p>
            <a:endParaRPr lang="en-GB" dirty="0"/>
          </a:p>
        </p:txBody>
      </p:sp>
    </p:spTree>
    <p:extLst>
      <p:ext uri="{BB962C8B-B14F-4D97-AF65-F5344CB8AC3E}">
        <p14:creationId xmlns:p14="http://schemas.microsoft.com/office/powerpoint/2010/main" val="11964677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ditorial: Russell Group Student Newspapers for No-Detriment Policy - The  Mancun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8460432" cy="590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7293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836712"/>
            <a:ext cx="7772400" cy="1143000"/>
          </a:xfrm>
        </p:spPr>
        <p:txBody>
          <a:bodyPr>
            <a:normAutofit fontScale="90000"/>
          </a:bodyPr>
          <a:lstStyle/>
          <a:p>
            <a:r>
              <a:rPr lang="en-GB" dirty="0"/>
              <a:t>Are Russell Group universities available in Clearing?</a:t>
            </a:r>
            <a:br>
              <a:rPr lang="en-GB" dirty="0"/>
            </a:br>
            <a:endParaRPr lang="en-GB" dirty="0"/>
          </a:p>
        </p:txBody>
      </p:sp>
      <p:sp>
        <p:nvSpPr>
          <p:cNvPr id="3" name="Content Placeholder 2"/>
          <p:cNvSpPr>
            <a:spLocks noGrp="1"/>
          </p:cNvSpPr>
          <p:nvPr>
            <p:ph sz="quarter" idx="1"/>
          </p:nvPr>
        </p:nvSpPr>
        <p:spPr/>
        <p:txBody>
          <a:bodyPr>
            <a:normAutofit/>
          </a:bodyPr>
          <a:lstStyle/>
          <a:p>
            <a:pPr algn="just"/>
            <a:r>
              <a:rPr lang="en-GB" sz="2400" dirty="0" smtClean="0"/>
              <a:t>Yes</a:t>
            </a:r>
            <a:r>
              <a:rPr lang="en-GB" sz="2400" dirty="0"/>
              <a:t>, Russell Group universities have courses available through Clearing but they will be limited. It is unlikely that a Russell Group university will have any of its popular courses in Clearing, due to how quickly places are filled</a:t>
            </a:r>
            <a:r>
              <a:rPr lang="en-GB" sz="2400" dirty="0" smtClean="0"/>
              <a:t>.</a:t>
            </a:r>
          </a:p>
          <a:p>
            <a:pPr marL="0" indent="0" algn="just">
              <a:buNone/>
            </a:pPr>
            <a:endParaRPr lang="en-GB" sz="2400" dirty="0"/>
          </a:p>
          <a:p>
            <a:pPr algn="just"/>
            <a:r>
              <a:rPr lang="en-GB" sz="2400" dirty="0"/>
              <a:t>If you’re planning on applying to Russell Group universities in </a:t>
            </a:r>
            <a:r>
              <a:rPr lang="en-GB" sz="2400" dirty="0" smtClean="0">
                <a:hlinkClick r:id="rId2"/>
              </a:rPr>
              <a:t>Clearing</a:t>
            </a:r>
            <a:r>
              <a:rPr lang="en-GB" sz="2400" dirty="0" smtClean="0"/>
              <a:t>, </a:t>
            </a:r>
            <a:r>
              <a:rPr lang="en-GB" sz="2400" dirty="0"/>
              <a:t>ensure that you research your choices before you get your teacher assessed grades, so that your results day can be focussed on calling those universities and negotiating your place.</a:t>
            </a:r>
          </a:p>
          <a:p>
            <a:pPr marL="0" indent="0">
              <a:buNone/>
            </a:pPr>
            <a:endParaRPr lang="en-GB" dirty="0"/>
          </a:p>
        </p:txBody>
      </p:sp>
    </p:spTree>
    <p:extLst>
      <p:ext uri="{BB962C8B-B14F-4D97-AF65-F5344CB8AC3E}">
        <p14:creationId xmlns:p14="http://schemas.microsoft.com/office/powerpoint/2010/main" val="23708631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8191" y="1412776"/>
            <a:ext cx="4572000" cy="4770537"/>
          </a:xfrm>
          <a:prstGeom prst="rect">
            <a:avLst/>
          </a:prstGeom>
        </p:spPr>
        <p:txBody>
          <a:bodyPr>
            <a:spAutoFit/>
          </a:bodyPr>
          <a:lstStyle/>
          <a:p>
            <a:pPr marL="285750" indent="-285750">
              <a:buFont typeface="Wingdings" panose="05000000000000000000" pitchFamily="2" charset="2"/>
              <a:buChar char="v"/>
            </a:pPr>
            <a:endParaRPr lang="en-GB" sz="2000" dirty="0"/>
          </a:p>
          <a:p>
            <a:pPr marL="285750" indent="-285750">
              <a:buFont typeface="Wingdings" panose="05000000000000000000" pitchFamily="2" charset="2"/>
              <a:buChar char="v"/>
            </a:pPr>
            <a:r>
              <a:rPr lang="en-GB" sz="2000" dirty="0"/>
              <a:t>High academic achievement GCSE’s</a:t>
            </a:r>
          </a:p>
          <a:p>
            <a:pPr marL="285750" indent="-285750">
              <a:buFont typeface="Wingdings" panose="05000000000000000000" pitchFamily="2" charset="2"/>
              <a:buChar char="v"/>
            </a:pPr>
            <a:endParaRPr lang="en-GB" sz="2000" dirty="0"/>
          </a:p>
          <a:p>
            <a:pPr marL="285750" indent="-285750">
              <a:buFont typeface="Wingdings" panose="05000000000000000000" pitchFamily="2" charset="2"/>
              <a:buChar char="v"/>
            </a:pPr>
            <a:r>
              <a:rPr lang="en-GB" sz="2000" dirty="0"/>
              <a:t>Academic potential (predicted grades and evidence of key skills)</a:t>
            </a:r>
          </a:p>
          <a:p>
            <a:pPr marL="285750" indent="-285750">
              <a:buFont typeface="Wingdings" panose="05000000000000000000" pitchFamily="2" charset="2"/>
              <a:buChar char="v"/>
            </a:pPr>
            <a:endParaRPr lang="en-GB" sz="2000" dirty="0"/>
          </a:p>
          <a:p>
            <a:pPr marL="285750" indent="-285750">
              <a:buFont typeface="Wingdings" panose="05000000000000000000" pitchFamily="2" charset="2"/>
              <a:buChar char="v"/>
            </a:pPr>
            <a:r>
              <a:rPr lang="en-GB" sz="2000" dirty="0"/>
              <a:t>Interest (a clear interest in the subject they are applying for)</a:t>
            </a:r>
          </a:p>
          <a:p>
            <a:endParaRPr lang="en-GB" dirty="0"/>
          </a:p>
          <a:p>
            <a:endParaRPr lang="en-GB" dirty="0"/>
          </a:p>
          <a:p>
            <a:endParaRPr lang="en-GB" dirty="0"/>
          </a:p>
          <a:p>
            <a:endParaRPr lang="en-GB" dirty="0"/>
          </a:p>
          <a:p>
            <a:r>
              <a:rPr lang="en-GB" b="1" dirty="0">
                <a:solidFill>
                  <a:srgbClr val="FF0000"/>
                </a:solidFill>
              </a:rPr>
              <a:t>Question</a:t>
            </a:r>
            <a:r>
              <a:rPr lang="en-GB" dirty="0"/>
              <a:t>: How many courses are available to studying at university in the UK? </a:t>
            </a:r>
          </a:p>
          <a:p>
            <a:endParaRPr lang="en-GB" dirty="0"/>
          </a:p>
          <a:p>
            <a:pPr algn="r"/>
            <a:r>
              <a:rPr lang="en-GB" b="1" u="sng" dirty="0">
                <a:solidFill>
                  <a:srgbClr val="00B0F0"/>
                </a:solidFill>
              </a:rPr>
              <a:t>37, 000</a:t>
            </a:r>
          </a:p>
        </p:txBody>
      </p:sp>
      <p:sp>
        <p:nvSpPr>
          <p:cNvPr id="3" name="Rectangle 2"/>
          <p:cNvSpPr/>
          <p:nvPr/>
        </p:nvSpPr>
        <p:spPr>
          <a:xfrm>
            <a:off x="329889" y="620688"/>
            <a:ext cx="3672408" cy="5544616"/>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013965" y="2115723"/>
            <a:ext cx="2304256" cy="2062103"/>
          </a:xfrm>
          <a:prstGeom prst="rect">
            <a:avLst/>
          </a:prstGeom>
          <a:noFill/>
        </p:spPr>
        <p:txBody>
          <a:bodyPr wrap="square" rtlCol="0">
            <a:spAutoFit/>
          </a:bodyPr>
          <a:lstStyle/>
          <a:p>
            <a:pPr algn="ctr"/>
            <a:r>
              <a:rPr lang="en-GB" sz="3200" dirty="0"/>
              <a:t>What are Russell Group Universities looking for?</a:t>
            </a:r>
          </a:p>
        </p:txBody>
      </p:sp>
    </p:spTree>
    <p:extLst>
      <p:ext uri="{BB962C8B-B14F-4D97-AF65-F5344CB8AC3E}">
        <p14:creationId xmlns:p14="http://schemas.microsoft.com/office/powerpoint/2010/main" val="1389035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388424" cy="6186309"/>
          </a:xfrm>
          <a:prstGeom prst="rect">
            <a:avLst/>
          </a:prstGeom>
        </p:spPr>
        <p:txBody>
          <a:bodyPr wrap="square">
            <a:spAutoFit/>
          </a:bodyPr>
          <a:lstStyle/>
          <a:p>
            <a:r>
              <a:rPr lang="en-GB" b="1" dirty="0"/>
              <a:t>What A-Levels do I need?</a:t>
            </a:r>
          </a:p>
          <a:p>
            <a:r>
              <a:rPr lang="en-GB" dirty="0"/>
              <a:t/>
            </a:r>
            <a:br>
              <a:rPr lang="en-GB" dirty="0"/>
            </a:br>
            <a:r>
              <a:rPr lang="en-GB" dirty="0"/>
              <a:t>Russell Group universities have </a:t>
            </a:r>
            <a:r>
              <a:rPr lang="en-GB" dirty="0">
                <a:solidFill>
                  <a:srgbClr val="FF0000"/>
                </a:solidFill>
              </a:rPr>
              <a:t>high entry requirements </a:t>
            </a:r>
            <a:r>
              <a:rPr lang="en-GB" dirty="0"/>
              <a:t>for most courses. But, the entry requirements will vary depending on the course you're applying to</a:t>
            </a:r>
            <a:r>
              <a:rPr lang="en-GB" dirty="0" smtClean="0"/>
              <a:t>.</a:t>
            </a:r>
          </a:p>
          <a:p>
            <a:endParaRPr lang="en-GB" dirty="0"/>
          </a:p>
          <a:p>
            <a:r>
              <a:rPr lang="en-GB" dirty="0"/>
              <a:t>For example, if you wish to study psychology at the University of Edinburgh, the standard entry requirements for A-Level students is AAA-ABB. However, if you are wanting to study psychology at University College London, you will require an A*AA</a:t>
            </a:r>
            <a:r>
              <a:rPr lang="en-GB" dirty="0" smtClean="0"/>
              <a:t>.</a:t>
            </a:r>
          </a:p>
          <a:p>
            <a:endParaRPr lang="en-GB" dirty="0"/>
          </a:p>
          <a:p>
            <a:r>
              <a:rPr lang="en-GB" dirty="0"/>
              <a:t>Make sure to </a:t>
            </a:r>
            <a:r>
              <a:rPr lang="en-GB" dirty="0">
                <a:hlinkClick r:id="rId2"/>
              </a:rPr>
              <a:t>check the entry requirements</a:t>
            </a:r>
            <a:r>
              <a:rPr lang="en-GB" dirty="0"/>
              <a:t> on </a:t>
            </a:r>
            <a:r>
              <a:rPr lang="en-GB" b="1" dirty="0" err="1"/>
              <a:t>Whatuni</a:t>
            </a:r>
            <a:r>
              <a:rPr lang="en-GB" b="1" dirty="0"/>
              <a:t> </a:t>
            </a:r>
            <a:r>
              <a:rPr lang="en-GB" dirty="0"/>
              <a:t>before you apply. This will allow you to </a:t>
            </a:r>
            <a:r>
              <a:rPr lang="en-GB" dirty="0">
                <a:hlinkClick r:id="rId3"/>
              </a:rPr>
              <a:t>plan your A-Levels</a:t>
            </a:r>
            <a:r>
              <a:rPr lang="en-GB" dirty="0"/>
              <a:t> in advance, to ensure that you are taking the subjects necessary for you to be accepted</a:t>
            </a:r>
            <a:r>
              <a:rPr lang="en-GB" dirty="0" smtClean="0"/>
              <a:t>.</a:t>
            </a:r>
          </a:p>
          <a:p>
            <a:endParaRPr lang="en-GB" dirty="0"/>
          </a:p>
          <a:p>
            <a:r>
              <a:rPr lang="en-GB" dirty="0"/>
              <a:t>Some subjects will require you to have taken particular A-Levels. For example, if you wish to study a BSc in biology from the University of York, not only will you need a minimum AAB but this will need to include two science-related subjects</a:t>
            </a:r>
            <a:r>
              <a:rPr lang="en-GB" dirty="0" smtClean="0"/>
              <a:t>.</a:t>
            </a:r>
          </a:p>
          <a:p>
            <a:endParaRPr lang="en-GB" dirty="0"/>
          </a:p>
          <a:p>
            <a:r>
              <a:rPr lang="en-GB" b="1" dirty="0"/>
              <a:t>Do Russell Group universities accept BTECs?</a:t>
            </a:r>
          </a:p>
          <a:p>
            <a:r>
              <a:rPr lang="en-GB" dirty="0"/>
              <a:t/>
            </a:r>
            <a:br>
              <a:rPr lang="en-GB" dirty="0"/>
            </a:br>
            <a:r>
              <a:rPr lang="en-GB" dirty="0"/>
              <a:t>Yes, </a:t>
            </a:r>
            <a:r>
              <a:rPr lang="en-GB" dirty="0">
                <a:hlinkClick r:id="rId4"/>
              </a:rPr>
              <a:t>BTECs</a:t>
            </a:r>
            <a:r>
              <a:rPr lang="en-GB" dirty="0"/>
              <a:t> are accepted by up to 95 percent of universities and colleges in the UK. Along with A-Levels, they are viewed as a valuable qualification. Gaining a Level Three BTEC Extended Diploma is the equivalent to 3 A-Levels</a:t>
            </a:r>
            <a:r>
              <a:rPr lang="en-GB" dirty="0" smtClean="0"/>
              <a:t>.</a:t>
            </a:r>
            <a:endParaRPr lang="en-GB" dirty="0"/>
          </a:p>
        </p:txBody>
      </p:sp>
    </p:spTree>
    <p:extLst>
      <p:ext uri="{BB962C8B-B14F-4D97-AF65-F5344CB8AC3E}">
        <p14:creationId xmlns:p14="http://schemas.microsoft.com/office/powerpoint/2010/main" val="28620083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F0"/>
                </a:solidFill>
              </a:rPr>
              <a:t>What can you do now?</a:t>
            </a:r>
          </a:p>
        </p:txBody>
      </p:sp>
      <p:sp>
        <p:nvSpPr>
          <p:cNvPr id="3" name="Content Placeholder 2"/>
          <p:cNvSpPr>
            <a:spLocks noGrp="1"/>
          </p:cNvSpPr>
          <p:nvPr>
            <p:ph sz="quarter" idx="1"/>
          </p:nvPr>
        </p:nvSpPr>
        <p:spPr/>
        <p:txBody>
          <a:bodyPr>
            <a:normAutofit fontScale="62500" lnSpcReduction="20000"/>
          </a:bodyPr>
          <a:lstStyle/>
          <a:p>
            <a:pPr marL="0" indent="0">
              <a:buNone/>
            </a:pPr>
            <a:r>
              <a:rPr lang="en-GB" b="1" dirty="0">
                <a:solidFill>
                  <a:srgbClr val="FF0000"/>
                </a:solidFill>
              </a:rPr>
              <a:t>GCSE results matter! </a:t>
            </a:r>
          </a:p>
          <a:p>
            <a:pPr marL="0" indent="0">
              <a:buNone/>
            </a:pPr>
            <a:endParaRPr lang="en-GB" dirty="0"/>
          </a:p>
          <a:p>
            <a:pPr marL="0" indent="0">
              <a:buNone/>
            </a:pPr>
            <a:r>
              <a:rPr lang="en-GB" b="1" dirty="0">
                <a:solidFill>
                  <a:srgbClr val="FF0000"/>
                </a:solidFill>
              </a:rPr>
              <a:t>A-Level choices: </a:t>
            </a:r>
            <a:r>
              <a:rPr lang="en-GB" dirty="0"/>
              <a:t>Facilitating subjects</a:t>
            </a:r>
          </a:p>
          <a:p>
            <a:pPr marL="0" indent="0">
              <a:buNone/>
            </a:pPr>
            <a:endParaRPr lang="en-GB" dirty="0"/>
          </a:p>
          <a:p>
            <a:pPr marL="0" indent="0">
              <a:buNone/>
            </a:pPr>
            <a:r>
              <a:rPr lang="en-GB" dirty="0"/>
              <a:t>If you don’t know what you want to study at university, then think about taking  facilitating subjects. This will keep a wide range of degree courses open.</a:t>
            </a:r>
          </a:p>
          <a:p>
            <a:pPr marL="0" indent="0">
              <a:buNone/>
            </a:pPr>
            <a:endParaRPr lang="en-GB" dirty="0"/>
          </a:p>
          <a:p>
            <a:pPr marL="0" indent="0">
              <a:buNone/>
            </a:pPr>
            <a:r>
              <a:rPr lang="en-GB" b="1" dirty="0"/>
              <a:t>Facilitating subjects: </a:t>
            </a:r>
          </a:p>
          <a:p>
            <a:pPr>
              <a:buFont typeface="Wingdings" panose="05000000000000000000" pitchFamily="2" charset="2"/>
              <a:buChar char="v"/>
            </a:pPr>
            <a:r>
              <a:rPr lang="en-GB" dirty="0"/>
              <a:t>Biology</a:t>
            </a:r>
          </a:p>
          <a:p>
            <a:pPr>
              <a:buFont typeface="Wingdings" panose="05000000000000000000" pitchFamily="2" charset="2"/>
              <a:buChar char="v"/>
            </a:pPr>
            <a:r>
              <a:rPr lang="en-GB" dirty="0"/>
              <a:t>English Literature</a:t>
            </a:r>
          </a:p>
          <a:p>
            <a:pPr>
              <a:buFont typeface="Wingdings" panose="05000000000000000000" pitchFamily="2" charset="2"/>
              <a:buChar char="v"/>
            </a:pPr>
            <a:r>
              <a:rPr lang="en-GB" dirty="0"/>
              <a:t>History</a:t>
            </a:r>
          </a:p>
          <a:p>
            <a:pPr>
              <a:buFont typeface="Wingdings" panose="05000000000000000000" pitchFamily="2" charset="2"/>
              <a:buChar char="v"/>
            </a:pPr>
            <a:r>
              <a:rPr lang="en-GB" dirty="0"/>
              <a:t>Modern Languages</a:t>
            </a:r>
          </a:p>
          <a:p>
            <a:pPr>
              <a:buFont typeface="Wingdings" panose="05000000000000000000" pitchFamily="2" charset="2"/>
              <a:buChar char="v"/>
            </a:pPr>
            <a:r>
              <a:rPr lang="en-GB" dirty="0"/>
              <a:t>Chemistry</a:t>
            </a:r>
          </a:p>
          <a:p>
            <a:pPr>
              <a:buFont typeface="Wingdings" panose="05000000000000000000" pitchFamily="2" charset="2"/>
              <a:buChar char="v"/>
            </a:pPr>
            <a:r>
              <a:rPr lang="en-GB" dirty="0"/>
              <a:t>Physics</a:t>
            </a:r>
          </a:p>
          <a:p>
            <a:pPr>
              <a:buFont typeface="Wingdings" panose="05000000000000000000" pitchFamily="2" charset="2"/>
              <a:buChar char="v"/>
            </a:pPr>
            <a:r>
              <a:rPr lang="en-GB" dirty="0"/>
              <a:t>Maths and Further Maths</a:t>
            </a:r>
          </a:p>
          <a:p>
            <a:pPr>
              <a:buFont typeface="Wingdings" panose="05000000000000000000" pitchFamily="2" charset="2"/>
              <a:buChar char="v"/>
            </a:pPr>
            <a:r>
              <a:rPr lang="en-GB" dirty="0"/>
              <a:t>Geography</a:t>
            </a:r>
          </a:p>
        </p:txBody>
      </p:sp>
    </p:spTree>
    <p:extLst>
      <p:ext uri="{BB962C8B-B14F-4D97-AF65-F5344CB8AC3E}">
        <p14:creationId xmlns:p14="http://schemas.microsoft.com/office/powerpoint/2010/main" val="17373682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 xmlns:a16="http://schemas.microsoft.com/office/drawing/2014/main" id="{615B27AE-EA93-40BE-966B-5606E6467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769" y="260648"/>
            <a:ext cx="4514850" cy="2066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 xmlns:a16="http://schemas.microsoft.com/office/drawing/2014/main" id="{A0D2C57C-A5F0-42CB-AF4D-4F794AB6E53B}"/>
              </a:ext>
            </a:extLst>
          </p:cNvPr>
          <p:cNvSpPr txBox="1"/>
          <p:nvPr/>
        </p:nvSpPr>
        <p:spPr>
          <a:xfrm>
            <a:off x="5972175" y="281681"/>
            <a:ext cx="2790056" cy="1477328"/>
          </a:xfrm>
          <a:prstGeom prst="rect">
            <a:avLst/>
          </a:prstGeom>
          <a:noFill/>
        </p:spPr>
        <p:txBody>
          <a:bodyPr wrap="square">
            <a:spAutoFit/>
          </a:bodyPr>
          <a:lstStyle/>
          <a:p>
            <a:pPr marL="0" indent="0">
              <a:buNone/>
            </a:pPr>
            <a:r>
              <a:rPr lang="en-GB" b="1" dirty="0">
                <a:solidFill>
                  <a:srgbClr val="FF0000"/>
                </a:solidFill>
              </a:rPr>
              <a:t>GCSE results matter! </a:t>
            </a:r>
          </a:p>
          <a:p>
            <a:pPr marL="0" indent="0">
              <a:buNone/>
            </a:pPr>
            <a:endParaRPr lang="en-GB" dirty="0"/>
          </a:p>
          <a:p>
            <a:pPr marL="0" indent="0">
              <a:buNone/>
            </a:pPr>
            <a:r>
              <a:rPr lang="en-GB" b="1" dirty="0">
                <a:solidFill>
                  <a:srgbClr val="FF0000"/>
                </a:solidFill>
              </a:rPr>
              <a:t>A-Level prediction are also going to be important for any potential offers. </a:t>
            </a:r>
            <a:endParaRPr lang="en-GB" dirty="0"/>
          </a:p>
        </p:txBody>
      </p:sp>
      <p:sp>
        <p:nvSpPr>
          <p:cNvPr id="5" name="TextBox 4">
            <a:extLst>
              <a:ext uri="{FF2B5EF4-FFF2-40B4-BE49-F238E27FC236}">
                <a16:creationId xmlns="" xmlns:a16="http://schemas.microsoft.com/office/drawing/2014/main" id="{C8118E1F-45CF-4F4B-85DA-D7E7525289CC}"/>
              </a:ext>
            </a:extLst>
          </p:cNvPr>
          <p:cNvSpPr txBox="1"/>
          <p:nvPr/>
        </p:nvSpPr>
        <p:spPr>
          <a:xfrm>
            <a:off x="539552" y="2780928"/>
            <a:ext cx="8064896" cy="3693319"/>
          </a:xfrm>
          <a:prstGeom prst="rect">
            <a:avLst/>
          </a:prstGeom>
          <a:noFill/>
        </p:spPr>
        <p:txBody>
          <a:bodyPr wrap="square" rtlCol="0">
            <a:spAutoFit/>
          </a:bodyPr>
          <a:lstStyle/>
          <a:p>
            <a:r>
              <a:rPr lang="en-GB" dirty="0"/>
              <a:t>If you do decided to apply for UNIVERSITY, you will spend a lot of time with your tutors working through the UCAS application process. </a:t>
            </a:r>
          </a:p>
          <a:p>
            <a:endParaRPr lang="en-GB" dirty="0"/>
          </a:p>
          <a:p>
            <a:r>
              <a:rPr lang="en-GB" dirty="0"/>
              <a:t>You will submit your GCSE grades. </a:t>
            </a:r>
          </a:p>
          <a:p>
            <a:r>
              <a:rPr lang="en-GB" dirty="0"/>
              <a:t>Your A-Level predictions will be uploaded to UCAS. </a:t>
            </a:r>
          </a:p>
          <a:p>
            <a:r>
              <a:rPr lang="en-GB" dirty="0"/>
              <a:t>You will also have to write a </a:t>
            </a:r>
            <a:r>
              <a:rPr lang="en-GB" b="1" dirty="0"/>
              <a:t>personal statement. </a:t>
            </a:r>
          </a:p>
          <a:p>
            <a:endParaRPr lang="en-GB" b="1" dirty="0"/>
          </a:p>
          <a:p>
            <a:r>
              <a:rPr lang="en-GB" b="1" dirty="0"/>
              <a:t>Personal statement: Y</a:t>
            </a:r>
            <a:r>
              <a:rPr lang="en-GB" dirty="0"/>
              <a:t>ou will need to outline why you wish to take your desired course. You will also have to outline how your extra curricular activities contribute to your desire to pursue a degree in…. </a:t>
            </a:r>
          </a:p>
          <a:p>
            <a:endParaRPr lang="en-GB" b="1" dirty="0"/>
          </a:p>
          <a:p>
            <a:r>
              <a:rPr lang="en-GB" b="1" dirty="0"/>
              <a:t>THINK ABOUT: </a:t>
            </a:r>
            <a:r>
              <a:rPr lang="en-GB" dirty="0"/>
              <a:t>what are you doing now to help support your application? Voluntary work? Competitions outside of education/academic enrichment, sports, music, dance/drama etc. </a:t>
            </a:r>
          </a:p>
        </p:txBody>
      </p:sp>
    </p:spTree>
    <p:extLst>
      <p:ext uri="{BB962C8B-B14F-4D97-AF65-F5344CB8AC3E}">
        <p14:creationId xmlns:p14="http://schemas.microsoft.com/office/powerpoint/2010/main" val="25985696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Personal statements</a:t>
            </a:r>
            <a:endParaRPr lang="en-GB" b="1"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GB" b="1" dirty="0" smtClean="0"/>
              <a:t>Personal </a:t>
            </a:r>
            <a:r>
              <a:rPr lang="en-GB" b="1" dirty="0"/>
              <a:t>statement: Y</a:t>
            </a:r>
            <a:r>
              <a:rPr lang="en-GB" dirty="0"/>
              <a:t>ou will need to outline why you wish to take your desired course. You will also have to outline how your extra curricular activities contribute to your desire to pursue a degree in…. </a:t>
            </a:r>
          </a:p>
          <a:p>
            <a:endParaRPr lang="en-GB" b="1" dirty="0"/>
          </a:p>
          <a:p>
            <a:r>
              <a:rPr lang="en-GB" b="1" dirty="0"/>
              <a:t>THINK ABOUT: </a:t>
            </a:r>
            <a:r>
              <a:rPr lang="en-GB" dirty="0"/>
              <a:t>what are you doing now to help support your application? Voluntary work? Competitions outside of education/academic enrichment, sports, music, dance/drama etc. </a:t>
            </a:r>
          </a:p>
          <a:p>
            <a:pPr marL="0" indent="0" algn="just">
              <a:buNone/>
            </a:pPr>
            <a:endParaRPr lang="en-GB" u="sng" dirty="0" smtClean="0"/>
          </a:p>
          <a:p>
            <a:pPr algn="just"/>
            <a:r>
              <a:rPr lang="en-GB" dirty="0" smtClean="0"/>
              <a:t>Try </a:t>
            </a:r>
            <a:r>
              <a:rPr lang="en-GB" dirty="0"/>
              <a:t>and highlight the benefits of what you are doing and work it to your advantage. If you are taking a year out to work and earn money for university, this demonstrates that you are sensible and have a strong work ethic, while volunteering shows a passion for certain causes and a willingness to learn</a:t>
            </a:r>
            <a:r>
              <a:rPr lang="en-GB" dirty="0" smtClean="0"/>
              <a:t>.</a:t>
            </a:r>
            <a:endParaRPr lang="en-GB" u="sng" dirty="0" smtClean="0"/>
          </a:p>
          <a:p>
            <a:pPr marL="0" indent="0">
              <a:buNone/>
            </a:pPr>
            <a:endParaRPr lang="en-GB" u="sng" dirty="0"/>
          </a:p>
          <a:p>
            <a:r>
              <a:rPr lang="en-GB" dirty="0" smtClean="0"/>
              <a:t>The </a:t>
            </a:r>
            <a:r>
              <a:rPr lang="en-GB" dirty="0"/>
              <a:t>importance of university research</a:t>
            </a:r>
          </a:p>
          <a:p>
            <a:endParaRPr lang="en-GB" dirty="0"/>
          </a:p>
        </p:txBody>
      </p:sp>
    </p:spTree>
    <p:extLst>
      <p:ext uri="{BB962C8B-B14F-4D97-AF65-F5344CB8AC3E}">
        <p14:creationId xmlns:p14="http://schemas.microsoft.com/office/powerpoint/2010/main" val="18570993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The Economist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The Economist - Wikipedi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8" name="Picture 6" descr="The Economist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6340" y="1412776"/>
            <a:ext cx="2808312" cy="1418198"/>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Oxplore | The Home of Big Ques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312738"/>
            <a:ext cx="2936672" cy="776362"/>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14 Timeless TEDx Tal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0294" y="4945120"/>
            <a:ext cx="3223473" cy="1561363"/>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Jobs with YOUNG CITIZENS | CharityJob"/>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4279" y="3353766"/>
            <a:ext cx="2447881" cy="1296144"/>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descr="About us | Underground Mathematic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59906" y="2865885"/>
            <a:ext cx="2542776" cy="2038186"/>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descr="BBC iWonder – Sound designer | Howard Sind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56368" y="4725144"/>
            <a:ext cx="1896145" cy="1781340"/>
          </a:xfrm>
          <a:prstGeom prst="rect">
            <a:avLst/>
          </a:prstGeom>
          <a:noFill/>
          <a:extLst>
            <a:ext uri="{909E8E84-426E-40DD-AFC4-6F175D3DCCD1}">
              <a14:hiddenFill xmlns:a14="http://schemas.microsoft.com/office/drawing/2010/main">
                <a:solidFill>
                  <a:srgbClr val="FFFFFF"/>
                </a:solidFill>
              </a14:hiddenFill>
            </a:ext>
          </a:extLst>
        </p:spPr>
      </p:pic>
      <p:pic>
        <p:nvPicPr>
          <p:cNvPr id="8210" name="Picture 18" descr="UCAS - Wikipedi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5575" y="5410423"/>
            <a:ext cx="3048273" cy="1094706"/>
          </a:xfrm>
          <a:prstGeom prst="rect">
            <a:avLst/>
          </a:prstGeom>
          <a:noFill/>
          <a:extLst>
            <a:ext uri="{909E8E84-426E-40DD-AFC4-6F175D3DCCD1}">
              <a14:hiddenFill xmlns:a14="http://schemas.microsoft.com/office/drawing/2010/main">
                <a:solidFill>
                  <a:srgbClr val="FFFFFF"/>
                </a:solidFill>
              </a14:hiddenFill>
            </a:ext>
          </a:extLst>
        </p:spPr>
      </p:pic>
      <p:pic>
        <p:nvPicPr>
          <p:cNvPr id="8212" name="Picture 20" descr="BBC Radio - BBC Radio Contacts &amp; Information - Contacts and Informati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86318" y="3057426"/>
            <a:ext cx="1909335" cy="1074001"/>
          </a:xfrm>
          <a:prstGeom prst="rect">
            <a:avLst/>
          </a:prstGeom>
          <a:noFill/>
          <a:extLst>
            <a:ext uri="{909E8E84-426E-40DD-AFC4-6F175D3DCCD1}">
              <a14:hiddenFill xmlns:a14="http://schemas.microsoft.com/office/drawing/2010/main">
                <a:solidFill>
                  <a:srgbClr val="FFFFFF"/>
                </a:solidFill>
              </a14:hiddenFill>
            </a:ext>
          </a:extLst>
        </p:spPr>
      </p:pic>
      <p:pic>
        <p:nvPicPr>
          <p:cNvPr id="8214" name="Picture 22" descr="Philosophy: A Very Short Introduction (Very Short Introductions):  Amazon.co.uk: Craig, Edward: 9780192854216: Book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3540" y="312738"/>
            <a:ext cx="1657194" cy="2592288"/>
          </a:xfrm>
          <a:prstGeom prst="rect">
            <a:avLst/>
          </a:prstGeom>
          <a:noFill/>
          <a:extLst>
            <a:ext uri="{909E8E84-426E-40DD-AFC4-6F175D3DCCD1}">
              <a14:hiddenFill xmlns:a14="http://schemas.microsoft.com/office/drawing/2010/main">
                <a:solidFill>
                  <a:srgbClr val="FFFFFF"/>
                </a:solidFill>
              </a14:hiddenFill>
            </a:ext>
          </a:extLst>
        </p:spPr>
      </p:pic>
      <p:pic>
        <p:nvPicPr>
          <p:cNvPr id="8216" name="Picture 24" descr="Economics: A Very Short Introduction (Very Short Introductions):  Amazon.co.uk: Dasgupta, Partha: 8601300130927: Book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267744" y="312739"/>
            <a:ext cx="1584176" cy="2592288"/>
          </a:xfrm>
          <a:prstGeom prst="rect">
            <a:avLst/>
          </a:prstGeom>
          <a:noFill/>
          <a:extLst>
            <a:ext uri="{909E8E84-426E-40DD-AFC4-6F175D3DCCD1}">
              <a14:hiddenFill xmlns:a14="http://schemas.microsoft.com/office/drawing/2010/main">
                <a:solidFill>
                  <a:srgbClr val="FFFFFF"/>
                </a:solidFill>
              </a14:hiddenFill>
            </a:ext>
          </a:extLst>
        </p:spPr>
      </p:pic>
      <p:pic>
        <p:nvPicPr>
          <p:cNvPr id="8218" name="Picture 26" descr="The French Revolution: A Very Short Introduction - William Doyle - Oxford  University Pres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85886" y="312739"/>
            <a:ext cx="1523304" cy="255314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 xmlns:a16="http://schemas.microsoft.com/office/drawing/2014/main" id="{88EF9598-DE52-4B53-BB2D-A4E08E214655}"/>
              </a:ext>
            </a:extLst>
          </p:cNvPr>
          <p:cNvSpPr txBox="1"/>
          <p:nvPr/>
        </p:nvSpPr>
        <p:spPr>
          <a:xfrm>
            <a:off x="169722" y="4084920"/>
            <a:ext cx="3344388" cy="1477328"/>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FF0000"/>
                </a:solidFill>
              </a:rPr>
              <a:t>Summer school</a:t>
            </a:r>
          </a:p>
          <a:p>
            <a:pPr marL="285750" indent="-285750">
              <a:buFont typeface="Arial" panose="020B0604020202020204" pitchFamily="34" charset="0"/>
              <a:buChar char="•"/>
            </a:pPr>
            <a:r>
              <a:rPr lang="en-GB" dirty="0">
                <a:solidFill>
                  <a:srgbClr val="FF0000"/>
                </a:solidFill>
              </a:rPr>
              <a:t>Twitter </a:t>
            </a:r>
          </a:p>
          <a:p>
            <a:pPr marL="285750" indent="-285750">
              <a:buFont typeface="Arial" panose="020B0604020202020204" pitchFamily="34" charset="0"/>
              <a:buChar char="•"/>
            </a:pPr>
            <a:r>
              <a:rPr lang="en-GB" dirty="0">
                <a:solidFill>
                  <a:srgbClr val="FF0000"/>
                </a:solidFill>
              </a:rPr>
              <a:t>University visits</a:t>
            </a:r>
          </a:p>
          <a:p>
            <a:pPr marL="285750" indent="-285750">
              <a:buFont typeface="Arial" panose="020B0604020202020204" pitchFamily="34" charset="0"/>
              <a:buChar char="•"/>
            </a:pPr>
            <a:r>
              <a:rPr lang="en-GB" dirty="0">
                <a:solidFill>
                  <a:srgbClr val="FF0000"/>
                </a:solidFill>
              </a:rPr>
              <a:t>Individual enrichment</a:t>
            </a:r>
          </a:p>
          <a:p>
            <a:pPr marL="285750" indent="-285750">
              <a:buFont typeface="Arial" panose="020B0604020202020204" pitchFamily="34" charset="0"/>
              <a:buChar char="•"/>
            </a:pPr>
            <a:r>
              <a:rPr lang="en-GB" dirty="0">
                <a:solidFill>
                  <a:srgbClr val="FF0000"/>
                </a:solidFill>
              </a:rPr>
              <a:t>Reading </a:t>
            </a:r>
          </a:p>
        </p:txBody>
      </p:sp>
    </p:spTree>
    <p:extLst>
      <p:ext uri="{BB962C8B-B14F-4D97-AF65-F5344CB8AC3E}">
        <p14:creationId xmlns:p14="http://schemas.microsoft.com/office/powerpoint/2010/main" val="542130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a:t>What should I study at university? </a:t>
            </a:r>
          </a:p>
        </p:txBody>
      </p:sp>
    </p:spTree>
    <p:extLst>
      <p:ext uri="{BB962C8B-B14F-4D97-AF65-F5344CB8AC3E}">
        <p14:creationId xmlns:p14="http://schemas.microsoft.com/office/powerpoint/2010/main" val="408561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It could be something you </a:t>
            </a:r>
            <a:r>
              <a:rPr lang="en-GB"/>
              <a:t>have studied </a:t>
            </a:r>
            <a:r>
              <a:rPr lang="en-GB" dirty="0"/>
              <a:t>before..</a:t>
            </a:r>
          </a:p>
        </p:txBody>
      </p:sp>
      <p:sp>
        <p:nvSpPr>
          <p:cNvPr id="3" name="Content Placeholder 2"/>
          <p:cNvSpPr>
            <a:spLocks noGrp="1"/>
          </p:cNvSpPr>
          <p:nvPr>
            <p:ph sz="quarter" idx="1"/>
          </p:nvPr>
        </p:nvSpPr>
        <p:spPr/>
        <p:txBody>
          <a:bodyPr/>
          <a:lstStyle/>
          <a:p>
            <a:pPr marL="0" indent="0">
              <a:buNone/>
            </a:pPr>
            <a:r>
              <a:rPr lang="en-GB" dirty="0"/>
              <a:t>BA English</a:t>
            </a:r>
          </a:p>
        </p:txBody>
      </p:sp>
      <p:pic>
        <p:nvPicPr>
          <p:cNvPr id="5122" name="Picture 2" descr="What can you do with an English literature degree? | Stud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2818"/>
            <a:ext cx="8460432" cy="4372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8305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It could be something academically new..</a:t>
            </a:r>
          </a:p>
        </p:txBody>
      </p:sp>
      <p:sp>
        <p:nvSpPr>
          <p:cNvPr id="3" name="Content Placeholder 2"/>
          <p:cNvSpPr>
            <a:spLocks noGrp="1"/>
          </p:cNvSpPr>
          <p:nvPr>
            <p:ph sz="quarter" idx="1"/>
          </p:nvPr>
        </p:nvSpPr>
        <p:spPr/>
        <p:txBody>
          <a:bodyPr/>
          <a:lstStyle/>
          <a:p>
            <a:pPr marL="0" indent="0">
              <a:buNone/>
            </a:pPr>
            <a:r>
              <a:rPr lang="en-GB" dirty="0"/>
              <a:t>BA War Studies</a:t>
            </a:r>
          </a:p>
        </p:txBody>
      </p:sp>
      <p:pic>
        <p:nvPicPr>
          <p:cNvPr id="6146" name="Picture 2" descr="UCD Centre for War Studies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916832"/>
            <a:ext cx="7848872" cy="4575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4826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It could facilitate a specific career…</a:t>
            </a:r>
          </a:p>
        </p:txBody>
      </p:sp>
      <p:sp>
        <p:nvSpPr>
          <p:cNvPr id="3" name="Content Placeholder 2"/>
          <p:cNvSpPr>
            <a:spLocks noGrp="1"/>
          </p:cNvSpPr>
          <p:nvPr>
            <p:ph sz="quarter" idx="1"/>
          </p:nvPr>
        </p:nvSpPr>
        <p:spPr/>
        <p:txBody>
          <a:bodyPr/>
          <a:lstStyle/>
          <a:p>
            <a:pPr marL="0" indent="0">
              <a:buNone/>
            </a:pPr>
            <a:r>
              <a:rPr lang="en-GB" dirty="0"/>
              <a:t>BEng Medical Engineering </a:t>
            </a:r>
          </a:p>
        </p:txBody>
      </p:sp>
      <p:pic>
        <p:nvPicPr>
          <p:cNvPr id="7170" name="Picture 2" descr="Medical Engineering - Research - Faculty of Science, Engineering and  Computing - Kingston Univers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132856"/>
            <a:ext cx="8092328"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19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descr="Surgery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9" y="-13272"/>
            <a:ext cx="4499992" cy="3759630"/>
          </a:xfrm>
          <a:prstGeom prst="rect">
            <a:avLst/>
          </a:prstGeom>
          <a:solidFill>
            <a:srgbClr val="C7F7E5"/>
          </a:solidFill>
        </p:spPr>
      </p:pic>
      <p:pic>
        <p:nvPicPr>
          <p:cNvPr id="9222" name="Picture 6" descr="The Artist Recontextualising the History of Art Through Collage | AnOth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3746358"/>
            <a:ext cx="4499992" cy="312978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omputer Science — Newham Sixth Form Colle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697" y="3680820"/>
            <a:ext cx="4683706" cy="317718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Stowe School - Careers in La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796" y="-1"/>
            <a:ext cx="4668804" cy="374635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1520" y="4725144"/>
            <a:ext cx="4032448" cy="1512168"/>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0000"/>
                </a:solidFill>
              </a:rPr>
              <a:t>Required subjects</a:t>
            </a:r>
          </a:p>
          <a:p>
            <a:pPr algn="ctr"/>
            <a:endParaRPr lang="en-GB" dirty="0">
              <a:solidFill>
                <a:srgbClr val="FF0000"/>
              </a:solidFill>
            </a:endParaRPr>
          </a:p>
          <a:p>
            <a:pPr algn="ctr"/>
            <a:r>
              <a:rPr lang="en-GB" dirty="0">
                <a:solidFill>
                  <a:srgbClr val="FF0000"/>
                </a:solidFill>
              </a:rPr>
              <a:t>Maths and Further Maths (9) or Computing</a:t>
            </a:r>
          </a:p>
        </p:txBody>
      </p:sp>
      <p:sp>
        <p:nvSpPr>
          <p:cNvPr id="4" name="Rectangle 3"/>
          <p:cNvSpPr/>
          <p:nvPr/>
        </p:nvSpPr>
        <p:spPr>
          <a:xfrm>
            <a:off x="5148064" y="4744680"/>
            <a:ext cx="3600400" cy="1512168"/>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r>
              <a:rPr lang="en-GB" dirty="0">
                <a:solidFill>
                  <a:srgbClr val="FF0000"/>
                </a:solidFill>
              </a:rPr>
              <a:t>Required subjects</a:t>
            </a:r>
          </a:p>
          <a:p>
            <a:pPr algn="ctr"/>
            <a:endParaRPr lang="en-GB" dirty="0">
              <a:solidFill>
                <a:srgbClr val="FF0000"/>
              </a:solidFill>
            </a:endParaRPr>
          </a:p>
          <a:p>
            <a:pPr algn="ctr"/>
            <a:r>
              <a:rPr lang="en-GB" dirty="0">
                <a:solidFill>
                  <a:srgbClr val="FF0000"/>
                </a:solidFill>
              </a:rPr>
              <a:t> A subject involving essay writing</a:t>
            </a:r>
            <a:r>
              <a:rPr lang="en-GB" dirty="0"/>
              <a:t>.</a:t>
            </a:r>
          </a:p>
        </p:txBody>
      </p:sp>
      <p:sp>
        <p:nvSpPr>
          <p:cNvPr id="5" name="Rectangle 4"/>
          <p:cNvSpPr/>
          <p:nvPr/>
        </p:nvSpPr>
        <p:spPr>
          <a:xfrm>
            <a:off x="5724128" y="556984"/>
            <a:ext cx="2808311" cy="1861833"/>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a:p>
            <a:pPr algn="ctr"/>
            <a:endParaRPr lang="en-GB" dirty="0">
              <a:solidFill>
                <a:srgbClr val="FF0000"/>
              </a:solidFill>
            </a:endParaRPr>
          </a:p>
          <a:p>
            <a:pPr algn="ctr"/>
            <a:r>
              <a:rPr lang="en-GB" dirty="0">
                <a:solidFill>
                  <a:srgbClr val="FF0000"/>
                </a:solidFill>
              </a:rPr>
              <a:t>Required subjects</a:t>
            </a:r>
          </a:p>
          <a:p>
            <a:pPr algn="ctr"/>
            <a:endParaRPr lang="en-GB" dirty="0"/>
          </a:p>
          <a:p>
            <a:pPr algn="ctr"/>
            <a:r>
              <a:rPr lang="en-GB" dirty="0">
                <a:solidFill>
                  <a:srgbClr val="FF0000"/>
                </a:solidFill>
              </a:rPr>
              <a:t>Chemistry,</a:t>
            </a:r>
          </a:p>
          <a:p>
            <a:pPr algn="ctr"/>
            <a:r>
              <a:rPr lang="en-GB" dirty="0">
                <a:solidFill>
                  <a:srgbClr val="FF0000"/>
                </a:solidFill>
              </a:rPr>
              <a:t>AND Maths, Biology, Physics</a:t>
            </a:r>
          </a:p>
        </p:txBody>
      </p:sp>
      <p:sp>
        <p:nvSpPr>
          <p:cNvPr id="8" name="Rectangle 7"/>
          <p:cNvSpPr/>
          <p:nvPr/>
        </p:nvSpPr>
        <p:spPr>
          <a:xfrm>
            <a:off x="34427" y="167815"/>
            <a:ext cx="2448272" cy="1512168"/>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34427" y="387321"/>
            <a:ext cx="2448272" cy="1015663"/>
          </a:xfrm>
          <a:prstGeom prst="rect">
            <a:avLst/>
          </a:prstGeom>
          <a:noFill/>
        </p:spPr>
        <p:txBody>
          <a:bodyPr wrap="square" rtlCol="0">
            <a:spAutoFit/>
          </a:bodyPr>
          <a:lstStyle/>
          <a:p>
            <a:r>
              <a:rPr lang="en-GB" sz="2400" b="1" dirty="0"/>
              <a:t>Law at Oxford</a:t>
            </a:r>
            <a:endParaRPr lang="en-GB" b="1" dirty="0"/>
          </a:p>
          <a:p>
            <a:r>
              <a:rPr lang="en-GB" dirty="0">
                <a:solidFill>
                  <a:srgbClr val="FF0000"/>
                </a:solidFill>
              </a:rPr>
              <a:t>Required subjects:</a:t>
            </a:r>
          </a:p>
          <a:p>
            <a:r>
              <a:rPr lang="en-GB" dirty="0">
                <a:solidFill>
                  <a:srgbClr val="FF0000"/>
                </a:solidFill>
              </a:rPr>
              <a:t>Any subjects combination</a:t>
            </a:r>
          </a:p>
        </p:txBody>
      </p:sp>
      <p:sp>
        <p:nvSpPr>
          <p:cNvPr id="10" name="TextBox 9"/>
          <p:cNvSpPr txBox="1"/>
          <p:nvPr/>
        </p:nvSpPr>
        <p:spPr>
          <a:xfrm>
            <a:off x="332442" y="4725145"/>
            <a:ext cx="3951526" cy="461665"/>
          </a:xfrm>
          <a:prstGeom prst="rect">
            <a:avLst/>
          </a:prstGeom>
          <a:noFill/>
        </p:spPr>
        <p:txBody>
          <a:bodyPr wrap="square" rtlCol="0">
            <a:spAutoFit/>
          </a:bodyPr>
          <a:lstStyle/>
          <a:p>
            <a:r>
              <a:rPr lang="en-GB" sz="2400" b="1" dirty="0"/>
              <a:t>Computer Science at Oxford</a:t>
            </a:r>
          </a:p>
        </p:txBody>
      </p:sp>
      <p:sp>
        <p:nvSpPr>
          <p:cNvPr id="11" name="TextBox 10"/>
          <p:cNvSpPr txBox="1"/>
          <p:nvPr/>
        </p:nvSpPr>
        <p:spPr>
          <a:xfrm>
            <a:off x="5805294" y="703069"/>
            <a:ext cx="2806557" cy="461665"/>
          </a:xfrm>
          <a:prstGeom prst="rect">
            <a:avLst/>
          </a:prstGeom>
          <a:noFill/>
        </p:spPr>
        <p:txBody>
          <a:bodyPr wrap="square" rtlCol="0">
            <a:spAutoFit/>
          </a:bodyPr>
          <a:lstStyle/>
          <a:p>
            <a:r>
              <a:rPr lang="en-GB" sz="2400" b="1" dirty="0"/>
              <a:t>Medicine at Oxford</a:t>
            </a:r>
          </a:p>
        </p:txBody>
      </p:sp>
      <p:sp>
        <p:nvSpPr>
          <p:cNvPr id="12" name="TextBox 11"/>
          <p:cNvSpPr txBox="1"/>
          <p:nvPr/>
        </p:nvSpPr>
        <p:spPr>
          <a:xfrm>
            <a:off x="5121308" y="4725145"/>
            <a:ext cx="3627156" cy="461665"/>
          </a:xfrm>
          <a:prstGeom prst="rect">
            <a:avLst/>
          </a:prstGeom>
          <a:noFill/>
        </p:spPr>
        <p:txBody>
          <a:bodyPr wrap="square" rtlCol="0">
            <a:spAutoFit/>
          </a:bodyPr>
          <a:lstStyle/>
          <a:p>
            <a:r>
              <a:rPr lang="en-GB" sz="2400" b="1" dirty="0"/>
              <a:t>History of Art at Oxford</a:t>
            </a:r>
          </a:p>
        </p:txBody>
      </p:sp>
      <p:sp>
        <p:nvSpPr>
          <p:cNvPr id="13" name="Rectangle 12"/>
          <p:cNvSpPr/>
          <p:nvPr/>
        </p:nvSpPr>
        <p:spPr>
          <a:xfrm>
            <a:off x="3664083" y="3112187"/>
            <a:ext cx="2025382" cy="1080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3776003" y="3326877"/>
            <a:ext cx="1801541" cy="707886"/>
          </a:xfrm>
          <a:prstGeom prst="rect">
            <a:avLst/>
          </a:prstGeom>
          <a:noFill/>
        </p:spPr>
        <p:txBody>
          <a:bodyPr wrap="square" rtlCol="0">
            <a:spAutoFit/>
          </a:bodyPr>
          <a:lstStyle/>
          <a:p>
            <a:pPr algn="ctr"/>
            <a:r>
              <a:rPr lang="en-GB" sz="2000" b="1" dirty="0"/>
              <a:t>Combined honours</a:t>
            </a:r>
          </a:p>
        </p:txBody>
      </p:sp>
    </p:spTree>
    <p:extLst>
      <p:ext uri="{BB962C8B-B14F-4D97-AF65-F5344CB8AC3E}">
        <p14:creationId xmlns:p14="http://schemas.microsoft.com/office/powerpoint/2010/main" val="3005761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7772400" cy="1143000"/>
          </a:xfrm>
        </p:spPr>
        <p:txBody>
          <a:bodyPr>
            <a:normAutofit/>
          </a:bodyPr>
          <a:lstStyle/>
          <a:p>
            <a:pPr lvl="0" algn="ctr"/>
            <a:r>
              <a:rPr lang="en-US" altLang="en-US" sz="2000" b="1" u="sng" dirty="0">
                <a:solidFill>
                  <a:srgbClr val="333333"/>
                </a:solidFill>
                <a:latin typeface="Roboto"/>
                <a:cs typeface="Arial" pitchFamily="34" charset="0"/>
              </a:rPr>
              <a:t>Tuition fees by region for courses starting in 2021</a:t>
            </a:r>
            <a:r>
              <a:rPr lang="en-US" altLang="en-US" b="1" dirty="0">
                <a:solidFill>
                  <a:srgbClr val="333333"/>
                </a:solidFill>
                <a:latin typeface="Roboto"/>
                <a:cs typeface="Arial" pitchFamily="34" charset="0"/>
              </a:rPr>
              <a:t/>
            </a:r>
            <a:br>
              <a:rPr lang="en-US" altLang="en-US" b="1" dirty="0">
                <a:solidFill>
                  <a:srgbClr val="333333"/>
                </a:solidFill>
                <a:latin typeface="Roboto"/>
                <a:cs typeface="Arial" pitchFamily="34" charset="0"/>
              </a:rPr>
            </a:br>
            <a:endParaRPr lang="en-GB"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476530036"/>
              </p:ext>
            </p:extLst>
          </p:nvPr>
        </p:nvGraphicFramePr>
        <p:xfrm>
          <a:off x="251520" y="1196752"/>
          <a:ext cx="8496945" cy="2944796"/>
        </p:xfrm>
        <a:graphic>
          <a:graphicData uri="http://schemas.openxmlformats.org/drawingml/2006/table">
            <a:tbl>
              <a:tblPr/>
              <a:tblGrid>
                <a:gridCol w="1699389"/>
                <a:gridCol w="1699389"/>
                <a:gridCol w="1699389"/>
                <a:gridCol w="1699389"/>
                <a:gridCol w="1699389"/>
              </a:tblGrid>
              <a:tr h="736199">
                <a:tc>
                  <a:txBody>
                    <a:bodyPr/>
                    <a:lstStyle/>
                    <a:p>
                      <a:pPr algn="l" fontAlgn="base"/>
                      <a:r>
                        <a:rPr lang="en-GB" b="1" dirty="0">
                          <a:effectLst/>
                        </a:rPr>
                        <a:t>England</a:t>
                      </a:r>
                    </a:p>
                  </a:txBody>
                  <a:tcPr marL="9525" marR="9525" marT="9525" marB="9525" anchor="ctr">
                    <a:lnL>
                      <a:noFill/>
                    </a:lnL>
                    <a:lnR>
                      <a:noFill/>
                    </a:lnR>
                    <a:lnT w="28575" cap="flat" cmpd="sng" algn="ctr">
                      <a:solidFill>
                        <a:srgbClr val="E5E5E5"/>
                      </a:solidFill>
                      <a:prstDash val="solid"/>
                      <a:round/>
                      <a:headEnd type="none" w="med" len="med"/>
                      <a:tailEnd type="none" w="med" len="med"/>
                    </a:lnT>
                    <a:lnB>
                      <a:noFill/>
                    </a:lnB>
                    <a:solidFill>
                      <a:srgbClr val="FAFAFA"/>
                    </a:solidFill>
                  </a:tcPr>
                </a:tc>
                <a:tc>
                  <a:txBody>
                    <a:bodyPr/>
                    <a:lstStyle/>
                    <a:p>
                      <a:pPr fontAlgn="base"/>
                      <a:r>
                        <a:rPr lang="en-GB">
                          <a:effectLst/>
                        </a:rPr>
                        <a:t>Up to £9,250</a:t>
                      </a:r>
                    </a:p>
                  </a:txBody>
                  <a:tcPr marL="9525" marR="9525" marT="9525" marB="9525" anchor="ctr">
                    <a:lnL>
                      <a:noFill/>
                    </a:lnL>
                    <a:lnR>
                      <a:noFill/>
                    </a:lnR>
                    <a:lnT w="28575" cap="flat" cmpd="sng" algn="ctr">
                      <a:solidFill>
                        <a:srgbClr val="E5E5E5"/>
                      </a:solidFill>
                      <a:prstDash val="solid"/>
                      <a:round/>
                      <a:headEnd type="none" w="med" len="med"/>
                      <a:tailEnd type="none" w="med" len="med"/>
                    </a:lnT>
                    <a:lnB>
                      <a:noFill/>
                    </a:lnB>
                    <a:solidFill>
                      <a:srgbClr val="FFFFFF"/>
                    </a:solidFill>
                  </a:tcPr>
                </a:tc>
                <a:tc>
                  <a:txBody>
                    <a:bodyPr/>
                    <a:lstStyle/>
                    <a:p>
                      <a:pPr fontAlgn="base"/>
                      <a:r>
                        <a:rPr lang="en-GB" dirty="0">
                          <a:effectLst/>
                        </a:rPr>
                        <a:t>Up to £9,250</a:t>
                      </a:r>
                    </a:p>
                  </a:txBody>
                  <a:tcPr marL="9525" marR="9525" marT="9525" marB="9525" anchor="ctr">
                    <a:lnL>
                      <a:noFill/>
                    </a:lnL>
                    <a:lnR>
                      <a:noFill/>
                    </a:lnR>
                    <a:lnT w="28575" cap="flat" cmpd="sng" algn="ctr">
                      <a:solidFill>
                        <a:srgbClr val="E5E5E5"/>
                      </a:solidFill>
                      <a:prstDash val="solid"/>
                      <a:round/>
                      <a:headEnd type="none" w="med" len="med"/>
                      <a:tailEnd type="none" w="med" len="med"/>
                    </a:lnT>
                    <a:lnB>
                      <a:noFill/>
                    </a:lnB>
                    <a:solidFill>
                      <a:srgbClr val="FFFFFF"/>
                    </a:solidFill>
                  </a:tcPr>
                </a:tc>
                <a:tc>
                  <a:txBody>
                    <a:bodyPr/>
                    <a:lstStyle/>
                    <a:p>
                      <a:pPr fontAlgn="base"/>
                      <a:r>
                        <a:rPr lang="en-GB">
                          <a:effectLst/>
                        </a:rPr>
                        <a:t>Up to £9,000</a:t>
                      </a:r>
                    </a:p>
                  </a:txBody>
                  <a:tcPr marL="9525" marR="9525" marT="9525" marB="9525" anchor="ctr">
                    <a:lnL>
                      <a:noFill/>
                    </a:lnL>
                    <a:lnR>
                      <a:noFill/>
                    </a:lnR>
                    <a:lnT w="28575" cap="flat" cmpd="sng" algn="ctr">
                      <a:solidFill>
                        <a:srgbClr val="E5E5E5"/>
                      </a:solidFill>
                      <a:prstDash val="solid"/>
                      <a:round/>
                      <a:headEnd type="none" w="med" len="med"/>
                      <a:tailEnd type="none" w="med" len="med"/>
                    </a:lnT>
                    <a:lnB>
                      <a:noFill/>
                    </a:lnB>
                    <a:solidFill>
                      <a:srgbClr val="FFFFFF"/>
                    </a:solidFill>
                  </a:tcPr>
                </a:tc>
                <a:tc>
                  <a:txBody>
                    <a:bodyPr/>
                    <a:lstStyle/>
                    <a:p>
                      <a:pPr fontAlgn="base"/>
                      <a:r>
                        <a:rPr lang="en-GB">
                          <a:effectLst/>
                        </a:rPr>
                        <a:t>Up to £9,250</a:t>
                      </a:r>
                    </a:p>
                  </a:txBody>
                  <a:tcPr marL="9525" marR="9525" marT="9525" marB="9525" anchor="ctr">
                    <a:lnL>
                      <a:noFill/>
                    </a:lnL>
                    <a:lnR>
                      <a:noFill/>
                    </a:lnR>
                    <a:lnT w="28575" cap="flat" cmpd="sng" algn="ctr">
                      <a:solidFill>
                        <a:srgbClr val="E5E5E5"/>
                      </a:solidFill>
                      <a:prstDash val="solid"/>
                      <a:round/>
                      <a:headEnd type="none" w="med" len="med"/>
                      <a:tailEnd type="none" w="med" len="med"/>
                    </a:lnT>
                    <a:lnB>
                      <a:noFill/>
                    </a:lnB>
                    <a:solidFill>
                      <a:srgbClr val="FFFFFF"/>
                    </a:solidFill>
                  </a:tcPr>
                </a:tc>
              </a:tr>
              <a:tr h="736199">
                <a:tc>
                  <a:txBody>
                    <a:bodyPr/>
                    <a:lstStyle/>
                    <a:p>
                      <a:pPr algn="l" fontAlgn="base"/>
                      <a:r>
                        <a:rPr lang="en-GB" b="1">
                          <a:effectLst/>
                        </a:rPr>
                        <a:t>Scotland</a:t>
                      </a:r>
                    </a:p>
                  </a:txBody>
                  <a:tcPr marL="9525" marR="9525" marT="9525" marB="9525" anchor="ctr">
                    <a:lnL>
                      <a:noFill/>
                    </a:lnL>
                    <a:lnR>
                      <a:noFill/>
                    </a:lnR>
                    <a:lnT>
                      <a:noFill/>
                    </a:lnT>
                    <a:lnB>
                      <a:noFill/>
                    </a:lnB>
                    <a:solidFill>
                      <a:srgbClr val="FAFAFA"/>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FFFFF"/>
                    </a:solidFill>
                  </a:tcPr>
                </a:tc>
                <a:tc>
                  <a:txBody>
                    <a:bodyPr/>
                    <a:lstStyle/>
                    <a:p>
                      <a:pPr fontAlgn="base"/>
                      <a:r>
                        <a:rPr lang="en-GB">
                          <a:effectLst/>
                        </a:rPr>
                        <a:t>No fee</a:t>
                      </a:r>
                    </a:p>
                  </a:txBody>
                  <a:tcPr marL="9525" marR="9525" marT="9525" marB="9525" anchor="ctr">
                    <a:lnL>
                      <a:noFill/>
                    </a:lnL>
                    <a:lnR>
                      <a:noFill/>
                    </a:lnR>
                    <a:lnT>
                      <a:noFill/>
                    </a:lnT>
                    <a:lnB>
                      <a:noFill/>
                    </a:lnB>
                    <a:solidFill>
                      <a:srgbClr val="FFFFFF"/>
                    </a:solidFill>
                  </a:tcPr>
                </a:tc>
                <a:tc>
                  <a:txBody>
                    <a:bodyPr/>
                    <a:lstStyle/>
                    <a:p>
                      <a:pPr fontAlgn="base"/>
                      <a:r>
                        <a:rPr lang="en-GB">
                          <a:effectLst/>
                        </a:rPr>
                        <a:t>Up to £9,000</a:t>
                      </a:r>
                    </a:p>
                  </a:txBody>
                  <a:tcPr marL="9525" marR="9525" marT="9525" marB="9525" anchor="ctr">
                    <a:lnL>
                      <a:noFill/>
                    </a:lnL>
                    <a:lnR>
                      <a:noFill/>
                    </a:lnR>
                    <a:lnT>
                      <a:noFill/>
                    </a:lnT>
                    <a:lnB>
                      <a:noFill/>
                    </a:lnB>
                    <a:solidFill>
                      <a:srgbClr val="FFFFFF"/>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FFFFF"/>
                    </a:solidFill>
                  </a:tcPr>
                </a:tc>
              </a:tr>
              <a:tr h="736199">
                <a:tc>
                  <a:txBody>
                    <a:bodyPr/>
                    <a:lstStyle/>
                    <a:p>
                      <a:pPr algn="l" fontAlgn="base"/>
                      <a:r>
                        <a:rPr lang="en-GB" b="1">
                          <a:effectLst/>
                        </a:rPr>
                        <a:t>Wales</a:t>
                      </a:r>
                    </a:p>
                  </a:txBody>
                  <a:tcPr marL="9525" marR="9525" marT="9525" marB="9525" anchor="ctr">
                    <a:lnL>
                      <a:noFill/>
                    </a:lnL>
                    <a:lnR>
                      <a:noFill/>
                    </a:lnR>
                    <a:lnT>
                      <a:noFill/>
                    </a:lnT>
                    <a:lnB>
                      <a:noFill/>
                    </a:lnB>
                    <a:solidFill>
                      <a:srgbClr val="FAFAFA"/>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FFFFF"/>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FFFFF"/>
                    </a:solidFill>
                  </a:tcPr>
                </a:tc>
                <a:tc>
                  <a:txBody>
                    <a:bodyPr/>
                    <a:lstStyle/>
                    <a:p>
                      <a:pPr fontAlgn="base"/>
                      <a:r>
                        <a:rPr lang="en-GB">
                          <a:effectLst/>
                        </a:rPr>
                        <a:t>Up to £9,000</a:t>
                      </a:r>
                    </a:p>
                  </a:txBody>
                  <a:tcPr marL="9525" marR="9525" marT="9525" marB="9525" anchor="ctr">
                    <a:lnL>
                      <a:noFill/>
                    </a:lnL>
                    <a:lnR>
                      <a:noFill/>
                    </a:lnR>
                    <a:lnT>
                      <a:noFill/>
                    </a:lnT>
                    <a:lnB>
                      <a:noFill/>
                    </a:lnB>
                    <a:solidFill>
                      <a:srgbClr val="FFFFFF"/>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FFFFF"/>
                    </a:solidFill>
                  </a:tcPr>
                </a:tc>
              </a:tr>
              <a:tr h="736199">
                <a:tc>
                  <a:txBody>
                    <a:bodyPr/>
                    <a:lstStyle/>
                    <a:p>
                      <a:pPr algn="l" fontAlgn="base"/>
                      <a:r>
                        <a:rPr lang="en-GB" b="1">
                          <a:effectLst/>
                        </a:rPr>
                        <a:t>Northern Ireland</a:t>
                      </a:r>
                    </a:p>
                  </a:txBody>
                  <a:tcPr marL="9525" marR="9525" marT="9525" marB="9525" anchor="ctr">
                    <a:lnL>
                      <a:noFill/>
                    </a:lnL>
                    <a:lnR>
                      <a:noFill/>
                    </a:lnR>
                    <a:lnT>
                      <a:noFill/>
                    </a:lnT>
                    <a:lnB>
                      <a:noFill/>
                    </a:lnB>
                    <a:solidFill>
                      <a:srgbClr val="FAFAFA"/>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AFAFA"/>
                    </a:solidFill>
                  </a:tcPr>
                </a:tc>
                <a:tc>
                  <a:txBody>
                    <a:bodyPr/>
                    <a:lstStyle/>
                    <a:p>
                      <a:pPr fontAlgn="base"/>
                      <a:r>
                        <a:rPr lang="en-GB">
                          <a:effectLst/>
                        </a:rPr>
                        <a:t>Up to £9,250</a:t>
                      </a:r>
                    </a:p>
                  </a:txBody>
                  <a:tcPr marL="9525" marR="9525" marT="9525" marB="9525" anchor="ctr">
                    <a:lnL>
                      <a:noFill/>
                    </a:lnL>
                    <a:lnR>
                      <a:noFill/>
                    </a:lnR>
                    <a:lnT>
                      <a:noFill/>
                    </a:lnT>
                    <a:lnB>
                      <a:noFill/>
                    </a:lnB>
                    <a:solidFill>
                      <a:srgbClr val="FAFAFA"/>
                    </a:solidFill>
                  </a:tcPr>
                </a:tc>
                <a:tc>
                  <a:txBody>
                    <a:bodyPr/>
                    <a:lstStyle/>
                    <a:p>
                      <a:pPr fontAlgn="base"/>
                      <a:r>
                        <a:rPr lang="en-GB">
                          <a:effectLst/>
                        </a:rPr>
                        <a:t>Up to £9,000</a:t>
                      </a:r>
                    </a:p>
                  </a:txBody>
                  <a:tcPr marL="9525" marR="9525" marT="9525" marB="9525" anchor="ctr">
                    <a:lnL>
                      <a:noFill/>
                    </a:lnL>
                    <a:lnR>
                      <a:noFill/>
                    </a:lnR>
                    <a:lnT>
                      <a:noFill/>
                    </a:lnT>
                    <a:lnB>
                      <a:noFill/>
                    </a:lnB>
                    <a:solidFill>
                      <a:srgbClr val="FAFAFA"/>
                    </a:solidFill>
                  </a:tcPr>
                </a:tc>
                <a:tc>
                  <a:txBody>
                    <a:bodyPr/>
                    <a:lstStyle/>
                    <a:p>
                      <a:pPr fontAlgn="base"/>
                      <a:r>
                        <a:rPr lang="en-GB" dirty="0">
                          <a:effectLst/>
                        </a:rPr>
                        <a:t>Up to £4,395</a:t>
                      </a:r>
                    </a:p>
                  </a:txBody>
                  <a:tcPr marL="9525" marR="9525" marT="9525" marB="9525" anchor="ctr">
                    <a:lnL>
                      <a:noFill/>
                    </a:lnL>
                    <a:lnR>
                      <a:noFill/>
                    </a:lnR>
                    <a:lnT>
                      <a:noFill/>
                    </a:lnT>
                    <a:lnB>
                      <a:noFill/>
                    </a:lnB>
                    <a:solidFill>
                      <a:srgbClr val="FAFAFA"/>
                    </a:solidFill>
                  </a:tcPr>
                </a:tc>
              </a:tr>
            </a:tbl>
          </a:graphicData>
        </a:graphic>
      </p:graphicFrame>
      <p:sp>
        <p:nvSpPr>
          <p:cNvPr id="5" name="Rectangle 1"/>
          <p:cNvSpPr>
            <a:spLocks noChangeArrowheads="1"/>
          </p:cNvSpPr>
          <p:nvPr/>
        </p:nvSpPr>
        <p:spPr bwMode="auto">
          <a:xfrm>
            <a:off x="2109788" y="1989631"/>
            <a:ext cx="43282" cy="5578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952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333333"/>
                </a:solidFill>
                <a:effectLst/>
                <a:latin typeface="Roboto"/>
                <a:cs typeface="Arial" pitchFamily="34" charset="0"/>
              </a:rPr>
              <a:t> </a:t>
            </a:r>
            <a:endParaRPr kumimoji="0" lang="en-US" alt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448929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864108"/>
            <a:ext cx="8136904" cy="3416320"/>
          </a:xfrm>
          <a:prstGeom prst="rect">
            <a:avLst/>
          </a:prstGeom>
        </p:spPr>
        <p:txBody>
          <a:bodyPr wrap="square">
            <a:spAutoFit/>
          </a:bodyPr>
          <a:lstStyle/>
          <a:p>
            <a:r>
              <a:rPr lang="en-GB" b="1" u="sng" dirty="0"/>
              <a:t>What financial help can you get</a:t>
            </a:r>
            <a:r>
              <a:rPr lang="en-GB" b="1" u="sng" dirty="0" smtClean="0"/>
              <a:t>?</a:t>
            </a:r>
          </a:p>
          <a:p>
            <a:endParaRPr lang="en-GB" b="1" dirty="0"/>
          </a:p>
          <a:p>
            <a:r>
              <a:rPr lang="en-GB" dirty="0">
                <a:solidFill>
                  <a:srgbClr val="FF0000"/>
                </a:solidFill>
                <a:latin typeface="Times New Roman" panose="02020603050405020304" pitchFamily="18" charset="0"/>
                <a:cs typeface="Times New Roman" panose="02020603050405020304" pitchFamily="18" charset="0"/>
              </a:rPr>
              <a:t>Student loans </a:t>
            </a:r>
            <a:r>
              <a:rPr lang="en-GB" dirty="0">
                <a:latin typeface="Times New Roman" panose="02020603050405020304" pitchFamily="18" charset="0"/>
                <a:cs typeface="Times New Roman" panose="02020603050405020304" pitchFamily="18" charset="0"/>
              </a:rPr>
              <a:t>can include a tuition fee loan and a maintenance loan to help with your living costs</a:t>
            </a:r>
            <a:r>
              <a:rPr lang="en-GB" dirty="0" smtClean="0">
                <a:latin typeface="Times New Roman" panose="02020603050405020304" pitchFamily="18" charset="0"/>
                <a:cs typeface="Times New Roman" panose="02020603050405020304" pitchFamily="18" charset="0"/>
              </a:rPr>
              <a:t>.</a:t>
            </a:r>
          </a:p>
          <a:p>
            <a:endParaRPr lang="en-GB" dirty="0">
              <a:latin typeface="Times New Roman" panose="02020603050405020304" pitchFamily="18" charset="0"/>
              <a:cs typeface="Times New Roman" panose="02020603050405020304" pitchFamily="18" charset="0"/>
            </a:endParaRPr>
          </a:p>
          <a:p>
            <a:r>
              <a:rPr lang="en-GB" dirty="0">
                <a:solidFill>
                  <a:srgbClr val="FF0000"/>
                </a:solidFill>
                <a:latin typeface="Times New Roman" panose="02020603050405020304" pitchFamily="18" charset="0"/>
                <a:cs typeface="Times New Roman" panose="02020603050405020304" pitchFamily="18" charset="0"/>
              </a:rPr>
              <a:t>Tuition fee loans</a:t>
            </a:r>
            <a:r>
              <a:rPr lang="en-GB" dirty="0">
                <a:latin typeface="Times New Roman" panose="02020603050405020304" pitchFamily="18" charset="0"/>
                <a:cs typeface="Times New Roman" panose="02020603050405020304" pitchFamily="18" charset="0"/>
              </a:rPr>
              <a:t>, to cover the full cost of your course, are paid directly to the course provider, and you won’t have to pay it back until after your course, when you’re earning above a certain level</a:t>
            </a:r>
            <a:r>
              <a:rPr lang="en-GB" dirty="0" smtClean="0">
                <a:latin typeface="Times New Roman" panose="02020603050405020304" pitchFamily="18" charset="0"/>
                <a:cs typeface="Times New Roman" panose="02020603050405020304" pitchFamily="18" charset="0"/>
              </a:rPr>
              <a:t>.</a:t>
            </a:r>
          </a:p>
          <a:p>
            <a:endParaRPr lang="en-GB" dirty="0">
              <a:latin typeface="Times New Roman" panose="02020603050405020304" pitchFamily="18" charset="0"/>
              <a:cs typeface="Times New Roman" panose="02020603050405020304" pitchFamily="18" charset="0"/>
            </a:endParaRPr>
          </a:p>
          <a:p>
            <a:r>
              <a:rPr lang="en-GB" dirty="0">
                <a:solidFill>
                  <a:srgbClr val="FF0000"/>
                </a:solidFill>
                <a:latin typeface="Times New Roman" panose="02020603050405020304" pitchFamily="18" charset="0"/>
                <a:cs typeface="Times New Roman" panose="02020603050405020304" pitchFamily="18" charset="0"/>
              </a:rPr>
              <a:t>Maintenance loans </a:t>
            </a:r>
            <a:r>
              <a:rPr lang="en-GB" dirty="0">
                <a:latin typeface="Times New Roman" panose="02020603050405020304" pitchFamily="18" charset="0"/>
                <a:cs typeface="Times New Roman" panose="02020603050405020304" pitchFamily="18" charset="0"/>
              </a:rPr>
              <a:t>can be applied for at the same time, lending you money at the start of each term (or monthly in Scotland). How much you get depends on your household income, where you study, where you live and how long for</a:t>
            </a:r>
            <a:r>
              <a:rPr lang="en-GB" dirty="0" smtClean="0">
                <a:latin typeface="Times New Roman" panose="02020603050405020304" pitchFamily="18" charset="0"/>
                <a:cs typeface="Times New Roman" panose="02020603050405020304" pitchFamily="18" charset="0"/>
              </a:rPr>
              <a:t>.</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47246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10 Best Halls of Residence in the UK | Student H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4" y="-25718"/>
            <a:ext cx="4721130" cy="3245777"/>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alls of residence - University of Plymout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4814756"/>
            <a:ext cx="2639343" cy="1484631"/>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Accommodation and housing • City, University of Lond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14" y="3220059"/>
            <a:ext cx="4721130" cy="1656184"/>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Wadham College, Oxford | Guest B&amp;B - Book No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850702"/>
            <a:ext cx="3059832" cy="2007297"/>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Woody's Bar, University of Kent - Lee Evans Partnershi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42173" y="4814756"/>
            <a:ext cx="3969521" cy="2086791"/>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14" descr="Woody's Bar, University of Kent - Lee Evans Partnershi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1419" y="1300508"/>
            <a:ext cx="4502581" cy="2895254"/>
          </a:xfrm>
          <a:prstGeom prst="rect">
            <a:avLst/>
          </a:prstGeom>
          <a:noFill/>
          <a:extLst>
            <a:ext uri="{909E8E84-426E-40DD-AFC4-6F175D3DCCD1}">
              <a14:hiddenFill xmlns:a14="http://schemas.microsoft.com/office/drawing/2010/main">
                <a:solidFill>
                  <a:srgbClr val="FFFFFF"/>
                </a:solidFill>
              </a14:hiddenFill>
            </a:ext>
          </a:extLst>
        </p:spPr>
      </p:pic>
      <p:pic>
        <p:nvPicPr>
          <p:cNvPr id="11280" name="Picture 16" descr="Park Wood Flats - Accommodation - University of Ken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1694" y="4195762"/>
            <a:ext cx="2216549" cy="2662238"/>
          </a:xfrm>
          <a:prstGeom prst="rect">
            <a:avLst/>
          </a:prstGeom>
          <a:noFill/>
          <a:extLst>
            <a:ext uri="{909E8E84-426E-40DD-AFC4-6F175D3DCCD1}">
              <a14:hiddenFill xmlns:a14="http://schemas.microsoft.com/office/drawing/2010/main">
                <a:solidFill>
                  <a:srgbClr val="FFFFFF"/>
                </a:solidFill>
              </a14:hiddenFill>
            </a:ext>
          </a:extLst>
        </p:spPr>
      </p:pic>
      <p:pic>
        <p:nvPicPr>
          <p:cNvPr id="11282" name="Picture 18" descr="Food &amp; Drink | Kent Unio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3364154"/>
            <a:ext cx="2302914" cy="1663216"/>
          </a:xfrm>
          <a:prstGeom prst="rect">
            <a:avLst/>
          </a:prstGeom>
          <a:noFill/>
          <a:extLst>
            <a:ext uri="{909E8E84-426E-40DD-AFC4-6F175D3DCCD1}">
              <a14:hiddenFill xmlns:a14="http://schemas.microsoft.com/office/drawing/2010/main">
                <a:solidFill>
                  <a:srgbClr val="FFFFFF"/>
                </a:solidFill>
              </a14:hiddenFill>
            </a:ext>
          </a:extLst>
        </p:spPr>
      </p:pic>
      <p:pic>
        <p:nvPicPr>
          <p:cNvPr id="11284" name="Picture 20" descr="Exploring Loughborough - Freshers' blog | Freshers' blo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3037" y="-41557"/>
            <a:ext cx="4490963" cy="1382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6" y="1340768"/>
            <a:ext cx="3528392" cy="648072"/>
          </a:xfrm>
          <a:prstGeom prst="rect">
            <a:avLst/>
          </a:prstGeom>
          <a:solidFill>
            <a:srgbClr val="C7F7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611560" y="1340768"/>
            <a:ext cx="3024336" cy="584775"/>
          </a:xfrm>
          <a:prstGeom prst="rect">
            <a:avLst/>
          </a:prstGeom>
          <a:noFill/>
        </p:spPr>
        <p:txBody>
          <a:bodyPr wrap="square" rtlCol="0">
            <a:spAutoFit/>
          </a:bodyPr>
          <a:lstStyle/>
          <a:p>
            <a:pPr algn="ctr"/>
            <a:r>
              <a:rPr lang="en-GB" sz="3200" b="1" dirty="0"/>
              <a:t>Student Life</a:t>
            </a:r>
          </a:p>
        </p:txBody>
      </p:sp>
    </p:spTree>
    <p:extLst>
      <p:ext uri="{BB962C8B-B14F-4D97-AF65-F5344CB8AC3E}">
        <p14:creationId xmlns:p14="http://schemas.microsoft.com/office/powerpoint/2010/main" val="9662921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NSA Edinburgh Napier Societies list activities students - University Life  in Edinburgh - an Unforgettable Experi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692696"/>
            <a:ext cx="7213465" cy="494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97598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260</TotalTime>
  <Words>813</Words>
  <Application>Microsoft Office PowerPoint</Application>
  <PresentationFormat>On-screen Show (4:3)</PresentationFormat>
  <Paragraphs>161</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Equity</vt:lpstr>
      <vt:lpstr>Preparing for University </vt:lpstr>
      <vt:lpstr>Universities focus on two key elements: </vt:lpstr>
      <vt:lpstr>Types of University</vt:lpstr>
      <vt:lpstr>PowerPoint Presentation</vt:lpstr>
      <vt:lpstr>The Russell Group </vt:lpstr>
      <vt:lpstr>PowerPoint Presentation</vt:lpstr>
      <vt:lpstr>Are Russell Group universities available in Clearing? </vt:lpstr>
      <vt:lpstr>PowerPoint Presentation</vt:lpstr>
      <vt:lpstr>PowerPoint Presentation</vt:lpstr>
      <vt:lpstr>What can you do now?</vt:lpstr>
      <vt:lpstr>PowerPoint Presentation</vt:lpstr>
      <vt:lpstr>Personal statements</vt:lpstr>
      <vt:lpstr>PowerPoint Presentation</vt:lpstr>
      <vt:lpstr>What should I study at university? </vt:lpstr>
      <vt:lpstr>It could be something you have studied before..</vt:lpstr>
      <vt:lpstr>It could be something academically new..</vt:lpstr>
      <vt:lpstr>It could facilitate a specific career…</vt:lpstr>
      <vt:lpstr>PowerPoint Presentation</vt:lpstr>
      <vt:lpstr>Tuition fees by region for courses starting in 2021 </vt:lpstr>
      <vt:lpstr>PowerPoint Presentation</vt:lpstr>
      <vt:lpstr>PowerPoint Presentation</vt:lpstr>
      <vt:lpstr>PowerPoint Presentation</vt:lpstr>
    </vt:vector>
  </TitlesOfParts>
  <Company>Emerson Park Academy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University?</dc:title>
  <dc:creator>Emillie Shepherd</dc:creator>
  <cp:lastModifiedBy>Emillie Shepherd </cp:lastModifiedBy>
  <cp:revision>33</cp:revision>
  <dcterms:created xsi:type="dcterms:W3CDTF">2021-05-21T10:42:15Z</dcterms:created>
  <dcterms:modified xsi:type="dcterms:W3CDTF">2021-07-02T11:35:16Z</dcterms:modified>
</cp:coreProperties>
</file>