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5143500" type="screen16x9"/>
  <p:notesSz cx="6858000" cy="9144000"/>
  <p:embeddedFontLst>
    <p:embeddedFont>
      <p:font typeface="Amatic SC" pitchFamily="2" charset="0"/>
      <p:regular r:id="rId13"/>
      <p:bold r:id="rId14"/>
    </p:embeddedFont>
    <p:embeddedFont>
      <p:font typeface="Caveat" panose="020B0604020202020204" charset="0"/>
      <p:regular r:id="rId15"/>
      <p:bold r:id="rId16"/>
    </p:embeddedFont>
    <p:embeddedFont>
      <p:font typeface="Caveat Regular" panose="020B0604020202020204" charset="0"/>
      <p:regular r:id="rId17"/>
      <p:bold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73A4E4B-2B25-4316-874C-082E11E21A09}">
  <a:tblStyle styleId="{E73A4E4B-2B25-4316-874C-082E11E21A09}" styleName="Table_0">
    <a:wholeTbl>
      <a:tcTxStyle>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8" d="100"/>
          <a:sy n="138" d="100"/>
        </p:scale>
        <p:origin x="228" y="11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bec8325c18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bec8325c1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bec8325c18_0_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bec8325c18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bec8325c18_0_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bec8325c18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bec8325c18_0_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bec8325c18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bec8325c18_0_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bec8325c18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bec8325c18_0_5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bec8325c18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bec8325c18_0_3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bec8325c18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bee43dd7c8_0_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bee43dd7c8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bee0d409d1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bee0d409d1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FE2F3"/>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7.jp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jp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image" Target="../media/image17.jp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5.jpg"/><Relationship Id="rId5" Type="http://schemas.openxmlformats.org/officeDocument/2006/relationships/image" Target="../media/image20.jpg"/><Relationship Id="rId4" Type="http://schemas.openxmlformats.org/officeDocument/2006/relationships/image" Target="../media/image19.jp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jp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7.jpg"/><Relationship Id="rId7" Type="http://schemas.openxmlformats.org/officeDocument/2006/relationships/image" Target="../media/image31.jp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jpg"/><Relationship Id="rId4" Type="http://schemas.openxmlformats.org/officeDocument/2006/relationships/image" Target="../media/image28.jpg"/></Relationships>
</file>

<file path=ppt/slides/_rels/slide10.xml.rels><?xml version="1.0" encoding="UTF-8" standalone="yes"?>
<Relationships xmlns="http://schemas.openxmlformats.org/package/2006/relationships"><Relationship Id="rId3" Type="http://schemas.openxmlformats.org/officeDocument/2006/relationships/hyperlink" Target="https://www.aqa.org.uk/subjects/citizenship/gcse/citizenship-studies-8100"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title"/>
          </p:nvPr>
        </p:nvSpPr>
        <p:spPr>
          <a:xfrm>
            <a:off x="39300" y="69675"/>
            <a:ext cx="9065400" cy="977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4600" b="1">
                <a:latin typeface="Amatic SC"/>
                <a:ea typeface="Amatic SC"/>
                <a:cs typeface="Amatic SC"/>
                <a:sym typeface="Amatic SC"/>
              </a:rPr>
              <a:t>CITIZENSHIP STUDIES GCSE</a:t>
            </a:r>
            <a:endParaRPr sz="4600" b="1">
              <a:latin typeface="Amatic SC"/>
              <a:ea typeface="Amatic SC"/>
              <a:cs typeface="Amatic SC"/>
              <a:sym typeface="Amatic SC"/>
            </a:endParaRPr>
          </a:p>
        </p:txBody>
      </p:sp>
      <p:pic>
        <p:nvPicPr>
          <p:cNvPr id="55" name="Google Shape;55;p13" descr="Image result for supreme court uk"/>
          <p:cNvPicPr preferRelativeResize="0"/>
          <p:nvPr/>
        </p:nvPicPr>
        <p:blipFill>
          <a:blip r:embed="rId3">
            <a:alphaModFix amt="81000"/>
          </a:blip>
          <a:stretch>
            <a:fillRect/>
          </a:stretch>
        </p:blipFill>
        <p:spPr>
          <a:xfrm>
            <a:off x="112175" y="3192975"/>
            <a:ext cx="2278225" cy="1708675"/>
          </a:xfrm>
          <a:prstGeom prst="rect">
            <a:avLst/>
          </a:prstGeom>
          <a:noFill/>
          <a:ln>
            <a:noFill/>
          </a:ln>
        </p:spPr>
      </p:pic>
      <p:pic>
        <p:nvPicPr>
          <p:cNvPr id="56" name="Google Shape;56;p13" descr="Image result for PMQs during covid"/>
          <p:cNvPicPr preferRelativeResize="0"/>
          <p:nvPr/>
        </p:nvPicPr>
        <p:blipFill>
          <a:blip r:embed="rId4">
            <a:alphaModFix amt="78000"/>
          </a:blip>
          <a:stretch>
            <a:fillRect/>
          </a:stretch>
        </p:blipFill>
        <p:spPr>
          <a:xfrm>
            <a:off x="2469037" y="3192976"/>
            <a:ext cx="2278225" cy="1708669"/>
          </a:xfrm>
          <a:prstGeom prst="rect">
            <a:avLst/>
          </a:prstGeom>
          <a:noFill/>
          <a:ln>
            <a:noFill/>
          </a:ln>
        </p:spPr>
      </p:pic>
      <p:pic>
        <p:nvPicPr>
          <p:cNvPr id="57" name="Google Shape;57;p13" descr="Image result for protesting uk environment"/>
          <p:cNvPicPr preferRelativeResize="0"/>
          <p:nvPr/>
        </p:nvPicPr>
        <p:blipFill>
          <a:blip r:embed="rId5">
            <a:alphaModFix amt="77000"/>
          </a:blip>
          <a:stretch>
            <a:fillRect/>
          </a:stretch>
        </p:blipFill>
        <p:spPr>
          <a:xfrm>
            <a:off x="4825900" y="3190050"/>
            <a:ext cx="2224263" cy="1714500"/>
          </a:xfrm>
          <a:prstGeom prst="rect">
            <a:avLst/>
          </a:prstGeom>
          <a:noFill/>
          <a:ln>
            <a:noFill/>
          </a:ln>
        </p:spPr>
      </p:pic>
      <p:pic>
        <p:nvPicPr>
          <p:cNvPr id="58" name="Google Shape;58;p13" descr="Image result for food banks in britain"/>
          <p:cNvPicPr preferRelativeResize="0"/>
          <p:nvPr/>
        </p:nvPicPr>
        <p:blipFill>
          <a:blip r:embed="rId6">
            <a:alphaModFix amt="82000"/>
          </a:blip>
          <a:stretch>
            <a:fillRect/>
          </a:stretch>
        </p:blipFill>
        <p:spPr>
          <a:xfrm>
            <a:off x="7128825" y="3192975"/>
            <a:ext cx="1936525" cy="1708675"/>
          </a:xfrm>
          <a:prstGeom prst="rect">
            <a:avLst/>
          </a:prstGeom>
          <a:noFill/>
          <a:ln>
            <a:noFill/>
          </a:ln>
        </p:spPr>
      </p:pic>
      <p:sp>
        <p:nvSpPr>
          <p:cNvPr id="59" name="Google Shape;59;p13"/>
          <p:cNvSpPr txBox="1"/>
          <p:nvPr/>
        </p:nvSpPr>
        <p:spPr>
          <a:xfrm>
            <a:off x="212775" y="2406650"/>
            <a:ext cx="84234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200">
                <a:latin typeface="Caveat"/>
                <a:ea typeface="Caveat"/>
                <a:cs typeface="Caveat"/>
                <a:sym typeface="Caveat"/>
              </a:rPr>
              <a:t>Subject leader: Ms Hampton</a:t>
            </a:r>
            <a:endParaRPr sz="2200">
              <a:latin typeface="Caveat"/>
              <a:ea typeface="Caveat"/>
              <a:cs typeface="Caveat"/>
              <a:sym typeface="Caveat"/>
            </a:endParaRPr>
          </a:p>
        </p:txBody>
      </p:sp>
      <p:sp>
        <p:nvSpPr>
          <p:cNvPr id="60" name="Google Shape;60;p13"/>
          <p:cNvSpPr txBox="1"/>
          <p:nvPr/>
        </p:nvSpPr>
        <p:spPr>
          <a:xfrm>
            <a:off x="1064700" y="1046775"/>
            <a:ext cx="7014600" cy="954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5000">
                <a:latin typeface="Caveat"/>
                <a:ea typeface="Caveat"/>
                <a:cs typeface="Caveat"/>
                <a:sym typeface="Caveat"/>
              </a:rPr>
              <a:t>What’s it all about?</a:t>
            </a:r>
            <a:endParaRPr sz="5000">
              <a:latin typeface="Caveat"/>
              <a:ea typeface="Caveat"/>
              <a:cs typeface="Caveat"/>
              <a:sym typeface="Cavea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a:spLocks noGrp="1"/>
          </p:cNvSpPr>
          <p:nvPr>
            <p:ph type="title"/>
          </p:nvPr>
        </p:nvSpPr>
        <p:spPr>
          <a:xfrm>
            <a:off x="193575" y="1121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a:latin typeface="Times New Roman"/>
                <a:ea typeface="Times New Roman"/>
                <a:cs typeface="Times New Roman"/>
                <a:sym typeface="Times New Roman"/>
              </a:rPr>
              <a:t>What is Citizenship about?</a:t>
            </a:r>
            <a:endParaRPr b="1">
              <a:latin typeface="Times New Roman"/>
              <a:ea typeface="Times New Roman"/>
              <a:cs typeface="Times New Roman"/>
              <a:sym typeface="Times New Roman"/>
            </a:endParaRPr>
          </a:p>
        </p:txBody>
      </p:sp>
      <p:sp>
        <p:nvSpPr>
          <p:cNvPr id="66" name="Google Shape;66;p14"/>
          <p:cNvSpPr txBox="1">
            <a:spLocks noGrp="1"/>
          </p:cNvSpPr>
          <p:nvPr>
            <p:ph type="body" idx="1"/>
          </p:nvPr>
        </p:nvSpPr>
        <p:spPr>
          <a:xfrm>
            <a:off x="124350" y="684825"/>
            <a:ext cx="8949900" cy="34164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2400">
                <a:solidFill>
                  <a:srgbClr val="000000"/>
                </a:solidFill>
                <a:latin typeface="Caveat Regular"/>
                <a:ea typeface="Caveat Regular"/>
                <a:cs typeface="Caveat Regular"/>
                <a:sym typeface="Caveat Regular"/>
              </a:rPr>
              <a:t>I</a:t>
            </a:r>
            <a:r>
              <a:rPr lang="en" sz="2700">
                <a:solidFill>
                  <a:srgbClr val="000000"/>
                </a:solidFill>
                <a:latin typeface="Caveat Regular"/>
                <a:ea typeface="Caveat Regular"/>
                <a:cs typeface="Caveat Regular"/>
                <a:sym typeface="Caveat Regular"/>
              </a:rPr>
              <a:t>n a nutshell, Citizenship is about life in modern British Society. Pupils will learn about the main political and legal institutions that make up Britain, the fundamental principles and values that underpin Britain’s democracy, and what life is like for people living in Britain. </a:t>
            </a:r>
            <a:endParaRPr sz="2700">
              <a:solidFill>
                <a:srgbClr val="000000"/>
              </a:solidFill>
              <a:latin typeface="Caveat Regular"/>
              <a:ea typeface="Caveat Regular"/>
              <a:cs typeface="Caveat Regular"/>
              <a:sym typeface="Caveat Regular"/>
            </a:endParaRPr>
          </a:p>
        </p:txBody>
      </p:sp>
      <p:pic>
        <p:nvPicPr>
          <p:cNvPr id="67" name="Google Shape;67;p14" descr="Image result for modern britain"/>
          <p:cNvPicPr preferRelativeResize="0"/>
          <p:nvPr/>
        </p:nvPicPr>
        <p:blipFill>
          <a:blip r:embed="rId3">
            <a:alphaModFix amt="86000"/>
          </a:blip>
          <a:stretch>
            <a:fillRect/>
          </a:stretch>
        </p:blipFill>
        <p:spPr>
          <a:xfrm>
            <a:off x="3255950" y="3237072"/>
            <a:ext cx="2563150" cy="1722166"/>
          </a:xfrm>
          <a:prstGeom prst="rect">
            <a:avLst/>
          </a:prstGeom>
          <a:noFill/>
          <a:ln>
            <a:noFill/>
          </a:ln>
        </p:spPr>
      </p:pic>
      <p:pic>
        <p:nvPicPr>
          <p:cNvPr id="68" name="Google Shape;68;p14" descr="Image result for crown court"/>
          <p:cNvPicPr preferRelativeResize="0"/>
          <p:nvPr/>
        </p:nvPicPr>
        <p:blipFill>
          <a:blip r:embed="rId4">
            <a:alphaModFix amt="82000"/>
          </a:blip>
          <a:stretch>
            <a:fillRect/>
          </a:stretch>
        </p:blipFill>
        <p:spPr>
          <a:xfrm>
            <a:off x="604400" y="3294425"/>
            <a:ext cx="2494550" cy="1607450"/>
          </a:xfrm>
          <a:prstGeom prst="rect">
            <a:avLst/>
          </a:prstGeom>
          <a:noFill/>
          <a:ln>
            <a:noFill/>
          </a:ln>
        </p:spPr>
      </p:pic>
      <p:pic>
        <p:nvPicPr>
          <p:cNvPr id="69" name="Google Shape;69;p14" descr="Image result for people voting in britain"/>
          <p:cNvPicPr preferRelativeResize="0"/>
          <p:nvPr/>
        </p:nvPicPr>
        <p:blipFill>
          <a:blip r:embed="rId5">
            <a:alphaModFix amt="81000"/>
          </a:blip>
          <a:stretch>
            <a:fillRect/>
          </a:stretch>
        </p:blipFill>
        <p:spPr>
          <a:xfrm>
            <a:off x="5976075" y="3294425"/>
            <a:ext cx="2432700" cy="16074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15"/>
          <p:cNvGraphicFramePr/>
          <p:nvPr/>
        </p:nvGraphicFramePr>
        <p:xfrm>
          <a:off x="113775" y="669950"/>
          <a:ext cx="3000000" cy="3000000"/>
        </p:xfrm>
        <a:graphic>
          <a:graphicData uri="http://schemas.openxmlformats.org/drawingml/2006/table">
            <a:tbl>
              <a:tblPr>
                <a:noFill/>
                <a:tableStyleId>{E73A4E4B-2B25-4316-874C-082E11E21A09}</a:tableStyleId>
              </a:tblPr>
              <a:tblGrid>
                <a:gridCol w="4458225">
                  <a:extLst>
                    <a:ext uri="{9D8B030D-6E8A-4147-A177-3AD203B41FA5}">
                      <a16:colId xmlns:a16="http://schemas.microsoft.com/office/drawing/2014/main" val="20000"/>
                    </a:ext>
                  </a:extLst>
                </a:gridCol>
                <a:gridCol w="4458225">
                  <a:extLst>
                    <a:ext uri="{9D8B030D-6E8A-4147-A177-3AD203B41FA5}">
                      <a16:colId xmlns:a16="http://schemas.microsoft.com/office/drawing/2014/main" val="20001"/>
                    </a:ext>
                  </a:extLst>
                </a:gridCol>
              </a:tblGrid>
              <a:tr h="359625">
                <a:tc>
                  <a:txBody>
                    <a:bodyPr/>
                    <a:lstStyle/>
                    <a:p>
                      <a:pPr marL="0" lvl="0" indent="0" algn="l" rtl="0">
                        <a:spcBef>
                          <a:spcPts val="0"/>
                        </a:spcBef>
                        <a:spcAft>
                          <a:spcPts val="0"/>
                        </a:spcAft>
                        <a:buNone/>
                      </a:pPr>
                      <a:r>
                        <a:rPr lang="en" sz="1700" b="1" u="sng">
                          <a:latin typeface="Times New Roman"/>
                          <a:ea typeface="Times New Roman"/>
                          <a:cs typeface="Times New Roman"/>
                          <a:sym typeface="Times New Roman"/>
                        </a:rPr>
                        <a:t>Paper 1</a:t>
                      </a:r>
                      <a:endParaRPr sz="1700" b="1" u="sng">
                        <a:latin typeface="Times New Roman"/>
                        <a:ea typeface="Times New Roman"/>
                        <a:cs typeface="Times New Roman"/>
                        <a:sym typeface="Times New Roman"/>
                      </a:endParaRPr>
                    </a:p>
                  </a:txBody>
                  <a:tcPr marL="63500" marR="63500" marT="63500" marB="6350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chemeClr val="lt2"/>
                    </a:solidFill>
                  </a:tcPr>
                </a:tc>
                <a:tc>
                  <a:txBody>
                    <a:bodyPr/>
                    <a:lstStyle/>
                    <a:p>
                      <a:pPr marL="0" lvl="0" indent="0" algn="l" rtl="0">
                        <a:spcBef>
                          <a:spcPts val="0"/>
                        </a:spcBef>
                        <a:spcAft>
                          <a:spcPts val="0"/>
                        </a:spcAft>
                        <a:buNone/>
                      </a:pPr>
                      <a:r>
                        <a:rPr lang="en" sz="1700" b="1" u="sng">
                          <a:latin typeface="Times New Roman"/>
                          <a:ea typeface="Times New Roman"/>
                          <a:cs typeface="Times New Roman"/>
                          <a:sym typeface="Times New Roman"/>
                        </a:rPr>
                        <a:t>Paper 2</a:t>
                      </a:r>
                      <a:endParaRPr sz="1700" b="1" u="sng">
                        <a:latin typeface="Times New Roman"/>
                        <a:ea typeface="Times New Roman"/>
                        <a:cs typeface="Times New Roman"/>
                        <a:sym typeface="Times New Roman"/>
                      </a:endParaRPr>
                    </a:p>
                  </a:txBody>
                  <a:tcPr marL="63500" marR="63500" marT="63500" marB="6350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841100">
                <a:tc>
                  <a:txBody>
                    <a:bodyPr/>
                    <a:lstStyle/>
                    <a:p>
                      <a:pPr marL="0" lvl="0" indent="0" algn="l" rtl="0">
                        <a:spcBef>
                          <a:spcPts val="0"/>
                        </a:spcBef>
                        <a:spcAft>
                          <a:spcPts val="0"/>
                        </a:spcAft>
                        <a:buNone/>
                      </a:pPr>
                      <a:r>
                        <a:rPr lang="en" sz="1700" b="1">
                          <a:latin typeface="Times New Roman"/>
                          <a:ea typeface="Times New Roman"/>
                          <a:cs typeface="Times New Roman"/>
                          <a:sym typeface="Times New Roman"/>
                        </a:rPr>
                        <a:t>What’s assessed:</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Section A: Active Citizen</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Section B: Politics and Participation</a:t>
                      </a:r>
                      <a:endParaRPr sz="1700">
                        <a:latin typeface="Times New Roman"/>
                        <a:ea typeface="Times New Roman"/>
                        <a:cs typeface="Times New Roman"/>
                        <a:sym typeface="Times New Roman"/>
                      </a:endParaRPr>
                    </a:p>
                  </a:txBody>
                  <a:tcPr marL="63500" marR="63500" marT="63500" marB="6350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chemeClr val="lt2"/>
                    </a:solidFill>
                  </a:tcPr>
                </a:tc>
                <a:tc>
                  <a:txBody>
                    <a:bodyPr/>
                    <a:lstStyle/>
                    <a:p>
                      <a:pPr marL="0" lvl="0" indent="0" algn="l" rtl="0">
                        <a:spcBef>
                          <a:spcPts val="0"/>
                        </a:spcBef>
                        <a:spcAft>
                          <a:spcPts val="0"/>
                        </a:spcAft>
                        <a:buNone/>
                      </a:pPr>
                      <a:r>
                        <a:rPr lang="en" sz="1700" b="1">
                          <a:latin typeface="Times New Roman"/>
                          <a:ea typeface="Times New Roman"/>
                          <a:cs typeface="Times New Roman"/>
                          <a:sym typeface="Times New Roman"/>
                        </a:rPr>
                        <a:t>What’s assessed:</a:t>
                      </a:r>
                      <a:endParaRPr sz="1700" b="1">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Section A: Life in modern Britain</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Section B: Rights and Responsibilities</a:t>
                      </a:r>
                      <a:endParaRPr sz="1700">
                        <a:latin typeface="Times New Roman"/>
                        <a:ea typeface="Times New Roman"/>
                        <a:cs typeface="Times New Roman"/>
                        <a:sym typeface="Times New Roman"/>
                      </a:endParaRPr>
                    </a:p>
                  </a:txBody>
                  <a:tcPr marL="63500" marR="63500" marT="63500" marB="6350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841100">
                <a:tc>
                  <a:txBody>
                    <a:bodyPr/>
                    <a:lstStyle/>
                    <a:p>
                      <a:pPr marL="0" lvl="0" indent="0" algn="l" rtl="0">
                        <a:spcBef>
                          <a:spcPts val="0"/>
                        </a:spcBef>
                        <a:spcAft>
                          <a:spcPts val="0"/>
                        </a:spcAft>
                        <a:buNone/>
                      </a:pPr>
                      <a:r>
                        <a:rPr lang="en" sz="1700" b="1">
                          <a:latin typeface="Times New Roman"/>
                          <a:ea typeface="Times New Roman"/>
                          <a:cs typeface="Times New Roman"/>
                          <a:sym typeface="Times New Roman"/>
                        </a:rPr>
                        <a:t>1 hour 45 mins</a:t>
                      </a:r>
                      <a:endParaRPr sz="1700" b="1">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80 marks</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50%</a:t>
                      </a:r>
                      <a:endParaRPr sz="1700">
                        <a:latin typeface="Times New Roman"/>
                        <a:ea typeface="Times New Roman"/>
                        <a:cs typeface="Times New Roman"/>
                        <a:sym typeface="Times New Roman"/>
                      </a:endParaRPr>
                    </a:p>
                  </a:txBody>
                  <a:tcPr marL="63500" marR="63500" marT="63500" marB="6350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chemeClr val="lt2"/>
                    </a:solidFill>
                  </a:tcPr>
                </a:tc>
                <a:tc>
                  <a:txBody>
                    <a:bodyPr/>
                    <a:lstStyle/>
                    <a:p>
                      <a:pPr marL="0" lvl="0" indent="0" algn="l" rtl="0">
                        <a:spcBef>
                          <a:spcPts val="0"/>
                        </a:spcBef>
                        <a:spcAft>
                          <a:spcPts val="0"/>
                        </a:spcAft>
                        <a:buNone/>
                      </a:pPr>
                      <a:r>
                        <a:rPr lang="en" sz="1700" b="1">
                          <a:latin typeface="Times New Roman"/>
                          <a:ea typeface="Times New Roman"/>
                          <a:cs typeface="Times New Roman"/>
                          <a:sym typeface="Times New Roman"/>
                        </a:rPr>
                        <a:t>1 45 hour mins</a:t>
                      </a:r>
                      <a:endParaRPr sz="1700" b="1">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80 marks</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50% </a:t>
                      </a:r>
                      <a:endParaRPr sz="1700">
                        <a:latin typeface="Times New Roman"/>
                        <a:ea typeface="Times New Roman"/>
                        <a:cs typeface="Times New Roman"/>
                        <a:sym typeface="Times New Roman"/>
                      </a:endParaRPr>
                    </a:p>
                  </a:txBody>
                  <a:tcPr marL="63500" marR="63500" marT="63500" marB="6350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chemeClr val="lt2"/>
                    </a:solidFill>
                  </a:tcPr>
                </a:tc>
                <a:extLst>
                  <a:ext uri="{0D108BD9-81ED-4DB2-BD59-A6C34878D82A}">
                    <a16:rowId xmlns:a16="http://schemas.microsoft.com/office/drawing/2014/main" val="10002"/>
                  </a:ext>
                </a:extLst>
              </a:tr>
              <a:tr h="2144275">
                <a:tc>
                  <a:txBody>
                    <a:bodyPr/>
                    <a:lstStyle/>
                    <a:p>
                      <a:pPr marL="0" lvl="0" indent="0" algn="l" rtl="0">
                        <a:spcBef>
                          <a:spcPts val="0"/>
                        </a:spcBef>
                        <a:spcAft>
                          <a:spcPts val="0"/>
                        </a:spcAft>
                        <a:buNone/>
                      </a:pPr>
                      <a:r>
                        <a:rPr lang="en" sz="1700" b="1">
                          <a:latin typeface="Times New Roman"/>
                          <a:ea typeface="Times New Roman"/>
                          <a:cs typeface="Times New Roman"/>
                          <a:sym typeface="Times New Roman"/>
                        </a:rPr>
                        <a:t>Questions</a:t>
                      </a:r>
                      <a:endParaRPr sz="1700" b="1">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 Section A - Active citizen (40 marks)</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 Section B - Politics and participation (40 marks)</a:t>
                      </a:r>
                      <a:endParaRPr sz="1700">
                        <a:latin typeface="Times New Roman"/>
                        <a:ea typeface="Times New Roman"/>
                        <a:cs typeface="Times New Roman"/>
                        <a:sym typeface="Times New Roman"/>
                      </a:endParaRPr>
                    </a:p>
                    <a:p>
                      <a:pPr marL="0" lvl="0" indent="0" algn="l" rtl="0">
                        <a:spcBef>
                          <a:spcPts val="0"/>
                        </a:spcBef>
                        <a:spcAft>
                          <a:spcPts val="0"/>
                        </a:spcAft>
                        <a:buNone/>
                      </a:pPr>
                      <a:endParaRPr sz="1700">
                        <a:latin typeface="Times New Roman"/>
                        <a:ea typeface="Times New Roman"/>
                        <a:cs typeface="Times New Roman"/>
                        <a:sym typeface="Times New Roman"/>
                      </a:endParaRPr>
                    </a:p>
                    <a:p>
                      <a:pPr marL="0" lvl="0" indent="0" algn="l" rtl="0">
                        <a:spcBef>
                          <a:spcPts val="0"/>
                        </a:spcBef>
                        <a:spcAft>
                          <a:spcPts val="0"/>
                        </a:spcAft>
                        <a:buNone/>
                      </a:pP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 Question types: multiple-choice, short</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answer, source-based questions, extended</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answers.</a:t>
                      </a:r>
                      <a:endParaRPr sz="1700">
                        <a:latin typeface="Times New Roman"/>
                        <a:ea typeface="Times New Roman"/>
                        <a:cs typeface="Times New Roman"/>
                        <a:sym typeface="Times New Roman"/>
                      </a:endParaRPr>
                    </a:p>
                  </a:txBody>
                  <a:tcPr marL="63500" marR="63500" marT="63500" marB="6350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chemeClr val="lt2"/>
                    </a:solidFill>
                  </a:tcPr>
                </a:tc>
                <a:tc>
                  <a:txBody>
                    <a:bodyPr/>
                    <a:lstStyle/>
                    <a:p>
                      <a:pPr marL="0" lvl="0" indent="0" algn="l" rtl="0">
                        <a:spcBef>
                          <a:spcPts val="0"/>
                        </a:spcBef>
                        <a:spcAft>
                          <a:spcPts val="0"/>
                        </a:spcAft>
                        <a:buNone/>
                      </a:pPr>
                      <a:r>
                        <a:rPr lang="en" sz="1700" b="1">
                          <a:latin typeface="Times New Roman"/>
                          <a:ea typeface="Times New Roman"/>
                          <a:cs typeface="Times New Roman"/>
                          <a:sym typeface="Times New Roman"/>
                        </a:rPr>
                        <a:t>Questions</a:t>
                      </a:r>
                      <a:endParaRPr sz="1700" b="1">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 Section A - Life in modern Britain (40 marks)</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 Section B - Rights and responsibilities</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questions (40 marks)</a:t>
                      </a:r>
                      <a:endParaRPr sz="1700">
                        <a:latin typeface="Times New Roman"/>
                        <a:ea typeface="Times New Roman"/>
                        <a:cs typeface="Times New Roman"/>
                        <a:sym typeface="Times New Roman"/>
                      </a:endParaRPr>
                    </a:p>
                    <a:p>
                      <a:pPr marL="0" lvl="0" indent="0" algn="l" rtl="0">
                        <a:spcBef>
                          <a:spcPts val="0"/>
                        </a:spcBef>
                        <a:spcAft>
                          <a:spcPts val="0"/>
                        </a:spcAft>
                        <a:buNone/>
                      </a:pP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 Question types: multiple-choice, short</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answer, source-based questions, extended</a:t>
                      </a:r>
                      <a:endParaRPr sz="1700">
                        <a:latin typeface="Times New Roman"/>
                        <a:ea typeface="Times New Roman"/>
                        <a:cs typeface="Times New Roman"/>
                        <a:sym typeface="Times New Roman"/>
                      </a:endParaRPr>
                    </a:p>
                    <a:p>
                      <a:pPr marL="0" lvl="0" indent="0" algn="l" rtl="0">
                        <a:spcBef>
                          <a:spcPts val="0"/>
                        </a:spcBef>
                        <a:spcAft>
                          <a:spcPts val="0"/>
                        </a:spcAft>
                        <a:buNone/>
                      </a:pPr>
                      <a:r>
                        <a:rPr lang="en" sz="1700">
                          <a:latin typeface="Times New Roman"/>
                          <a:ea typeface="Times New Roman"/>
                          <a:cs typeface="Times New Roman"/>
                          <a:sym typeface="Times New Roman"/>
                        </a:rPr>
                        <a:t>answers.</a:t>
                      </a:r>
                      <a:endParaRPr sz="1700">
                        <a:latin typeface="Times New Roman"/>
                        <a:ea typeface="Times New Roman"/>
                        <a:cs typeface="Times New Roman"/>
                        <a:sym typeface="Times New Roman"/>
                      </a:endParaRPr>
                    </a:p>
                  </a:txBody>
                  <a:tcPr marL="63500" marR="63500" marT="63500" marB="6350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chemeClr val="lt2"/>
                    </a:solidFill>
                  </a:tcPr>
                </a:tc>
                <a:extLst>
                  <a:ext uri="{0D108BD9-81ED-4DB2-BD59-A6C34878D82A}">
                    <a16:rowId xmlns:a16="http://schemas.microsoft.com/office/drawing/2014/main" val="10003"/>
                  </a:ext>
                </a:extLst>
              </a:tr>
            </a:tbl>
          </a:graphicData>
        </a:graphic>
      </p:graphicFrame>
      <p:sp>
        <p:nvSpPr>
          <p:cNvPr id="75" name="Google Shape;75;p15"/>
          <p:cNvSpPr txBox="1"/>
          <p:nvPr/>
        </p:nvSpPr>
        <p:spPr>
          <a:xfrm>
            <a:off x="151350" y="83625"/>
            <a:ext cx="88413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b="1">
                <a:latin typeface="Caveat"/>
                <a:ea typeface="Caveat"/>
                <a:cs typeface="Caveat"/>
                <a:sym typeface="Caveat"/>
              </a:rPr>
              <a:t>How is it assessed? The Citizenship Studies is 100% examination. The exam board is AQA. </a:t>
            </a:r>
            <a:endParaRPr sz="2200" b="1">
              <a:latin typeface="Caveat"/>
              <a:ea typeface="Caveat"/>
              <a:cs typeface="Caveat"/>
              <a:sym typeface="Cavea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6"/>
          <p:cNvSpPr txBox="1">
            <a:spLocks noGrp="1"/>
          </p:cNvSpPr>
          <p:nvPr>
            <p:ph type="title"/>
          </p:nvPr>
        </p:nvSpPr>
        <p:spPr>
          <a:xfrm>
            <a:off x="25" y="0"/>
            <a:ext cx="914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000" b="1">
                <a:latin typeface="Times New Roman"/>
                <a:ea typeface="Times New Roman"/>
                <a:cs typeface="Times New Roman"/>
                <a:sym typeface="Times New Roman"/>
              </a:rPr>
              <a:t>Paper 1, Section A: Active Citizen</a:t>
            </a:r>
            <a:endParaRPr sz="2000" b="1">
              <a:latin typeface="Times New Roman"/>
              <a:ea typeface="Times New Roman"/>
              <a:cs typeface="Times New Roman"/>
              <a:sym typeface="Times New Roman"/>
            </a:endParaRPr>
          </a:p>
        </p:txBody>
      </p:sp>
      <p:pic>
        <p:nvPicPr>
          <p:cNvPr id="81" name="Google Shape;81;p16" descr="Image result for sir tom moore walking"/>
          <p:cNvPicPr preferRelativeResize="0"/>
          <p:nvPr/>
        </p:nvPicPr>
        <p:blipFill>
          <a:blip r:embed="rId3">
            <a:alphaModFix/>
          </a:blip>
          <a:stretch>
            <a:fillRect/>
          </a:stretch>
        </p:blipFill>
        <p:spPr>
          <a:xfrm>
            <a:off x="385200" y="4029932"/>
            <a:ext cx="1575175" cy="1006055"/>
          </a:xfrm>
          <a:prstGeom prst="rect">
            <a:avLst/>
          </a:prstGeom>
          <a:noFill/>
          <a:ln>
            <a:noFill/>
          </a:ln>
        </p:spPr>
      </p:pic>
      <p:pic>
        <p:nvPicPr>
          <p:cNvPr id="82" name="Google Shape;82;p16" descr="Image result for campaigning in britain marcus rashford"/>
          <p:cNvPicPr preferRelativeResize="0"/>
          <p:nvPr/>
        </p:nvPicPr>
        <p:blipFill>
          <a:blip r:embed="rId4">
            <a:alphaModFix/>
          </a:blip>
          <a:stretch>
            <a:fillRect/>
          </a:stretch>
        </p:blipFill>
        <p:spPr>
          <a:xfrm>
            <a:off x="2045825" y="4024575"/>
            <a:ext cx="1450873" cy="1016775"/>
          </a:xfrm>
          <a:prstGeom prst="rect">
            <a:avLst/>
          </a:prstGeom>
          <a:noFill/>
          <a:ln>
            <a:noFill/>
          </a:ln>
        </p:spPr>
      </p:pic>
      <p:pic>
        <p:nvPicPr>
          <p:cNvPr id="83" name="Google Shape;83;p16" descr="Image result for climate change protests in britain"/>
          <p:cNvPicPr preferRelativeResize="0"/>
          <p:nvPr/>
        </p:nvPicPr>
        <p:blipFill>
          <a:blip r:embed="rId5">
            <a:alphaModFix amt="90000"/>
          </a:blip>
          <a:stretch>
            <a:fillRect/>
          </a:stretch>
        </p:blipFill>
        <p:spPr>
          <a:xfrm>
            <a:off x="5356625" y="4005425"/>
            <a:ext cx="1689050" cy="1055075"/>
          </a:xfrm>
          <a:prstGeom prst="rect">
            <a:avLst/>
          </a:prstGeom>
          <a:noFill/>
          <a:ln>
            <a:noFill/>
          </a:ln>
        </p:spPr>
      </p:pic>
      <p:pic>
        <p:nvPicPr>
          <p:cNvPr id="84" name="Google Shape;84;p16" descr="Image result for online petition parliament"/>
          <p:cNvPicPr preferRelativeResize="0"/>
          <p:nvPr/>
        </p:nvPicPr>
        <p:blipFill>
          <a:blip r:embed="rId6">
            <a:alphaModFix amt="90000"/>
          </a:blip>
          <a:stretch>
            <a:fillRect/>
          </a:stretch>
        </p:blipFill>
        <p:spPr>
          <a:xfrm>
            <a:off x="3582138" y="4005425"/>
            <a:ext cx="1689025" cy="1055075"/>
          </a:xfrm>
          <a:prstGeom prst="rect">
            <a:avLst/>
          </a:prstGeom>
          <a:noFill/>
          <a:ln>
            <a:noFill/>
          </a:ln>
        </p:spPr>
      </p:pic>
      <p:sp>
        <p:nvSpPr>
          <p:cNvPr id="85" name="Google Shape;85;p16"/>
          <p:cNvSpPr txBox="1"/>
          <p:nvPr/>
        </p:nvSpPr>
        <p:spPr>
          <a:xfrm>
            <a:off x="105725" y="467750"/>
            <a:ext cx="8907300" cy="34170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a:latin typeface="Times New Roman"/>
                <a:ea typeface="Times New Roman"/>
                <a:cs typeface="Times New Roman"/>
                <a:sym typeface="Times New Roman"/>
              </a:rPr>
              <a:t>In this section pupils will learn about the ways in which people can be active citizens in their communities. Pupils will learn about voluntary groups, pressure groups and other interest groups in society, and their role in providing services, being a voice for people, and challenging injustice. They will look at current and past examples of campaigns, and the methods people use to raise awareness of issues, and protest. </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In year 11, the pupils will also undertake a Citizenship Investigation, which is their chance to research a citizenship issue of their choice and run a campaign to raise awareness, and influence a decision maker, such as an MP, to make a change. Examples of current campaigns are:</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Increasing wages for Nurses </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Ending trophy hunting</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More funding for mental health services </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Tougher sentences for carrying a knife </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Protecting cancer treatment during lockdown </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Introducing a living wage</a:t>
            </a:r>
            <a:endParaRPr b="1">
              <a:latin typeface="Times New Roman"/>
              <a:ea typeface="Times New Roman"/>
              <a:cs typeface="Times New Roman"/>
              <a:sym typeface="Times New Roman"/>
            </a:endParaRPr>
          </a:p>
        </p:txBody>
      </p:sp>
      <p:pic>
        <p:nvPicPr>
          <p:cNvPr id="86" name="Google Shape;86;p16" descr="Image result for amnesty international"/>
          <p:cNvPicPr preferRelativeResize="0"/>
          <p:nvPr/>
        </p:nvPicPr>
        <p:blipFill>
          <a:blip r:embed="rId7">
            <a:alphaModFix/>
          </a:blip>
          <a:stretch>
            <a:fillRect/>
          </a:stretch>
        </p:blipFill>
        <p:spPr>
          <a:xfrm>
            <a:off x="7131125" y="4005436"/>
            <a:ext cx="1575175" cy="105506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7"/>
          <p:cNvSpPr txBox="1">
            <a:spLocks noGrp="1"/>
          </p:cNvSpPr>
          <p:nvPr>
            <p:ph type="title"/>
          </p:nvPr>
        </p:nvSpPr>
        <p:spPr>
          <a:xfrm>
            <a:off x="100400" y="0"/>
            <a:ext cx="90435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000" b="1">
                <a:latin typeface="Times New Roman"/>
                <a:ea typeface="Times New Roman"/>
                <a:cs typeface="Times New Roman"/>
                <a:sym typeface="Times New Roman"/>
              </a:rPr>
              <a:t>Paper 1, Section B: Politics and Participation</a:t>
            </a:r>
            <a:endParaRPr sz="2000" b="1">
              <a:latin typeface="Times New Roman"/>
              <a:ea typeface="Times New Roman"/>
              <a:cs typeface="Times New Roman"/>
              <a:sym typeface="Times New Roman"/>
            </a:endParaRPr>
          </a:p>
        </p:txBody>
      </p:sp>
      <p:pic>
        <p:nvPicPr>
          <p:cNvPr id="92" name="Google Shape;92;p17" descr="Image result for monarchy in house of lords"/>
          <p:cNvPicPr preferRelativeResize="0"/>
          <p:nvPr/>
        </p:nvPicPr>
        <p:blipFill>
          <a:blip r:embed="rId3">
            <a:alphaModFix/>
          </a:blip>
          <a:stretch>
            <a:fillRect/>
          </a:stretch>
        </p:blipFill>
        <p:spPr>
          <a:xfrm>
            <a:off x="622425" y="4201300"/>
            <a:ext cx="1343975" cy="864600"/>
          </a:xfrm>
          <a:prstGeom prst="rect">
            <a:avLst/>
          </a:prstGeom>
          <a:noFill/>
          <a:ln>
            <a:noFill/>
          </a:ln>
        </p:spPr>
      </p:pic>
      <p:pic>
        <p:nvPicPr>
          <p:cNvPr id="93" name="Google Shape;93;p17" descr="Image result for dictatorship north korea"/>
          <p:cNvPicPr preferRelativeResize="0"/>
          <p:nvPr/>
        </p:nvPicPr>
        <p:blipFill>
          <a:blip r:embed="rId4">
            <a:alphaModFix/>
          </a:blip>
          <a:stretch>
            <a:fillRect/>
          </a:stretch>
        </p:blipFill>
        <p:spPr>
          <a:xfrm>
            <a:off x="5097000" y="4147547"/>
            <a:ext cx="1434690" cy="918350"/>
          </a:xfrm>
          <a:prstGeom prst="rect">
            <a:avLst/>
          </a:prstGeom>
          <a:noFill/>
          <a:ln>
            <a:noFill/>
          </a:ln>
        </p:spPr>
      </p:pic>
      <p:pic>
        <p:nvPicPr>
          <p:cNvPr id="94" name="Google Shape;94;p17" descr="Image result for democracy cartoons"/>
          <p:cNvPicPr preferRelativeResize="0"/>
          <p:nvPr/>
        </p:nvPicPr>
        <p:blipFill>
          <a:blip r:embed="rId5">
            <a:alphaModFix/>
          </a:blip>
          <a:stretch>
            <a:fillRect/>
          </a:stretch>
        </p:blipFill>
        <p:spPr>
          <a:xfrm>
            <a:off x="2117325" y="4184712"/>
            <a:ext cx="1343975" cy="897783"/>
          </a:xfrm>
          <a:prstGeom prst="rect">
            <a:avLst/>
          </a:prstGeom>
          <a:noFill/>
          <a:ln>
            <a:noFill/>
          </a:ln>
        </p:spPr>
      </p:pic>
      <p:pic>
        <p:nvPicPr>
          <p:cNvPr id="95" name="Google Shape;95;p17" descr="Image result for government in britain during lockdown"/>
          <p:cNvPicPr preferRelativeResize="0"/>
          <p:nvPr/>
        </p:nvPicPr>
        <p:blipFill>
          <a:blip r:embed="rId6">
            <a:alphaModFix/>
          </a:blip>
          <a:stretch>
            <a:fillRect/>
          </a:stretch>
        </p:blipFill>
        <p:spPr>
          <a:xfrm>
            <a:off x="3538838" y="4147542"/>
            <a:ext cx="1428552" cy="918355"/>
          </a:xfrm>
          <a:prstGeom prst="rect">
            <a:avLst/>
          </a:prstGeom>
          <a:noFill/>
          <a:ln>
            <a:noFill/>
          </a:ln>
        </p:spPr>
      </p:pic>
      <p:pic>
        <p:nvPicPr>
          <p:cNvPr id="96" name="Google Shape;96;p17" descr="Image result for general election 2019 pictures"/>
          <p:cNvPicPr preferRelativeResize="0"/>
          <p:nvPr/>
        </p:nvPicPr>
        <p:blipFill>
          <a:blip r:embed="rId7">
            <a:alphaModFix/>
          </a:blip>
          <a:stretch>
            <a:fillRect/>
          </a:stretch>
        </p:blipFill>
        <p:spPr>
          <a:xfrm>
            <a:off x="6609950" y="4142827"/>
            <a:ext cx="1488666" cy="927796"/>
          </a:xfrm>
          <a:prstGeom prst="rect">
            <a:avLst/>
          </a:prstGeom>
          <a:noFill/>
          <a:ln>
            <a:noFill/>
          </a:ln>
        </p:spPr>
      </p:pic>
      <p:sp>
        <p:nvSpPr>
          <p:cNvPr id="97" name="Google Shape;97;p17"/>
          <p:cNvSpPr txBox="1"/>
          <p:nvPr/>
        </p:nvSpPr>
        <p:spPr>
          <a:xfrm>
            <a:off x="84600" y="514000"/>
            <a:ext cx="8974800" cy="34170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a:latin typeface="Times New Roman"/>
                <a:ea typeface="Times New Roman"/>
                <a:cs typeface="Times New Roman"/>
                <a:sym typeface="Times New Roman"/>
              </a:rPr>
              <a:t>In this section pupils will be learning about the political institutions in Britain: Parliament, Central and Local Government, The Monarchy, The Civil Service, Elections and different voting systems and the regional governments in Scotland, Wales and Northern Ireland.</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Pupils will Examine Britain’s Parliamentary democracy, and compare it to other democracies around the world, such as Switzerland’s direct democracy. They will also compare democracies to other forms of government, such as dictatorships. </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Pupils will consider the role of citizens in Britain’s democracy, compared to citizens in non-democractic countries.</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Examples of questions that we consider:</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Should 16 year olds and prisoners get the vote?</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What is the difference between a dictatorship and a democracy?</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Should the monarchy be abolished?</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Is there a problem with Britain’s democracy?</a:t>
            </a:r>
            <a:endParaRPr b="1">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8"/>
          <p:cNvSpPr txBox="1">
            <a:spLocks noGrp="1"/>
          </p:cNvSpPr>
          <p:nvPr>
            <p:ph type="title"/>
          </p:nvPr>
        </p:nvSpPr>
        <p:spPr>
          <a:xfrm>
            <a:off x="-26674" y="0"/>
            <a:ext cx="91707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000" b="1">
                <a:latin typeface="Times New Roman"/>
                <a:ea typeface="Times New Roman"/>
                <a:cs typeface="Times New Roman"/>
                <a:sym typeface="Times New Roman"/>
              </a:rPr>
              <a:t>Paper 2, Section A: Life in Modern Britain</a:t>
            </a:r>
            <a:endParaRPr sz="2000" b="1">
              <a:latin typeface="Times New Roman"/>
              <a:ea typeface="Times New Roman"/>
              <a:cs typeface="Times New Roman"/>
              <a:sym typeface="Times New Roman"/>
            </a:endParaRPr>
          </a:p>
        </p:txBody>
      </p:sp>
      <p:pic>
        <p:nvPicPr>
          <p:cNvPr id="103" name="Google Shape;103;p18" descr="Image result for britain United nations"/>
          <p:cNvPicPr preferRelativeResize="0"/>
          <p:nvPr/>
        </p:nvPicPr>
        <p:blipFill>
          <a:blip r:embed="rId3">
            <a:alphaModFix/>
          </a:blip>
          <a:stretch>
            <a:fillRect/>
          </a:stretch>
        </p:blipFill>
        <p:spPr>
          <a:xfrm>
            <a:off x="6063225" y="4356065"/>
            <a:ext cx="1075275" cy="684209"/>
          </a:xfrm>
          <a:prstGeom prst="rect">
            <a:avLst/>
          </a:prstGeom>
          <a:noFill/>
          <a:ln>
            <a:noFill/>
          </a:ln>
        </p:spPr>
      </p:pic>
      <p:pic>
        <p:nvPicPr>
          <p:cNvPr id="104" name="Google Shape;104;p18" descr="Image result for britain cartoon map"/>
          <p:cNvPicPr preferRelativeResize="0"/>
          <p:nvPr/>
        </p:nvPicPr>
        <p:blipFill rotWithShape="1">
          <a:blip r:embed="rId4">
            <a:alphaModFix/>
          </a:blip>
          <a:srcRect b="10746"/>
          <a:stretch/>
        </p:blipFill>
        <p:spPr>
          <a:xfrm>
            <a:off x="4879600" y="4367322"/>
            <a:ext cx="1075275" cy="661703"/>
          </a:xfrm>
          <a:prstGeom prst="rect">
            <a:avLst/>
          </a:prstGeom>
          <a:noFill/>
          <a:ln>
            <a:noFill/>
          </a:ln>
        </p:spPr>
      </p:pic>
      <p:pic>
        <p:nvPicPr>
          <p:cNvPr id="105" name="Google Shape;105;p18" descr="Image result for media in britain"/>
          <p:cNvPicPr preferRelativeResize="0"/>
          <p:nvPr/>
        </p:nvPicPr>
        <p:blipFill>
          <a:blip r:embed="rId5">
            <a:alphaModFix/>
          </a:blip>
          <a:stretch>
            <a:fillRect/>
          </a:stretch>
        </p:blipFill>
        <p:spPr>
          <a:xfrm>
            <a:off x="3695975" y="4366132"/>
            <a:ext cx="1075275" cy="684193"/>
          </a:xfrm>
          <a:prstGeom prst="rect">
            <a:avLst/>
          </a:prstGeom>
          <a:noFill/>
          <a:ln>
            <a:noFill/>
          </a:ln>
        </p:spPr>
      </p:pic>
      <p:pic>
        <p:nvPicPr>
          <p:cNvPr id="106" name="Google Shape;106;p18" descr="Image result for british values"/>
          <p:cNvPicPr preferRelativeResize="0"/>
          <p:nvPr/>
        </p:nvPicPr>
        <p:blipFill>
          <a:blip r:embed="rId6">
            <a:alphaModFix/>
          </a:blip>
          <a:stretch>
            <a:fillRect/>
          </a:stretch>
        </p:blipFill>
        <p:spPr>
          <a:xfrm>
            <a:off x="1293350" y="4366125"/>
            <a:ext cx="1001900" cy="709225"/>
          </a:xfrm>
          <a:prstGeom prst="rect">
            <a:avLst/>
          </a:prstGeom>
          <a:noFill/>
          <a:ln>
            <a:noFill/>
          </a:ln>
        </p:spPr>
      </p:pic>
      <p:pic>
        <p:nvPicPr>
          <p:cNvPr id="107" name="Google Shape;107;p18" descr="Image result for disability equality"/>
          <p:cNvPicPr preferRelativeResize="0"/>
          <p:nvPr/>
        </p:nvPicPr>
        <p:blipFill>
          <a:blip r:embed="rId7">
            <a:alphaModFix/>
          </a:blip>
          <a:stretch>
            <a:fillRect/>
          </a:stretch>
        </p:blipFill>
        <p:spPr>
          <a:xfrm>
            <a:off x="2509424" y="4354172"/>
            <a:ext cx="1001900" cy="708090"/>
          </a:xfrm>
          <a:prstGeom prst="rect">
            <a:avLst/>
          </a:prstGeom>
          <a:noFill/>
          <a:ln>
            <a:noFill/>
          </a:ln>
        </p:spPr>
      </p:pic>
      <p:sp>
        <p:nvSpPr>
          <p:cNvPr id="108" name="Google Shape;108;p18"/>
          <p:cNvSpPr txBox="1"/>
          <p:nvPr/>
        </p:nvSpPr>
        <p:spPr>
          <a:xfrm>
            <a:off x="55350" y="420675"/>
            <a:ext cx="8963100" cy="38481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a:latin typeface="Times New Roman"/>
                <a:ea typeface="Times New Roman"/>
                <a:cs typeface="Times New Roman"/>
                <a:sym typeface="Times New Roman"/>
              </a:rPr>
              <a:t>In this section pupils will learn about the different countries that make up Britain, and the different groups within them. They will explore issues of identity; individual, group and national identity. Pupils will also look at the role and influence of the media in modern British society, and how it’s used by citizens, and politicians.</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Pupils will learn about Britain’s role in the wider world, through its membership of international organisations such as the United Nations, Commonwealth, and NATO. This includes Britain’s involvement in conflict resolution, through negotiations to military intervention. </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Pupils will look at the fundamental principles and values that underpin British society such as equality, democracy, rule of law, individual liberty and tolerance and mutual understanding. </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Examples of questions we consider:</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When is conflict justified?</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Why are some people radicalised?</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What is Britain’s identity?</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Is NATO relevant?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9"/>
          <p:cNvSpPr txBox="1">
            <a:spLocks noGrp="1"/>
          </p:cNvSpPr>
          <p:nvPr>
            <p:ph type="title"/>
          </p:nvPr>
        </p:nvSpPr>
        <p:spPr>
          <a:xfrm>
            <a:off x="0" y="0"/>
            <a:ext cx="914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000" b="1">
                <a:latin typeface="Times New Roman"/>
                <a:ea typeface="Times New Roman"/>
                <a:cs typeface="Times New Roman"/>
                <a:sym typeface="Times New Roman"/>
              </a:rPr>
              <a:t>Paper 2, Section B: Rights and Responsibilities</a:t>
            </a:r>
            <a:endParaRPr sz="2000" b="1">
              <a:latin typeface="Times New Roman"/>
              <a:ea typeface="Times New Roman"/>
              <a:cs typeface="Times New Roman"/>
              <a:sym typeface="Times New Roman"/>
            </a:endParaRPr>
          </a:p>
        </p:txBody>
      </p:sp>
      <p:pic>
        <p:nvPicPr>
          <p:cNvPr id="114" name="Google Shape;114;p19" descr="Image result for human rights"/>
          <p:cNvPicPr preferRelativeResize="0"/>
          <p:nvPr/>
        </p:nvPicPr>
        <p:blipFill>
          <a:blip r:embed="rId3">
            <a:alphaModFix/>
          </a:blip>
          <a:stretch>
            <a:fillRect/>
          </a:stretch>
        </p:blipFill>
        <p:spPr>
          <a:xfrm>
            <a:off x="5099063" y="4208126"/>
            <a:ext cx="1442050" cy="868224"/>
          </a:xfrm>
          <a:prstGeom prst="rect">
            <a:avLst/>
          </a:prstGeom>
          <a:noFill/>
          <a:ln>
            <a:noFill/>
          </a:ln>
        </p:spPr>
      </p:pic>
      <p:pic>
        <p:nvPicPr>
          <p:cNvPr id="115" name="Google Shape;115;p19" descr="Image result for court uk"/>
          <p:cNvPicPr preferRelativeResize="0"/>
          <p:nvPr/>
        </p:nvPicPr>
        <p:blipFill>
          <a:blip r:embed="rId4">
            <a:alphaModFix/>
          </a:blip>
          <a:stretch>
            <a:fillRect/>
          </a:stretch>
        </p:blipFill>
        <p:spPr>
          <a:xfrm>
            <a:off x="495000" y="4184696"/>
            <a:ext cx="1351900" cy="915079"/>
          </a:xfrm>
          <a:prstGeom prst="rect">
            <a:avLst/>
          </a:prstGeom>
          <a:noFill/>
          <a:ln>
            <a:noFill/>
          </a:ln>
        </p:spPr>
      </p:pic>
      <p:pic>
        <p:nvPicPr>
          <p:cNvPr id="116" name="Google Shape;116;p19" descr="Image result for magna carta"/>
          <p:cNvPicPr preferRelativeResize="0"/>
          <p:nvPr/>
        </p:nvPicPr>
        <p:blipFill>
          <a:blip r:embed="rId5">
            <a:alphaModFix/>
          </a:blip>
          <a:stretch>
            <a:fillRect/>
          </a:stretch>
        </p:blipFill>
        <p:spPr>
          <a:xfrm>
            <a:off x="1997938" y="4200975"/>
            <a:ext cx="1351900" cy="882525"/>
          </a:xfrm>
          <a:prstGeom prst="rect">
            <a:avLst/>
          </a:prstGeom>
          <a:noFill/>
          <a:ln>
            <a:noFill/>
          </a:ln>
        </p:spPr>
      </p:pic>
      <p:pic>
        <p:nvPicPr>
          <p:cNvPr id="117" name="Google Shape;117;p19" descr="Image result for trade unions britain"/>
          <p:cNvPicPr preferRelativeResize="0"/>
          <p:nvPr/>
        </p:nvPicPr>
        <p:blipFill>
          <a:blip r:embed="rId6">
            <a:alphaModFix/>
          </a:blip>
          <a:stretch>
            <a:fillRect/>
          </a:stretch>
        </p:blipFill>
        <p:spPr>
          <a:xfrm>
            <a:off x="3500875" y="4184700"/>
            <a:ext cx="1442050" cy="882525"/>
          </a:xfrm>
          <a:prstGeom prst="rect">
            <a:avLst/>
          </a:prstGeom>
          <a:noFill/>
          <a:ln>
            <a:noFill/>
          </a:ln>
        </p:spPr>
      </p:pic>
      <p:pic>
        <p:nvPicPr>
          <p:cNvPr id="118" name="Google Shape;118;p19" descr="Image result for prisons uk"/>
          <p:cNvPicPr preferRelativeResize="0"/>
          <p:nvPr/>
        </p:nvPicPr>
        <p:blipFill>
          <a:blip r:embed="rId7">
            <a:alphaModFix/>
          </a:blip>
          <a:stretch>
            <a:fillRect/>
          </a:stretch>
        </p:blipFill>
        <p:spPr>
          <a:xfrm>
            <a:off x="6596900" y="4208125"/>
            <a:ext cx="1616775" cy="868225"/>
          </a:xfrm>
          <a:prstGeom prst="rect">
            <a:avLst/>
          </a:prstGeom>
          <a:noFill/>
          <a:ln>
            <a:noFill/>
          </a:ln>
        </p:spPr>
      </p:pic>
      <p:sp>
        <p:nvSpPr>
          <p:cNvPr id="119" name="Google Shape;119;p19"/>
          <p:cNvSpPr txBox="1"/>
          <p:nvPr/>
        </p:nvSpPr>
        <p:spPr>
          <a:xfrm>
            <a:off x="111300" y="477425"/>
            <a:ext cx="8921400" cy="36327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a:latin typeface="Times New Roman"/>
                <a:ea typeface="Times New Roman"/>
                <a:cs typeface="Times New Roman"/>
                <a:sym typeface="Times New Roman"/>
              </a:rPr>
              <a:t>In this section pupils will learn about the different rights and freedoms that people living within Britain are entitled to, and the role of the courts in protecting these rights. </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The pupils will explore the purpose of the law, and the operation of the legal systems in the U.K., the role of which it is to enforce the law. They will also be looking at the different roles that people play in the legal system. </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The pupils will also examine crime in the U.K. They will look at the usefulness and limitations of crime statistics, crime types, impact of crime, causes of crime, and also look at the journey of defendants through the criminal justice system. Pupils will consider the effectiveness of different punishments used in the criminal justice system in the U.K.</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Examples of questions we consider:</a:t>
            </a:r>
            <a:endParaRPr>
              <a:latin typeface="Times New Roman"/>
              <a:ea typeface="Times New Roman"/>
              <a:cs typeface="Times New Roman"/>
              <a:sym typeface="Times New Roman"/>
            </a:endParaRPr>
          </a:p>
          <a:p>
            <a:pPr marL="0" lvl="0" indent="0" algn="l" rtl="0">
              <a:spcBef>
                <a:spcPts val="0"/>
              </a:spcBef>
              <a:spcAft>
                <a:spcPts val="0"/>
              </a:spcAft>
              <a:buNone/>
            </a:pPr>
            <a:endParaRPr>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Does Prison work?</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Are human rights protected effectively?</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How can we reduce violent crime?</a:t>
            </a:r>
            <a:endParaRPr b="1">
              <a:latin typeface="Times New Roman"/>
              <a:ea typeface="Times New Roman"/>
              <a:cs typeface="Times New Roman"/>
              <a:sym typeface="Times New Roman"/>
            </a:endParaRPr>
          </a:p>
          <a:p>
            <a:pPr marL="457200" lvl="0" indent="-317500" algn="l" rtl="0">
              <a:spcBef>
                <a:spcPts val="0"/>
              </a:spcBef>
              <a:spcAft>
                <a:spcPts val="0"/>
              </a:spcAft>
              <a:buSzPts val="1400"/>
              <a:buFont typeface="Times New Roman"/>
              <a:buChar char="●"/>
            </a:pPr>
            <a:r>
              <a:rPr lang="en" b="1">
                <a:latin typeface="Times New Roman"/>
                <a:ea typeface="Times New Roman"/>
                <a:cs typeface="Times New Roman"/>
                <a:sym typeface="Times New Roman"/>
              </a:rPr>
              <a:t>Is pre trial detention fair?</a:t>
            </a:r>
            <a:endParaRPr b="1">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0"/>
          <p:cNvSpPr txBox="1">
            <a:spLocks noGrp="1"/>
          </p:cNvSpPr>
          <p:nvPr>
            <p:ph type="subTitle" idx="1"/>
          </p:nvPr>
        </p:nvSpPr>
        <p:spPr>
          <a:xfrm>
            <a:off x="-77075" y="102725"/>
            <a:ext cx="89019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100" b="1">
                <a:solidFill>
                  <a:srgbClr val="000000"/>
                </a:solidFill>
                <a:latin typeface="Times New Roman"/>
                <a:ea typeface="Times New Roman"/>
                <a:cs typeface="Times New Roman"/>
                <a:sym typeface="Times New Roman"/>
              </a:rPr>
              <a:t>Some skills that pupils develop</a:t>
            </a:r>
            <a:endParaRPr sz="2100" b="1">
              <a:solidFill>
                <a:srgbClr val="000000"/>
              </a:solidFill>
              <a:latin typeface="Times New Roman"/>
              <a:ea typeface="Times New Roman"/>
              <a:cs typeface="Times New Roman"/>
              <a:sym typeface="Times New Roman"/>
            </a:endParaRPr>
          </a:p>
        </p:txBody>
      </p:sp>
      <p:sp>
        <p:nvSpPr>
          <p:cNvPr id="125" name="Google Shape;125;p20"/>
          <p:cNvSpPr txBox="1"/>
          <p:nvPr/>
        </p:nvSpPr>
        <p:spPr>
          <a:xfrm>
            <a:off x="150400" y="667875"/>
            <a:ext cx="8901900" cy="41406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2100" b="1">
                <a:solidFill>
                  <a:srgbClr val="FF0000"/>
                </a:solidFill>
                <a:latin typeface="Times New Roman"/>
                <a:ea typeface="Times New Roman"/>
                <a:cs typeface="Times New Roman"/>
                <a:sym typeface="Times New Roman"/>
              </a:rPr>
              <a:t>Critical thinking</a:t>
            </a:r>
            <a:r>
              <a:rPr lang="en" sz="2100">
                <a:latin typeface="Times New Roman"/>
                <a:ea typeface="Times New Roman"/>
                <a:cs typeface="Times New Roman"/>
                <a:sym typeface="Times New Roman"/>
              </a:rPr>
              <a:t> </a:t>
            </a:r>
            <a:r>
              <a:rPr lang="en" sz="2100">
                <a:solidFill>
                  <a:srgbClr val="FF0000"/>
                </a:solidFill>
                <a:latin typeface="Times New Roman"/>
                <a:ea typeface="Times New Roman"/>
                <a:cs typeface="Times New Roman"/>
                <a:sym typeface="Times New Roman"/>
              </a:rPr>
              <a:t>-</a:t>
            </a:r>
            <a:r>
              <a:rPr lang="en" sz="2100">
                <a:latin typeface="Times New Roman"/>
                <a:ea typeface="Times New Roman"/>
                <a:cs typeface="Times New Roman"/>
                <a:sym typeface="Times New Roman"/>
              </a:rPr>
              <a:t> </a:t>
            </a:r>
            <a:r>
              <a:rPr lang="en" sz="1900">
                <a:latin typeface="Times New Roman"/>
                <a:ea typeface="Times New Roman"/>
                <a:cs typeface="Times New Roman"/>
                <a:sym typeface="Times New Roman"/>
              </a:rPr>
              <a:t>Gathering, understanding and interpreting data. Using data to consider different topics, and draw evidence based conclusions. Learning to evaluate sources in the media by looking at their reliability, validity and bias. </a:t>
            </a:r>
            <a:endParaRPr sz="1900">
              <a:latin typeface="Times New Roman"/>
              <a:ea typeface="Times New Roman"/>
              <a:cs typeface="Times New Roman"/>
              <a:sym typeface="Times New Roman"/>
            </a:endParaRPr>
          </a:p>
          <a:p>
            <a:pPr marL="0" lvl="0" indent="0" algn="l" rtl="0">
              <a:spcBef>
                <a:spcPts val="0"/>
              </a:spcBef>
              <a:spcAft>
                <a:spcPts val="0"/>
              </a:spcAft>
              <a:buNone/>
            </a:pPr>
            <a:endParaRPr sz="1700">
              <a:latin typeface="Times New Roman"/>
              <a:ea typeface="Times New Roman"/>
              <a:cs typeface="Times New Roman"/>
              <a:sym typeface="Times New Roman"/>
            </a:endParaRPr>
          </a:p>
          <a:p>
            <a:pPr marL="0" lvl="0" indent="0" algn="l" rtl="0">
              <a:spcBef>
                <a:spcPts val="0"/>
              </a:spcBef>
              <a:spcAft>
                <a:spcPts val="0"/>
              </a:spcAft>
              <a:buNone/>
            </a:pPr>
            <a:r>
              <a:rPr lang="en" sz="2100" b="1">
                <a:solidFill>
                  <a:srgbClr val="9900FF"/>
                </a:solidFill>
                <a:latin typeface="Times New Roman"/>
                <a:ea typeface="Times New Roman"/>
                <a:cs typeface="Times New Roman"/>
                <a:sym typeface="Times New Roman"/>
              </a:rPr>
              <a:t>Opinion forming</a:t>
            </a:r>
            <a:r>
              <a:rPr lang="en" sz="2100">
                <a:latin typeface="Times New Roman"/>
                <a:ea typeface="Times New Roman"/>
                <a:cs typeface="Times New Roman"/>
                <a:sym typeface="Times New Roman"/>
              </a:rPr>
              <a:t> </a:t>
            </a:r>
            <a:r>
              <a:rPr lang="en" sz="2100">
                <a:solidFill>
                  <a:srgbClr val="9900FF"/>
                </a:solidFill>
                <a:latin typeface="Times New Roman"/>
                <a:ea typeface="Times New Roman"/>
                <a:cs typeface="Times New Roman"/>
                <a:sym typeface="Times New Roman"/>
              </a:rPr>
              <a:t>-</a:t>
            </a:r>
            <a:r>
              <a:rPr lang="en" sz="2100">
                <a:latin typeface="Times New Roman"/>
                <a:ea typeface="Times New Roman"/>
                <a:cs typeface="Times New Roman"/>
                <a:sym typeface="Times New Roman"/>
              </a:rPr>
              <a:t> </a:t>
            </a:r>
            <a:r>
              <a:rPr lang="en" sz="1900">
                <a:latin typeface="Times New Roman"/>
                <a:ea typeface="Times New Roman"/>
                <a:cs typeface="Times New Roman"/>
                <a:sym typeface="Times New Roman"/>
              </a:rPr>
              <a:t>Considering different viewpoints on topical and current issues, and using a range of sources to help develop their opinions; verbally and written.</a:t>
            </a:r>
            <a:endParaRPr sz="1900">
              <a:latin typeface="Times New Roman"/>
              <a:ea typeface="Times New Roman"/>
              <a:cs typeface="Times New Roman"/>
              <a:sym typeface="Times New Roman"/>
            </a:endParaRPr>
          </a:p>
          <a:p>
            <a:pPr marL="0" lvl="0" indent="0" algn="l" rtl="0">
              <a:spcBef>
                <a:spcPts val="0"/>
              </a:spcBef>
              <a:spcAft>
                <a:spcPts val="0"/>
              </a:spcAft>
              <a:buNone/>
            </a:pPr>
            <a:endParaRPr sz="1900">
              <a:latin typeface="Times New Roman"/>
              <a:ea typeface="Times New Roman"/>
              <a:cs typeface="Times New Roman"/>
              <a:sym typeface="Times New Roman"/>
            </a:endParaRPr>
          </a:p>
          <a:p>
            <a:pPr marL="0" lvl="0" indent="0" algn="l" rtl="0">
              <a:spcBef>
                <a:spcPts val="0"/>
              </a:spcBef>
              <a:spcAft>
                <a:spcPts val="0"/>
              </a:spcAft>
              <a:buNone/>
            </a:pPr>
            <a:r>
              <a:rPr lang="en" sz="2100" b="1">
                <a:solidFill>
                  <a:srgbClr val="0000FF"/>
                </a:solidFill>
                <a:latin typeface="Times New Roman"/>
                <a:ea typeface="Times New Roman"/>
                <a:cs typeface="Times New Roman"/>
                <a:sym typeface="Times New Roman"/>
              </a:rPr>
              <a:t>Active Citizenship</a:t>
            </a:r>
            <a:r>
              <a:rPr lang="en" sz="2100">
                <a:solidFill>
                  <a:srgbClr val="0000FF"/>
                </a:solidFill>
                <a:latin typeface="Caveat Regular"/>
                <a:ea typeface="Caveat Regular"/>
                <a:cs typeface="Caveat Regular"/>
                <a:sym typeface="Caveat Regular"/>
              </a:rPr>
              <a:t> </a:t>
            </a:r>
            <a:r>
              <a:rPr lang="en" sz="2100" b="1">
                <a:solidFill>
                  <a:srgbClr val="0000FF"/>
                </a:solidFill>
                <a:latin typeface="Times New Roman"/>
                <a:ea typeface="Times New Roman"/>
                <a:cs typeface="Times New Roman"/>
                <a:sym typeface="Times New Roman"/>
              </a:rPr>
              <a:t>skills - </a:t>
            </a:r>
            <a:r>
              <a:rPr lang="en" sz="1900">
                <a:latin typeface="Times New Roman"/>
                <a:ea typeface="Times New Roman"/>
                <a:cs typeface="Times New Roman"/>
                <a:sym typeface="Times New Roman"/>
              </a:rPr>
              <a:t>Research, enquiry, lobbying, campaigning, report writing, and working in a team.</a:t>
            </a:r>
            <a:endParaRPr sz="1900">
              <a:latin typeface="Times New Roman"/>
              <a:ea typeface="Times New Roman"/>
              <a:cs typeface="Times New Roman"/>
              <a:sym typeface="Times New Roman"/>
            </a:endParaRPr>
          </a:p>
          <a:p>
            <a:pPr marL="0" lvl="0" indent="0" algn="l" rtl="0">
              <a:spcBef>
                <a:spcPts val="0"/>
              </a:spcBef>
              <a:spcAft>
                <a:spcPts val="0"/>
              </a:spcAft>
              <a:buNone/>
            </a:pPr>
            <a:endParaRPr sz="2300">
              <a:latin typeface="Caveat"/>
              <a:ea typeface="Caveat"/>
              <a:cs typeface="Caveat"/>
              <a:sym typeface="Caveat"/>
            </a:endParaRPr>
          </a:p>
          <a:p>
            <a:pPr marL="0" lvl="0" indent="0" algn="l" rtl="0">
              <a:spcBef>
                <a:spcPts val="0"/>
              </a:spcBef>
              <a:spcAft>
                <a:spcPts val="0"/>
              </a:spcAft>
              <a:buNone/>
            </a:pPr>
            <a:r>
              <a:rPr lang="en" sz="2100" b="1">
                <a:solidFill>
                  <a:srgbClr val="38761D"/>
                </a:solidFill>
                <a:latin typeface="Times New Roman"/>
                <a:ea typeface="Times New Roman"/>
                <a:cs typeface="Times New Roman"/>
                <a:sym typeface="Times New Roman"/>
              </a:rPr>
              <a:t>Essay Writing skills</a:t>
            </a:r>
            <a:r>
              <a:rPr lang="en" sz="2100">
                <a:latin typeface="Caveat"/>
                <a:ea typeface="Caveat"/>
                <a:cs typeface="Caveat"/>
                <a:sym typeface="Caveat"/>
              </a:rPr>
              <a:t> - </a:t>
            </a:r>
            <a:r>
              <a:rPr lang="en" sz="1900">
                <a:latin typeface="Times New Roman"/>
                <a:ea typeface="Times New Roman"/>
                <a:cs typeface="Times New Roman"/>
                <a:sym typeface="Times New Roman"/>
              </a:rPr>
              <a:t>Writing balanced essays, which require pupils to construct reasoned evidence based arguments, and draw sound conclusions in their work.</a:t>
            </a:r>
            <a:endParaRPr sz="1900">
              <a:latin typeface="Times New Roman"/>
              <a:ea typeface="Times New Roman"/>
              <a:cs typeface="Times New Roman"/>
              <a:sym typeface="Times New Roman"/>
            </a:endParaRPr>
          </a:p>
          <a:p>
            <a:pPr marL="0" lvl="0" indent="0" algn="l" rtl="0">
              <a:spcBef>
                <a:spcPts val="0"/>
              </a:spcBef>
              <a:spcAft>
                <a:spcPts val="0"/>
              </a:spcAft>
              <a:buNone/>
            </a:pPr>
            <a:endParaRPr sz="1900" b="1">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1"/>
          <p:cNvSpPr txBox="1">
            <a:spLocks noGrp="1"/>
          </p:cNvSpPr>
          <p:nvPr>
            <p:ph type="title"/>
          </p:nvPr>
        </p:nvSpPr>
        <p:spPr>
          <a:xfrm>
            <a:off x="102200" y="7660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000" b="1">
                <a:latin typeface="Times New Roman"/>
                <a:ea typeface="Times New Roman"/>
                <a:cs typeface="Times New Roman"/>
                <a:sym typeface="Times New Roman"/>
              </a:rPr>
              <a:t>What about progression?</a:t>
            </a:r>
            <a:endParaRPr sz="2000" b="1">
              <a:latin typeface="Times New Roman"/>
              <a:ea typeface="Times New Roman"/>
              <a:cs typeface="Times New Roman"/>
              <a:sym typeface="Times New Roman"/>
            </a:endParaRPr>
          </a:p>
        </p:txBody>
      </p:sp>
      <p:sp>
        <p:nvSpPr>
          <p:cNvPr id="131" name="Google Shape;131;p21"/>
          <p:cNvSpPr txBox="1">
            <a:spLocks noGrp="1"/>
          </p:cNvSpPr>
          <p:nvPr>
            <p:ph type="body" idx="1"/>
          </p:nvPr>
        </p:nvSpPr>
        <p:spPr>
          <a:xfrm>
            <a:off x="144750" y="469550"/>
            <a:ext cx="8854500" cy="3554400"/>
          </a:xfrm>
          <a:prstGeom prst="rect">
            <a:avLst/>
          </a:prstGeom>
          <a:ln w="952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1600">
                <a:solidFill>
                  <a:srgbClr val="000000"/>
                </a:solidFill>
                <a:latin typeface="Times New Roman"/>
                <a:ea typeface="Times New Roman"/>
                <a:cs typeface="Times New Roman"/>
                <a:sym typeface="Times New Roman"/>
              </a:rPr>
              <a:t>Many pupils who take Citizenship are interested in studying </a:t>
            </a:r>
            <a:r>
              <a:rPr lang="en" sz="1600" b="1">
                <a:solidFill>
                  <a:srgbClr val="000000"/>
                </a:solidFill>
                <a:latin typeface="Times New Roman"/>
                <a:ea typeface="Times New Roman"/>
                <a:cs typeface="Times New Roman"/>
                <a:sym typeface="Times New Roman"/>
              </a:rPr>
              <a:t>law </a:t>
            </a:r>
            <a:r>
              <a:rPr lang="en" sz="1600">
                <a:solidFill>
                  <a:srgbClr val="000000"/>
                </a:solidFill>
                <a:latin typeface="Times New Roman"/>
                <a:ea typeface="Times New Roman"/>
                <a:cs typeface="Times New Roman"/>
                <a:sym typeface="Times New Roman"/>
              </a:rPr>
              <a:t>or </a:t>
            </a:r>
            <a:r>
              <a:rPr lang="en" sz="1600" b="1">
                <a:solidFill>
                  <a:srgbClr val="000000"/>
                </a:solidFill>
                <a:latin typeface="Times New Roman"/>
                <a:ea typeface="Times New Roman"/>
                <a:cs typeface="Times New Roman"/>
                <a:sym typeface="Times New Roman"/>
              </a:rPr>
              <a:t>politics</a:t>
            </a:r>
            <a:r>
              <a:rPr lang="en" sz="1600">
                <a:solidFill>
                  <a:srgbClr val="000000"/>
                </a:solidFill>
                <a:latin typeface="Times New Roman"/>
                <a:ea typeface="Times New Roman"/>
                <a:cs typeface="Times New Roman"/>
                <a:sym typeface="Times New Roman"/>
              </a:rPr>
              <a:t> and entering jobs in those fields. Some pupils may have an interest in working in </a:t>
            </a:r>
            <a:r>
              <a:rPr lang="en" sz="1600" b="1">
                <a:solidFill>
                  <a:srgbClr val="000000"/>
                </a:solidFill>
                <a:latin typeface="Times New Roman"/>
                <a:ea typeface="Times New Roman"/>
                <a:cs typeface="Times New Roman"/>
                <a:sym typeface="Times New Roman"/>
              </a:rPr>
              <a:t>public sector</a:t>
            </a:r>
            <a:r>
              <a:rPr lang="en" sz="1600">
                <a:solidFill>
                  <a:srgbClr val="000000"/>
                </a:solidFill>
                <a:latin typeface="Times New Roman"/>
                <a:ea typeface="Times New Roman"/>
                <a:cs typeface="Times New Roman"/>
                <a:sym typeface="Times New Roman"/>
              </a:rPr>
              <a:t> roles, such as in </a:t>
            </a:r>
            <a:r>
              <a:rPr lang="en" sz="1600" b="1">
                <a:solidFill>
                  <a:srgbClr val="000000"/>
                </a:solidFill>
                <a:latin typeface="Times New Roman"/>
                <a:ea typeface="Times New Roman"/>
                <a:cs typeface="Times New Roman"/>
                <a:sym typeface="Times New Roman"/>
              </a:rPr>
              <a:t>social work, health and social care, and child care</a:t>
            </a:r>
            <a:r>
              <a:rPr lang="en" sz="1600">
                <a:solidFill>
                  <a:srgbClr val="000000"/>
                </a:solidFill>
                <a:latin typeface="Times New Roman"/>
                <a:ea typeface="Times New Roman"/>
                <a:cs typeface="Times New Roman"/>
                <a:sym typeface="Times New Roman"/>
              </a:rPr>
              <a:t>. Taking Citizenship may be part of a package of subjects which allows them to learn about society. </a:t>
            </a:r>
            <a:endParaRPr sz="1600">
              <a:solidFill>
                <a:srgbClr val="000000"/>
              </a:solidFill>
              <a:latin typeface="Times New Roman"/>
              <a:ea typeface="Times New Roman"/>
              <a:cs typeface="Times New Roman"/>
              <a:sym typeface="Times New Roman"/>
            </a:endParaRPr>
          </a:p>
          <a:p>
            <a:pPr marL="0" lvl="0" indent="0" algn="l" rtl="0">
              <a:spcBef>
                <a:spcPts val="1600"/>
              </a:spcBef>
              <a:spcAft>
                <a:spcPts val="0"/>
              </a:spcAft>
              <a:buNone/>
            </a:pPr>
            <a:r>
              <a:rPr lang="en" sz="1600">
                <a:solidFill>
                  <a:srgbClr val="000000"/>
                </a:solidFill>
                <a:latin typeface="Times New Roman"/>
                <a:ea typeface="Times New Roman"/>
                <a:cs typeface="Times New Roman"/>
                <a:sym typeface="Times New Roman"/>
              </a:rPr>
              <a:t>Citizenship Studies GCSE will most closely relate to the following A level subjects:</a:t>
            </a:r>
            <a:endParaRPr sz="1600">
              <a:solidFill>
                <a:srgbClr val="000000"/>
              </a:solidFill>
              <a:latin typeface="Times New Roman"/>
              <a:ea typeface="Times New Roman"/>
              <a:cs typeface="Times New Roman"/>
              <a:sym typeface="Times New Roman"/>
            </a:endParaRPr>
          </a:p>
          <a:p>
            <a:pPr marL="457200" lvl="0" indent="-330200" algn="l" rtl="0">
              <a:spcBef>
                <a:spcPts val="1600"/>
              </a:spcBef>
              <a:spcAft>
                <a:spcPts val="0"/>
              </a:spcAft>
              <a:buClr>
                <a:srgbClr val="000000"/>
              </a:buClr>
              <a:buSzPts val="1600"/>
              <a:buFont typeface="Times New Roman"/>
              <a:buChar char="●"/>
            </a:pPr>
            <a:r>
              <a:rPr lang="en" sz="1600" b="1">
                <a:solidFill>
                  <a:srgbClr val="000000"/>
                </a:solidFill>
                <a:latin typeface="Times New Roman"/>
                <a:ea typeface="Times New Roman"/>
                <a:cs typeface="Times New Roman"/>
                <a:sym typeface="Times New Roman"/>
              </a:rPr>
              <a:t>Politics and Government</a:t>
            </a:r>
            <a:endParaRPr sz="1600" b="1">
              <a:solidFill>
                <a:srgbClr val="000000"/>
              </a:solidFill>
              <a:latin typeface="Times New Roman"/>
              <a:ea typeface="Times New Roman"/>
              <a:cs typeface="Times New Roman"/>
              <a:sym typeface="Times New Roman"/>
            </a:endParaRPr>
          </a:p>
          <a:p>
            <a:pPr marL="457200" lvl="0" indent="-330200" algn="l" rtl="0">
              <a:spcBef>
                <a:spcPts val="0"/>
              </a:spcBef>
              <a:spcAft>
                <a:spcPts val="0"/>
              </a:spcAft>
              <a:buClr>
                <a:srgbClr val="000000"/>
              </a:buClr>
              <a:buSzPts val="1600"/>
              <a:buFont typeface="Times New Roman"/>
              <a:buChar char="●"/>
            </a:pPr>
            <a:r>
              <a:rPr lang="en" sz="1600" b="1">
                <a:solidFill>
                  <a:srgbClr val="000000"/>
                </a:solidFill>
                <a:latin typeface="Times New Roman"/>
                <a:ea typeface="Times New Roman"/>
                <a:cs typeface="Times New Roman"/>
                <a:sym typeface="Times New Roman"/>
              </a:rPr>
              <a:t>Sociology</a:t>
            </a:r>
            <a:endParaRPr sz="1600" b="1">
              <a:solidFill>
                <a:srgbClr val="000000"/>
              </a:solidFill>
              <a:latin typeface="Times New Roman"/>
              <a:ea typeface="Times New Roman"/>
              <a:cs typeface="Times New Roman"/>
              <a:sym typeface="Times New Roman"/>
            </a:endParaRPr>
          </a:p>
          <a:p>
            <a:pPr marL="457200" lvl="0" indent="-330200" algn="l" rtl="0">
              <a:spcBef>
                <a:spcPts val="0"/>
              </a:spcBef>
              <a:spcAft>
                <a:spcPts val="0"/>
              </a:spcAft>
              <a:buClr>
                <a:srgbClr val="000000"/>
              </a:buClr>
              <a:buSzPts val="1600"/>
              <a:buFont typeface="Times New Roman"/>
              <a:buChar char="●"/>
            </a:pPr>
            <a:r>
              <a:rPr lang="en" sz="1600" b="1">
                <a:solidFill>
                  <a:srgbClr val="000000"/>
                </a:solidFill>
                <a:latin typeface="Times New Roman"/>
                <a:ea typeface="Times New Roman"/>
                <a:cs typeface="Times New Roman"/>
                <a:sym typeface="Times New Roman"/>
              </a:rPr>
              <a:t>Law</a:t>
            </a:r>
            <a:endParaRPr sz="1600" b="1">
              <a:solidFill>
                <a:srgbClr val="000000"/>
              </a:solidFill>
              <a:latin typeface="Times New Roman"/>
              <a:ea typeface="Times New Roman"/>
              <a:cs typeface="Times New Roman"/>
              <a:sym typeface="Times New Roman"/>
            </a:endParaRPr>
          </a:p>
          <a:p>
            <a:pPr marL="0" lvl="0" indent="0" algn="l" rtl="0">
              <a:spcBef>
                <a:spcPts val="1600"/>
              </a:spcBef>
              <a:spcAft>
                <a:spcPts val="1600"/>
              </a:spcAft>
              <a:buNone/>
            </a:pPr>
            <a:r>
              <a:rPr lang="en" sz="1600">
                <a:solidFill>
                  <a:srgbClr val="000000"/>
                </a:solidFill>
                <a:latin typeface="Times New Roman"/>
                <a:ea typeface="Times New Roman"/>
                <a:cs typeface="Times New Roman"/>
                <a:sym typeface="Times New Roman"/>
              </a:rPr>
              <a:t>Some former pupils went on to study the </a:t>
            </a:r>
            <a:r>
              <a:rPr lang="en" sz="1600" b="1">
                <a:solidFill>
                  <a:srgbClr val="000000"/>
                </a:solidFill>
                <a:latin typeface="Times New Roman"/>
                <a:ea typeface="Times New Roman"/>
                <a:cs typeface="Times New Roman"/>
                <a:sym typeface="Times New Roman"/>
              </a:rPr>
              <a:t>Level 3 BTEC National in Public Services</a:t>
            </a:r>
            <a:r>
              <a:rPr lang="en" sz="1600">
                <a:solidFill>
                  <a:srgbClr val="000000"/>
                </a:solidFill>
                <a:latin typeface="Times New Roman"/>
                <a:ea typeface="Times New Roman"/>
                <a:cs typeface="Times New Roman"/>
                <a:sym typeface="Times New Roman"/>
              </a:rPr>
              <a:t>, as they were interested in joining the police. </a:t>
            </a:r>
            <a:endParaRPr sz="1600">
              <a:solidFill>
                <a:srgbClr val="000000"/>
              </a:solidFill>
              <a:latin typeface="Times New Roman"/>
              <a:ea typeface="Times New Roman"/>
              <a:cs typeface="Times New Roman"/>
              <a:sym typeface="Times New Roman"/>
            </a:endParaRPr>
          </a:p>
        </p:txBody>
      </p:sp>
      <p:pic>
        <p:nvPicPr>
          <p:cNvPr id="132" name="Google Shape;132;p21" descr="Image result for politics jobs"/>
          <p:cNvPicPr preferRelativeResize="0"/>
          <p:nvPr/>
        </p:nvPicPr>
        <p:blipFill>
          <a:blip r:embed="rId3">
            <a:alphaModFix/>
          </a:blip>
          <a:stretch>
            <a:fillRect/>
          </a:stretch>
        </p:blipFill>
        <p:spPr>
          <a:xfrm>
            <a:off x="1951975" y="4107025"/>
            <a:ext cx="1519800" cy="967100"/>
          </a:xfrm>
          <a:prstGeom prst="rect">
            <a:avLst/>
          </a:prstGeom>
          <a:noFill/>
          <a:ln>
            <a:noFill/>
          </a:ln>
        </p:spPr>
      </p:pic>
      <p:pic>
        <p:nvPicPr>
          <p:cNvPr id="133" name="Google Shape;133;p21" descr="Image result for lawyers uk"/>
          <p:cNvPicPr preferRelativeResize="0"/>
          <p:nvPr/>
        </p:nvPicPr>
        <p:blipFill>
          <a:blip r:embed="rId4">
            <a:alphaModFix/>
          </a:blip>
          <a:stretch>
            <a:fillRect/>
          </a:stretch>
        </p:blipFill>
        <p:spPr>
          <a:xfrm>
            <a:off x="210088" y="4130075"/>
            <a:ext cx="1619975" cy="921000"/>
          </a:xfrm>
          <a:prstGeom prst="rect">
            <a:avLst/>
          </a:prstGeom>
          <a:noFill/>
          <a:ln>
            <a:noFill/>
          </a:ln>
        </p:spPr>
      </p:pic>
      <p:pic>
        <p:nvPicPr>
          <p:cNvPr id="134" name="Google Shape;134;p21" descr="Image result for public services"/>
          <p:cNvPicPr preferRelativeResize="0"/>
          <p:nvPr/>
        </p:nvPicPr>
        <p:blipFill>
          <a:blip r:embed="rId5">
            <a:alphaModFix/>
          </a:blip>
          <a:stretch>
            <a:fillRect/>
          </a:stretch>
        </p:blipFill>
        <p:spPr>
          <a:xfrm>
            <a:off x="3632363" y="4107025"/>
            <a:ext cx="1882700" cy="921000"/>
          </a:xfrm>
          <a:prstGeom prst="rect">
            <a:avLst/>
          </a:prstGeom>
          <a:noFill/>
          <a:ln>
            <a:noFill/>
          </a:ln>
        </p:spPr>
      </p:pic>
      <p:pic>
        <p:nvPicPr>
          <p:cNvPr id="135" name="Google Shape;135;p21" descr="Image result for sociology jobs"/>
          <p:cNvPicPr preferRelativeResize="0"/>
          <p:nvPr/>
        </p:nvPicPr>
        <p:blipFill>
          <a:blip r:embed="rId6">
            <a:alphaModFix/>
          </a:blip>
          <a:stretch>
            <a:fillRect/>
          </a:stretch>
        </p:blipFill>
        <p:spPr>
          <a:xfrm>
            <a:off x="5605875" y="4083975"/>
            <a:ext cx="1667666" cy="967100"/>
          </a:xfrm>
          <a:prstGeom prst="rect">
            <a:avLst/>
          </a:prstGeom>
          <a:noFill/>
          <a:ln>
            <a:noFill/>
          </a:ln>
        </p:spPr>
      </p:pic>
      <p:pic>
        <p:nvPicPr>
          <p:cNvPr id="136" name="Google Shape;136;p21" descr="Image result for social worker"/>
          <p:cNvPicPr preferRelativeResize="0"/>
          <p:nvPr/>
        </p:nvPicPr>
        <p:blipFill>
          <a:blip r:embed="rId7">
            <a:alphaModFix/>
          </a:blip>
          <a:stretch>
            <a:fillRect/>
          </a:stretch>
        </p:blipFill>
        <p:spPr>
          <a:xfrm>
            <a:off x="7387750" y="4083976"/>
            <a:ext cx="1450661" cy="9671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2"/>
          <p:cNvSpPr txBox="1">
            <a:spLocks noGrp="1"/>
          </p:cNvSpPr>
          <p:nvPr>
            <p:ph type="body" idx="1"/>
          </p:nvPr>
        </p:nvSpPr>
        <p:spPr>
          <a:xfrm>
            <a:off x="200975" y="177200"/>
            <a:ext cx="8520600" cy="4687500"/>
          </a:xfrm>
          <a:prstGeom prst="rect">
            <a:avLst/>
          </a:prstGeom>
          <a:ln w="952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2400" b="1">
                <a:latin typeface="Caveat"/>
                <a:ea typeface="Caveat"/>
                <a:cs typeface="Caveat"/>
                <a:sym typeface="Caveat"/>
              </a:rPr>
              <a:t>Questions to ask yourself...</a:t>
            </a:r>
            <a:endParaRPr sz="2400" b="1">
              <a:latin typeface="Caveat"/>
              <a:ea typeface="Caveat"/>
              <a:cs typeface="Caveat"/>
              <a:sym typeface="Caveat"/>
            </a:endParaRPr>
          </a:p>
          <a:p>
            <a:pPr marL="457200" lvl="0" indent="-381000" algn="l" rtl="0">
              <a:spcBef>
                <a:spcPts val="1600"/>
              </a:spcBef>
              <a:spcAft>
                <a:spcPts val="0"/>
              </a:spcAft>
              <a:buSzPts val="2400"/>
              <a:buFont typeface="Caveat"/>
              <a:buAutoNum type="arabicPeriod"/>
            </a:pPr>
            <a:r>
              <a:rPr lang="en" sz="2400" b="1">
                <a:latin typeface="Caveat"/>
                <a:ea typeface="Caveat"/>
                <a:cs typeface="Caveat"/>
                <a:sym typeface="Caveat"/>
              </a:rPr>
              <a:t>Am I interested in society/law/politics/current affairs?</a:t>
            </a:r>
            <a:endParaRPr sz="2400" b="1">
              <a:latin typeface="Caveat"/>
              <a:ea typeface="Caveat"/>
              <a:cs typeface="Caveat"/>
              <a:sym typeface="Caveat"/>
            </a:endParaRPr>
          </a:p>
          <a:p>
            <a:pPr marL="457200" lvl="0" indent="-381000" algn="l" rtl="0">
              <a:spcBef>
                <a:spcPts val="0"/>
              </a:spcBef>
              <a:spcAft>
                <a:spcPts val="0"/>
              </a:spcAft>
              <a:buSzPts val="2400"/>
              <a:buFont typeface="Caveat"/>
              <a:buAutoNum type="arabicPeriod"/>
            </a:pPr>
            <a:r>
              <a:rPr lang="en" sz="2400" b="1">
                <a:latin typeface="Caveat"/>
                <a:ea typeface="Caveat"/>
                <a:cs typeface="Caveat"/>
                <a:sym typeface="Caveat"/>
              </a:rPr>
              <a:t>Am I interested in taking related subjects in College/Sixth form?</a:t>
            </a:r>
            <a:endParaRPr sz="2400" b="1">
              <a:latin typeface="Caveat"/>
              <a:ea typeface="Caveat"/>
              <a:cs typeface="Caveat"/>
              <a:sym typeface="Caveat"/>
            </a:endParaRPr>
          </a:p>
          <a:p>
            <a:pPr marL="457200" lvl="0" indent="-381000" algn="l" rtl="0">
              <a:spcBef>
                <a:spcPts val="0"/>
              </a:spcBef>
              <a:spcAft>
                <a:spcPts val="0"/>
              </a:spcAft>
              <a:buSzPts val="2400"/>
              <a:buFont typeface="Caveat"/>
              <a:buAutoNum type="arabicPeriod"/>
            </a:pPr>
            <a:r>
              <a:rPr lang="en" sz="2400" b="1">
                <a:latin typeface="Caveat"/>
                <a:ea typeface="Caveat"/>
                <a:cs typeface="Caveat"/>
                <a:sym typeface="Caveat"/>
              </a:rPr>
              <a:t>Am I interested in campaigning and active citizenship?</a:t>
            </a:r>
            <a:endParaRPr sz="2400" b="1">
              <a:latin typeface="Caveat"/>
              <a:ea typeface="Caveat"/>
              <a:cs typeface="Caveat"/>
              <a:sym typeface="Caveat"/>
            </a:endParaRPr>
          </a:p>
          <a:p>
            <a:pPr marL="457200" lvl="0" indent="-381000" algn="l" rtl="0">
              <a:spcBef>
                <a:spcPts val="0"/>
              </a:spcBef>
              <a:spcAft>
                <a:spcPts val="0"/>
              </a:spcAft>
              <a:buSzPts val="2400"/>
              <a:buFont typeface="Caveat"/>
              <a:buAutoNum type="arabicPeriod"/>
            </a:pPr>
            <a:r>
              <a:rPr lang="en" sz="2400" b="1">
                <a:latin typeface="Caveat"/>
                <a:ea typeface="Caveat"/>
                <a:cs typeface="Caveat"/>
                <a:sym typeface="Caveat"/>
              </a:rPr>
              <a:t>Will I enjoy the topics being covered?</a:t>
            </a:r>
            <a:endParaRPr sz="2400" b="1">
              <a:latin typeface="Caveat"/>
              <a:ea typeface="Caveat"/>
              <a:cs typeface="Caveat"/>
              <a:sym typeface="Caveat"/>
            </a:endParaRPr>
          </a:p>
          <a:p>
            <a:pPr marL="0" lvl="0" indent="0" algn="l" rtl="0">
              <a:spcBef>
                <a:spcPts val="1600"/>
              </a:spcBef>
              <a:spcAft>
                <a:spcPts val="0"/>
              </a:spcAft>
              <a:buNone/>
            </a:pPr>
            <a:r>
              <a:rPr lang="en" sz="2400" b="1">
                <a:latin typeface="Caveat"/>
                <a:ea typeface="Caveat"/>
                <a:cs typeface="Caveat"/>
                <a:sym typeface="Caveat"/>
              </a:rPr>
              <a:t>If you answered yes to any of the above, Citizenship may be a good fit for you. </a:t>
            </a:r>
            <a:endParaRPr sz="2400" b="1">
              <a:latin typeface="Caveat"/>
              <a:ea typeface="Caveat"/>
              <a:cs typeface="Caveat"/>
              <a:sym typeface="Caveat"/>
            </a:endParaRPr>
          </a:p>
          <a:p>
            <a:pPr marL="0" lvl="0" indent="0" algn="l" rtl="0">
              <a:spcBef>
                <a:spcPts val="1600"/>
              </a:spcBef>
              <a:spcAft>
                <a:spcPts val="0"/>
              </a:spcAft>
              <a:buNone/>
            </a:pPr>
            <a:r>
              <a:rPr lang="en" sz="2400" b="1">
                <a:latin typeface="Caveat"/>
                <a:ea typeface="Caveat"/>
                <a:cs typeface="Caveat"/>
                <a:sym typeface="Caveat"/>
              </a:rPr>
              <a:t>If you want to know more, find me to talk about the course, or take a look at the specification, that you can find here, </a:t>
            </a:r>
            <a:r>
              <a:rPr lang="en" sz="2400" b="1" u="sng">
                <a:solidFill>
                  <a:schemeClr val="hlink"/>
                </a:solidFill>
                <a:latin typeface="Caveat"/>
                <a:ea typeface="Caveat"/>
                <a:cs typeface="Caveat"/>
                <a:sym typeface="Caveat"/>
                <a:hlinkClick r:id="rId3"/>
              </a:rPr>
              <a:t>AQA GCSE Citizenship Studies </a:t>
            </a:r>
            <a:endParaRPr sz="2400" b="1">
              <a:latin typeface="Caveat"/>
              <a:ea typeface="Caveat"/>
              <a:cs typeface="Caveat"/>
              <a:sym typeface="Caveat"/>
            </a:endParaRPr>
          </a:p>
          <a:p>
            <a:pPr marL="0" lvl="0" indent="0" algn="l" rtl="0">
              <a:spcBef>
                <a:spcPts val="1600"/>
              </a:spcBef>
              <a:spcAft>
                <a:spcPts val="0"/>
              </a:spcAft>
              <a:buNone/>
            </a:pPr>
            <a:r>
              <a:rPr lang="en" sz="2400" b="1">
                <a:latin typeface="Caveat"/>
                <a:ea typeface="Caveat"/>
                <a:cs typeface="Caveat"/>
                <a:sym typeface="Caveat"/>
              </a:rPr>
              <a:t>Ms Hampton</a:t>
            </a:r>
            <a:endParaRPr sz="2400" b="1">
              <a:latin typeface="Caveat"/>
              <a:ea typeface="Caveat"/>
              <a:cs typeface="Caveat"/>
              <a:sym typeface="Caveat"/>
            </a:endParaRPr>
          </a:p>
          <a:p>
            <a:pPr marL="0" lvl="0" indent="0" algn="l" rtl="0">
              <a:spcBef>
                <a:spcPts val="1600"/>
              </a:spcBef>
              <a:spcAft>
                <a:spcPts val="0"/>
              </a:spcAft>
              <a:buNone/>
            </a:pPr>
            <a:endParaRPr sz="2400" b="1">
              <a:latin typeface="Caveat"/>
              <a:ea typeface="Caveat"/>
              <a:cs typeface="Caveat"/>
              <a:sym typeface="Caveat"/>
            </a:endParaRPr>
          </a:p>
          <a:p>
            <a:pPr marL="0" lvl="0" indent="0" algn="l" rtl="0">
              <a:spcBef>
                <a:spcPts val="1600"/>
              </a:spcBef>
              <a:spcAft>
                <a:spcPts val="0"/>
              </a:spcAft>
              <a:buNone/>
            </a:pPr>
            <a:endParaRPr sz="2400" b="1">
              <a:latin typeface="Caveat"/>
              <a:ea typeface="Caveat"/>
              <a:cs typeface="Caveat"/>
              <a:sym typeface="Caveat"/>
            </a:endParaRPr>
          </a:p>
          <a:p>
            <a:pPr marL="0" lvl="0" indent="0" algn="l" rtl="0">
              <a:spcBef>
                <a:spcPts val="1600"/>
              </a:spcBef>
              <a:spcAft>
                <a:spcPts val="1600"/>
              </a:spcAft>
              <a:buNone/>
            </a:pPr>
            <a:endParaRPr sz="2400">
              <a:latin typeface="Caveat"/>
              <a:ea typeface="Caveat"/>
              <a:cs typeface="Caveat"/>
              <a:sym typeface="Caveat"/>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1231</Words>
  <Application>Microsoft Office PowerPoint</Application>
  <PresentationFormat>On-screen Show (16:9)</PresentationFormat>
  <Paragraphs>110</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Amatic SC</vt:lpstr>
      <vt:lpstr>Arial</vt:lpstr>
      <vt:lpstr>Times New Roman</vt:lpstr>
      <vt:lpstr>Caveat</vt:lpstr>
      <vt:lpstr>Caveat Regular</vt:lpstr>
      <vt:lpstr>Simple Light</vt:lpstr>
      <vt:lpstr>CITIZENSHIP STUDIES GCSE</vt:lpstr>
      <vt:lpstr>What is Citizenship about?</vt:lpstr>
      <vt:lpstr>PowerPoint Presentation</vt:lpstr>
      <vt:lpstr>Paper 1, Section A: Active Citizen</vt:lpstr>
      <vt:lpstr>Paper 1, Section B: Politics and Participation</vt:lpstr>
      <vt:lpstr>Paper 2, Section A: Life in Modern Britain</vt:lpstr>
      <vt:lpstr>Paper 2, Section B: Rights and Responsibilities</vt:lpstr>
      <vt:lpstr>PowerPoint Presentation</vt:lpstr>
      <vt:lpstr>What about progression?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CITIZENSHIP STUDIES GCSE</dc:title>
  <dc:creator>kylie</dc:creator>
  <cp:lastModifiedBy>Tareque Chowdhury</cp:lastModifiedBy>
  <cp:revision>1</cp:revision>
  <dcterms:modified xsi:type="dcterms:W3CDTF">2021-03-02T08:02:45Z</dcterms:modified>
</cp:coreProperties>
</file>