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1" r:id="rId3"/>
    <p:sldId id="262" r:id="rId4"/>
    <p:sldId id="269" r:id="rId5"/>
    <p:sldId id="263" r:id="rId6"/>
    <p:sldId id="273" r:id="rId7"/>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B2E28E7-8004-4460-A651-B3D801E8D0EC}" v="121" dt="2021-02-21T09:50:40.50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8" d="100"/>
          <a:sy n="108" d="100"/>
        </p:scale>
        <p:origin x="1446" y="10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2130426"/>
            <a:ext cx="84201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485900" y="3886200"/>
            <a:ext cx="69342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87AD689B-CA90-42DE-8BF2-050607E48984}" type="datetimeFigureOut">
              <a:rPr lang="en-GB" smtClean="0"/>
              <a:t>21/02/2021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1B70C5-4476-4352-A8EA-B53BACE21130}" type="slidenum">
              <a:rPr lang="en-GB" smtClean="0"/>
              <a:t>‹#›</a:t>
            </a:fld>
            <a:endParaRPr lang="en-GB"/>
          </a:p>
        </p:txBody>
      </p:sp>
    </p:spTree>
    <p:extLst>
      <p:ext uri="{BB962C8B-B14F-4D97-AF65-F5344CB8AC3E}">
        <p14:creationId xmlns:p14="http://schemas.microsoft.com/office/powerpoint/2010/main" val="16009516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7AD689B-CA90-42DE-8BF2-050607E48984}" type="datetimeFigureOut">
              <a:rPr lang="en-GB" smtClean="0"/>
              <a:t>21/02/2021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1B70C5-4476-4352-A8EA-B53BACE21130}" type="slidenum">
              <a:rPr lang="en-GB" smtClean="0"/>
              <a:t>‹#›</a:t>
            </a:fld>
            <a:endParaRPr lang="en-GB"/>
          </a:p>
        </p:txBody>
      </p:sp>
    </p:spTree>
    <p:extLst>
      <p:ext uri="{BB962C8B-B14F-4D97-AF65-F5344CB8AC3E}">
        <p14:creationId xmlns:p14="http://schemas.microsoft.com/office/powerpoint/2010/main" val="35284337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82506" y="4406901"/>
            <a:ext cx="84201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82506" y="2906713"/>
            <a:ext cx="84201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7AD689B-CA90-42DE-8BF2-050607E48984}" type="datetimeFigureOut">
              <a:rPr lang="en-GB" smtClean="0"/>
              <a:t>21/02/2021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1B70C5-4476-4352-A8EA-B53BACE21130}" type="slidenum">
              <a:rPr lang="en-GB" smtClean="0"/>
              <a:t>‹#›</a:t>
            </a:fld>
            <a:endParaRPr lang="en-GB"/>
          </a:p>
        </p:txBody>
      </p:sp>
    </p:spTree>
    <p:extLst>
      <p:ext uri="{BB962C8B-B14F-4D97-AF65-F5344CB8AC3E}">
        <p14:creationId xmlns:p14="http://schemas.microsoft.com/office/powerpoint/2010/main" val="21501511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536575"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448300" y="1600201"/>
            <a:ext cx="474662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87AD689B-CA90-42DE-8BF2-050607E48984}" type="datetimeFigureOut">
              <a:rPr lang="en-GB" smtClean="0"/>
              <a:t>21/02/2021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1B70C5-4476-4352-A8EA-B53BACE21130}" type="slidenum">
              <a:rPr lang="en-GB" smtClean="0"/>
              <a:t>‹#›</a:t>
            </a:fld>
            <a:endParaRPr lang="en-GB"/>
          </a:p>
        </p:txBody>
      </p:sp>
    </p:spTree>
    <p:extLst>
      <p:ext uri="{BB962C8B-B14F-4D97-AF65-F5344CB8AC3E}">
        <p14:creationId xmlns:p14="http://schemas.microsoft.com/office/powerpoint/2010/main" val="3734200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4638"/>
            <a:ext cx="89154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95300" y="1535113"/>
            <a:ext cx="437687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95300" y="2174875"/>
            <a:ext cx="437687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032111" y="1535113"/>
            <a:ext cx="437859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32111" y="2174875"/>
            <a:ext cx="437859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87AD689B-CA90-42DE-8BF2-050607E48984}" type="datetimeFigureOut">
              <a:rPr lang="en-GB" smtClean="0"/>
              <a:t>21/02/2021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91B70C5-4476-4352-A8EA-B53BACE21130}" type="slidenum">
              <a:rPr lang="en-GB" smtClean="0"/>
              <a:t>‹#›</a:t>
            </a:fld>
            <a:endParaRPr lang="en-GB"/>
          </a:p>
        </p:txBody>
      </p:sp>
    </p:spTree>
    <p:extLst>
      <p:ext uri="{BB962C8B-B14F-4D97-AF65-F5344CB8AC3E}">
        <p14:creationId xmlns:p14="http://schemas.microsoft.com/office/powerpoint/2010/main" val="3014125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87AD689B-CA90-42DE-8BF2-050607E48984}" type="datetimeFigureOut">
              <a:rPr lang="en-GB" smtClean="0"/>
              <a:t>21/02/2021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91B70C5-4476-4352-A8EA-B53BACE21130}" type="slidenum">
              <a:rPr lang="en-GB" smtClean="0"/>
              <a:t>‹#›</a:t>
            </a:fld>
            <a:endParaRPr lang="en-GB"/>
          </a:p>
        </p:txBody>
      </p:sp>
    </p:spTree>
    <p:extLst>
      <p:ext uri="{BB962C8B-B14F-4D97-AF65-F5344CB8AC3E}">
        <p14:creationId xmlns:p14="http://schemas.microsoft.com/office/powerpoint/2010/main" val="1864253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7AD689B-CA90-42DE-8BF2-050607E48984}" type="datetimeFigureOut">
              <a:rPr lang="en-GB" smtClean="0"/>
              <a:t>21/02/2021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91B70C5-4476-4352-A8EA-B53BACE21130}" type="slidenum">
              <a:rPr lang="en-GB" smtClean="0"/>
              <a:t>‹#›</a:t>
            </a:fld>
            <a:endParaRPr lang="en-GB"/>
          </a:p>
        </p:txBody>
      </p:sp>
    </p:spTree>
    <p:extLst>
      <p:ext uri="{BB962C8B-B14F-4D97-AF65-F5344CB8AC3E}">
        <p14:creationId xmlns:p14="http://schemas.microsoft.com/office/powerpoint/2010/main" val="1774305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 y="273050"/>
            <a:ext cx="3259006"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872971" y="273051"/>
            <a:ext cx="5537729"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95300" y="1435101"/>
            <a:ext cx="325900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7AD689B-CA90-42DE-8BF2-050607E48984}" type="datetimeFigureOut">
              <a:rPr lang="en-GB" smtClean="0"/>
              <a:t>21/02/2021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1B70C5-4476-4352-A8EA-B53BACE21130}" type="slidenum">
              <a:rPr lang="en-GB" smtClean="0"/>
              <a:t>‹#›</a:t>
            </a:fld>
            <a:endParaRPr lang="en-GB"/>
          </a:p>
        </p:txBody>
      </p:sp>
    </p:spTree>
    <p:extLst>
      <p:ext uri="{BB962C8B-B14F-4D97-AF65-F5344CB8AC3E}">
        <p14:creationId xmlns:p14="http://schemas.microsoft.com/office/powerpoint/2010/main" val="13500018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41645" y="4800600"/>
            <a:ext cx="59436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41645" y="612775"/>
            <a:ext cx="59436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41645" y="5367338"/>
            <a:ext cx="59436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7AD689B-CA90-42DE-8BF2-050607E48984}" type="datetimeFigureOut">
              <a:rPr lang="en-GB" smtClean="0"/>
              <a:t>21/02/2021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91B70C5-4476-4352-A8EA-B53BACE21130}" type="slidenum">
              <a:rPr lang="en-GB" smtClean="0"/>
              <a:t>‹#›</a:t>
            </a:fld>
            <a:endParaRPr lang="en-GB"/>
          </a:p>
        </p:txBody>
      </p:sp>
    </p:spTree>
    <p:extLst>
      <p:ext uri="{BB962C8B-B14F-4D97-AF65-F5344CB8AC3E}">
        <p14:creationId xmlns:p14="http://schemas.microsoft.com/office/powerpoint/2010/main" val="12459495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7AD689B-CA90-42DE-8BF2-050607E48984}" type="datetimeFigureOut">
              <a:rPr lang="en-GB" smtClean="0"/>
              <a:t>21/02/2021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1B70C5-4476-4352-A8EA-B53BACE21130}" type="slidenum">
              <a:rPr lang="en-GB" smtClean="0"/>
              <a:t>‹#›</a:t>
            </a:fld>
            <a:endParaRPr lang="en-GB"/>
          </a:p>
        </p:txBody>
      </p:sp>
    </p:spTree>
    <p:extLst>
      <p:ext uri="{BB962C8B-B14F-4D97-AF65-F5344CB8AC3E}">
        <p14:creationId xmlns:p14="http://schemas.microsoft.com/office/powerpoint/2010/main" val="10521445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780337" y="274639"/>
            <a:ext cx="2414588"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536575" y="274639"/>
            <a:ext cx="7078663"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87AD689B-CA90-42DE-8BF2-050607E48984}" type="datetimeFigureOut">
              <a:rPr lang="en-GB" smtClean="0"/>
              <a:t>21/02/2021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91B70C5-4476-4352-A8EA-B53BACE21130}" type="slidenum">
              <a:rPr lang="en-GB" smtClean="0"/>
              <a:t>‹#›</a:t>
            </a:fld>
            <a:endParaRPr lang="en-GB"/>
          </a:p>
        </p:txBody>
      </p:sp>
    </p:spTree>
    <p:extLst>
      <p:ext uri="{BB962C8B-B14F-4D97-AF65-F5344CB8AC3E}">
        <p14:creationId xmlns:p14="http://schemas.microsoft.com/office/powerpoint/2010/main" val="19659153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95300" y="274638"/>
            <a:ext cx="89154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95300" y="1600201"/>
            <a:ext cx="89154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95300" y="6356351"/>
            <a:ext cx="2311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7AD689B-CA90-42DE-8BF2-050607E48984}" type="datetimeFigureOut">
              <a:rPr lang="en-GB" smtClean="0"/>
              <a:t>21/02/2021</a:t>
            </a:fld>
            <a:endParaRPr lang="en-GB"/>
          </a:p>
        </p:txBody>
      </p:sp>
      <p:sp>
        <p:nvSpPr>
          <p:cNvPr id="5" name="Footer Placeholder 4"/>
          <p:cNvSpPr>
            <a:spLocks noGrp="1"/>
          </p:cNvSpPr>
          <p:nvPr>
            <p:ph type="ftr" sz="quarter" idx="3"/>
          </p:nvPr>
        </p:nvSpPr>
        <p:spPr>
          <a:xfrm>
            <a:off x="3384550" y="6356351"/>
            <a:ext cx="31369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099300" y="6356351"/>
            <a:ext cx="2311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91B70C5-4476-4352-A8EA-B53BACE21130}" type="slidenum">
              <a:rPr lang="en-GB" smtClean="0"/>
              <a:t>‹#›</a:t>
            </a:fld>
            <a:endParaRPr lang="en-GB"/>
          </a:p>
        </p:txBody>
      </p:sp>
    </p:spTree>
    <p:extLst>
      <p:ext uri="{BB962C8B-B14F-4D97-AF65-F5344CB8AC3E}">
        <p14:creationId xmlns:p14="http://schemas.microsoft.com/office/powerpoint/2010/main" val="33579232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0" y="2033244"/>
            <a:ext cx="9906000" cy="1631216"/>
          </a:xfrm>
          <a:prstGeom prst="rect">
            <a:avLst/>
          </a:prstGeom>
          <a:noFill/>
        </p:spPr>
        <p:txBody>
          <a:bodyPr wrap="square" rtlCol="0">
            <a:spAutoFit/>
          </a:bodyPr>
          <a:lstStyle/>
          <a:p>
            <a:pPr algn="ctr"/>
            <a:r>
              <a:rPr lang="en-US" sz="5000" dirty="0"/>
              <a:t>Design &amp; Technology</a:t>
            </a:r>
          </a:p>
          <a:p>
            <a:pPr algn="ctr"/>
            <a:r>
              <a:rPr lang="en-US" sz="5000" dirty="0"/>
              <a:t>Food Preparation and Nutrition</a:t>
            </a:r>
          </a:p>
        </p:txBody>
      </p:sp>
      <p:sp>
        <p:nvSpPr>
          <p:cNvPr id="6" name="TextBox 5"/>
          <p:cNvSpPr txBox="1"/>
          <p:nvPr/>
        </p:nvSpPr>
        <p:spPr>
          <a:xfrm>
            <a:off x="-8003" y="1327120"/>
            <a:ext cx="9906000" cy="584775"/>
          </a:xfrm>
          <a:prstGeom prst="rect">
            <a:avLst/>
          </a:prstGeom>
          <a:noFill/>
        </p:spPr>
        <p:txBody>
          <a:bodyPr wrap="square" rtlCol="0">
            <a:spAutoFit/>
          </a:bodyPr>
          <a:lstStyle/>
          <a:p>
            <a:pPr algn="ctr"/>
            <a:r>
              <a:rPr lang="en-US" sz="3200" dirty="0">
                <a:solidFill>
                  <a:schemeClr val="bg1">
                    <a:lumMod val="50000"/>
                  </a:schemeClr>
                </a:solidFill>
              </a:rPr>
              <a:t>GCSE Option Subject </a:t>
            </a:r>
            <a:endParaRPr lang="en-US" sz="4400" dirty="0"/>
          </a:p>
        </p:txBody>
      </p:sp>
      <p:sp>
        <p:nvSpPr>
          <p:cNvPr id="7" name="TextBox 6"/>
          <p:cNvSpPr txBox="1"/>
          <p:nvPr/>
        </p:nvSpPr>
        <p:spPr>
          <a:xfrm>
            <a:off x="-8003" y="3717032"/>
            <a:ext cx="9906000" cy="769441"/>
          </a:xfrm>
          <a:prstGeom prst="rect">
            <a:avLst/>
          </a:prstGeom>
          <a:noFill/>
        </p:spPr>
        <p:txBody>
          <a:bodyPr wrap="square" rtlCol="0">
            <a:spAutoFit/>
          </a:bodyPr>
          <a:lstStyle/>
          <a:p>
            <a:pPr algn="ctr"/>
            <a:r>
              <a:rPr lang="en-US" sz="4400" dirty="0" err="1">
                <a:solidFill>
                  <a:schemeClr val="bg1">
                    <a:lumMod val="50000"/>
                  </a:schemeClr>
                </a:solidFill>
              </a:rPr>
              <a:t>Mr</a:t>
            </a:r>
            <a:r>
              <a:rPr lang="en-US" sz="4400" dirty="0">
                <a:solidFill>
                  <a:schemeClr val="bg1">
                    <a:lumMod val="50000"/>
                  </a:schemeClr>
                </a:solidFill>
              </a:rPr>
              <a:t> </a:t>
            </a:r>
            <a:r>
              <a:rPr lang="en-US" sz="4400" dirty="0" err="1">
                <a:solidFill>
                  <a:schemeClr val="bg1">
                    <a:lumMod val="50000"/>
                  </a:schemeClr>
                </a:solidFill>
              </a:rPr>
              <a:t>Allon</a:t>
            </a:r>
            <a:r>
              <a:rPr lang="en-US" sz="4400" dirty="0">
                <a:solidFill>
                  <a:schemeClr val="bg1">
                    <a:lumMod val="50000"/>
                  </a:schemeClr>
                </a:solidFill>
              </a:rPr>
              <a:t> </a:t>
            </a:r>
            <a:r>
              <a:rPr lang="en-US" sz="4400" dirty="0"/>
              <a:t> </a:t>
            </a:r>
          </a:p>
        </p:txBody>
      </p:sp>
    </p:spTree>
    <p:extLst>
      <p:ext uri="{BB962C8B-B14F-4D97-AF65-F5344CB8AC3E}">
        <p14:creationId xmlns:p14="http://schemas.microsoft.com/office/powerpoint/2010/main" val="12369068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A3C210E6-A35A-4F68-8D60-801A019C75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90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B8BF46D7-F05B-49A6-BDA8-B8D13F786EBE}"/>
              </a:ext>
            </a:extLst>
          </p:cNvPr>
          <p:cNvPicPr/>
          <p:nvPr/>
        </p:nvPicPr>
        <p:blipFill rotWithShape="1">
          <a:blip r:embed="rId2" cstate="print">
            <a:extLst>
              <a:ext uri="{28A0092B-C50C-407E-A947-70E740481C1C}">
                <a14:useLocalDpi xmlns:a14="http://schemas.microsoft.com/office/drawing/2010/main" val="0"/>
              </a:ext>
            </a:extLst>
          </a:blip>
          <a:srcRect r="10802" b="4"/>
          <a:stretch/>
        </p:blipFill>
        <p:spPr bwMode="auto">
          <a:xfrm>
            <a:off x="2548316" y="10"/>
            <a:ext cx="4045684" cy="3401558"/>
          </a:xfrm>
          <a:custGeom>
            <a:avLst/>
            <a:gdLst/>
            <a:ahLst/>
            <a:cxnLst/>
            <a:rect l="l" t="t" r="r" b="b"/>
            <a:pathLst>
              <a:path w="4979304" h="3364992">
                <a:moveTo>
                  <a:pt x="0" y="0"/>
                </a:moveTo>
                <a:lnTo>
                  <a:pt x="4211250" y="0"/>
                </a:lnTo>
                <a:lnTo>
                  <a:pt x="4309461" y="192282"/>
                </a:lnTo>
                <a:cubicBezTo>
                  <a:pt x="4697535" y="1033269"/>
                  <a:pt x="4937593" y="2032690"/>
                  <a:pt x="4974907" y="3110424"/>
                </a:cubicBezTo>
                <a:lnTo>
                  <a:pt x="4979304" y="3364992"/>
                </a:lnTo>
                <a:lnTo>
                  <a:pt x="800592" y="3364992"/>
                </a:lnTo>
                <a:lnTo>
                  <a:pt x="797493" y="3185579"/>
                </a:lnTo>
                <a:cubicBezTo>
                  <a:pt x="756786" y="2009870"/>
                  <a:pt x="474799" y="927359"/>
                  <a:pt x="22579" y="42066"/>
                </a:cubicBezTo>
                <a:close/>
              </a:path>
            </a:pathLst>
          </a:custGeom>
          <a:noFill/>
        </p:spPr>
      </p:pic>
      <p:pic>
        <p:nvPicPr>
          <p:cNvPr id="17" name="Picture 16">
            <a:extLst>
              <a:ext uri="{FF2B5EF4-FFF2-40B4-BE49-F238E27FC236}">
                <a16:creationId xmlns:a16="http://schemas.microsoft.com/office/drawing/2014/main" id="{40A9AC4F-1411-4D2C-AEAB-C2BE570353DD}"/>
              </a:ext>
            </a:extLst>
          </p:cNvPr>
          <p:cNvPicPr/>
          <p:nvPr/>
        </p:nvPicPr>
        <p:blipFill rotWithShape="1">
          <a:blip r:embed="rId3" cstate="print">
            <a:extLst>
              <a:ext uri="{28A0092B-C50C-407E-A947-70E740481C1C}">
                <a14:useLocalDpi xmlns:a14="http://schemas.microsoft.com/office/drawing/2010/main" val="0"/>
              </a:ext>
            </a:extLst>
          </a:blip>
          <a:srcRect l="6279" r="7550" b="4"/>
          <a:stretch/>
        </p:blipFill>
        <p:spPr bwMode="auto">
          <a:xfrm>
            <a:off x="5997623" y="3456433"/>
            <a:ext cx="3908377" cy="3401568"/>
          </a:xfrm>
          <a:custGeom>
            <a:avLst/>
            <a:gdLst/>
            <a:ahLst/>
            <a:cxnLst/>
            <a:rect l="l" t="t" r="r" b="b"/>
            <a:pathLst>
              <a:path w="4810310" h="3401568">
                <a:moveTo>
                  <a:pt x="781270" y="0"/>
                </a:moveTo>
                <a:lnTo>
                  <a:pt x="4810310" y="0"/>
                </a:lnTo>
                <a:lnTo>
                  <a:pt x="4810310" y="3401568"/>
                </a:lnTo>
                <a:lnTo>
                  <a:pt x="0" y="3401568"/>
                </a:lnTo>
                <a:lnTo>
                  <a:pt x="1963" y="3397912"/>
                </a:lnTo>
                <a:cubicBezTo>
                  <a:pt x="454182" y="2512619"/>
                  <a:pt x="736170" y="1430108"/>
                  <a:pt x="776876" y="254399"/>
                </a:cubicBezTo>
                <a:close/>
              </a:path>
            </a:pathLst>
          </a:custGeom>
          <a:noFill/>
        </p:spPr>
      </p:pic>
      <p:pic>
        <p:nvPicPr>
          <p:cNvPr id="20" name="Picture 19">
            <a:extLst>
              <a:ext uri="{FF2B5EF4-FFF2-40B4-BE49-F238E27FC236}">
                <a16:creationId xmlns:a16="http://schemas.microsoft.com/office/drawing/2014/main" id="{FF9F435C-8AA3-43FD-94D3-83CCBEF3FB9D}"/>
              </a:ext>
            </a:extLst>
          </p:cNvPr>
          <p:cNvPicPr/>
          <p:nvPr/>
        </p:nvPicPr>
        <p:blipFill rotWithShape="1">
          <a:blip r:embed="rId4" cstate="print">
            <a:extLst>
              <a:ext uri="{28A0092B-C50C-407E-A947-70E740481C1C}">
                <a14:useLocalDpi xmlns:a14="http://schemas.microsoft.com/office/drawing/2010/main" val="0"/>
              </a:ext>
            </a:extLst>
          </a:blip>
          <a:srcRect l="3544" r="3509" b="-4"/>
          <a:stretch/>
        </p:blipFill>
        <p:spPr bwMode="auto">
          <a:xfrm>
            <a:off x="2591410" y="3456432"/>
            <a:ext cx="4001951" cy="3401568"/>
          </a:xfrm>
          <a:custGeom>
            <a:avLst/>
            <a:gdLst/>
            <a:ahLst/>
            <a:cxnLst/>
            <a:rect l="l" t="t" r="r" b="b"/>
            <a:pathLst>
              <a:path w="4925479" h="3364992">
                <a:moveTo>
                  <a:pt x="749362" y="0"/>
                </a:moveTo>
                <a:lnTo>
                  <a:pt x="4925479" y="0"/>
                </a:lnTo>
                <a:lnTo>
                  <a:pt x="4921868" y="209033"/>
                </a:lnTo>
                <a:cubicBezTo>
                  <a:pt x="4884554" y="1286766"/>
                  <a:pt x="4644496" y="2286187"/>
                  <a:pt x="4256422" y="3127175"/>
                </a:cubicBezTo>
                <a:lnTo>
                  <a:pt x="4134952" y="3364992"/>
                </a:lnTo>
                <a:lnTo>
                  <a:pt x="0" y="3364992"/>
                </a:lnTo>
                <a:lnTo>
                  <a:pt x="79008" y="3202330"/>
                </a:lnTo>
                <a:cubicBezTo>
                  <a:pt x="467082" y="2361343"/>
                  <a:pt x="707140" y="1361922"/>
                  <a:pt x="744454" y="284189"/>
                </a:cubicBezTo>
                <a:close/>
              </a:path>
            </a:pathLst>
          </a:custGeom>
          <a:noFill/>
        </p:spPr>
      </p:pic>
      <p:sp useBgFill="1">
        <p:nvSpPr>
          <p:cNvPr id="28" name="Freeform: Shape 27">
            <a:extLst>
              <a:ext uri="{FF2B5EF4-FFF2-40B4-BE49-F238E27FC236}">
                <a16:creationId xmlns:a16="http://schemas.microsoft.com/office/drawing/2014/main" id="{AC0D06B0-F19C-459E-B221-A34B506FB5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205974" cy="6858000"/>
          </a:xfrm>
          <a:custGeom>
            <a:avLst/>
            <a:gdLst>
              <a:gd name="connsiteX0" fmla="*/ 0 w 3945815"/>
              <a:gd name="connsiteY0" fmla="*/ 0 h 6858000"/>
              <a:gd name="connsiteX1" fmla="*/ 3138662 w 3945815"/>
              <a:gd name="connsiteY1" fmla="*/ 0 h 6858000"/>
              <a:gd name="connsiteX2" fmla="*/ 3275260 w 3945815"/>
              <a:gd name="connsiteY2" fmla="*/ 267438 h 6858000"/>
              <a:gd name="connsiteX3" fmla="*/ 3945815 w 3945815"/>
              <a:gd name="connsiteY3" fmla="*/ 3481388 h 6858000"/>
              <a:gd name="connsiteX4" fmla="*/ 3275260 w 3945815"/>
              <a:gd name="connsiteY4" fmla="*/ 6695338 h 6858000"/>
              <a:gd name="connsiteX5" fmla="*/ 3192177 w 3945815"/>
              <a:gd name="connsiteY5" fmla="*/ 6858000 h 6858000"/>
              <a:gd name="connsiteX6" fmla="*/ 0 w 3945815"/>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45815" h="6858000">
                <a:moveTo>
                  <a:pt x="0" y="0"/>
                </a:moveTo>
                <a:lnTo>
                  <a:pt x="3138662" y="0"/>
                </a:lnTo>
                <a:lnTo>
                  <a:pt x="3275260" y="267438"/>
                </a:lnTo>
                <a:cubicBezTo>
                  <a:pt x="3698614" y="1184879"/>
                  <a:pt x="3945815" y="2290869"/>
                  <a:pt x="3945815" y="3481388"/>
                </a:cubicBezTo>
                <a:cubicBezTo>
                  <a:pt x="3945815" y="4671908"/>
                  <a:pt x="3698614" y="5777898"/>
                  <a:pt x="3275260" y="6695338"/>
                </a:cubicBezTo>
                <a:lnTo>
                  <a:pt x="3192177"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30" name="Freeform: Shape 29">
            <a:extLst>
              <a:ext uri="{FF2B5EF4-FFF2-40B4-BE49-F238E27FC236}">
                <a16:creationId xmlns:a16="http://schemas.microsoft.com/office/drawing/2014/main" id="{345B26DA-1C6B-4C66-81C9-9C1877FC2D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98544" cy="6858000"/>
          </a:xfrm>
          <a:custGeom>
            <a:avLst/>
            <a:gdLst>
              <a:gd name="connsiteX0" fmla="*/ 0 w 3936670"/>
              <a:gd name="connsiteY0" fmla="*/ 0 h 6858000"/>
              <a:gd name="connsiteX1" fmla="*/ 3129517 w 3936670"/>
              <a:gd name="connsiteY1" fmla="*/ 0 h 6858000"/>
              <a:gd name="connsiteX2" fmla="*/ 3266115 w 3936670"/>
              <a:gd name="connsiteY2" fmla="*/ 267438 h 6858000"/>
              <a:gd name="connsiteX3" fmla="*/ 3936670 w 3936670"/>
              <a:gd name="connsiteY3" fmla="*/ 3481388 h 6858000"/>
              <a:gd name="connsiteX4" fmla="*/ 3266115 w 3936670"/>
              <a:gd name="connsiteY4" fmla="*/ 6695338 h 6858000"/>
              <a:gd name="connsiteX5" fmla="*/ 3183032 w 3936670"/>
              <a:gd name="connsiteY5" fmla="*/ 6858000 h 6858000"/>
              <a:gd name="connsiteX6" fmla="*/ 0 w 393667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36670" h="6858000">
                <a:moveTo>
                  <a:pt x="0" y="0"/>
                </a:moveTo>
                <a:lnTo>
                  <a:pt x="3129517" y="0"/>
                </a:lnTo>
                <a:lnTo>
                  <a:pt x="3266115" y="267438"/>
                </a:lnTo>
                <a:cubicBezTo>
                  <a:pt x="3689469" y="1184879"/>
                  <a:pt x="3936670" y="2290869"/>
                  <a:pt x="3936670" y="3481388"/>
                </a:cubicBezTo>
                <a:cubicBezTo>
                  <a:pt x="3936670" y="4671908"/>
                  <a:pt x="3689469" y="5777898"/>
                  <a:pt x="3266115" y="6695338"/>
                </a:cubicBezTo>
                <a:lnTo>
                  <a:pt x="3183032"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TextBox 14"/>
          <p:cNvSpPr txBox="1"/>
          <p:nvPr/>
        </p:nvSpPr>
        <p:spPr>
          <a:xfrm>
            <a:off x="364045" y="685800"/>
            <a:ext cx="2280857"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2500" kern="1200">
                <a:solidFill>
                  <a:schemeClr val="tx1"/>
                </a:solidFill>
                <a:latin typeface="+mj-lt"/>
                <a:ea typeface="+mj-ea"/>
                <a:cs typeface="+mj-cs"/>
              </a:rPr>
              <a:t>What is DT Food Tech ? </a:t>
            </a:r>
          </a:p>
        </p:txBody>
      </p:sp>
      <p:sp>
        <p:nvSpPr>
          <p:cNvPr id="32" name="Rectangle 31">
            <a:extLst>
              <a:ext uri="{FF2B5EF4-FFF2-40B4-BE49-F238E27FC236}">
                <a16:creationId xmlns:a16="http://schemas.microsoft.com/office/drawing/2014/main" id="{98DE6C44-43F8-4DE4-AB81-66853FFEA0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005840"/>
            <a:ext cx="104013"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Rectangle 33">
            <a:extLst>
              <a:ext uri="{FF2B5EF4-FFF2-40B4-BE49-F238E27FC236}">
                <a16:creationId xmlns:a16="http://schemas.microsoft.com/office/drawing/2014/main" id="{2409529B-9B56-4F10-BE4D-F934DB89E5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6616" y="2089941"/>
            <a:ext cx="2303145"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6" name="TextBox 15">
            <a:extLst>
              <a:ext uri="{FF2B5EF4-FFF2-40B4-BE49-F238E27FC236}">
                <a16:creationId xmlns:a16="http://schemas.microsoft.com/office/drawing/2014/main" id="{37644C0A-77FE-4891-94CD-C5DB9613CDE7}"/>
              </a:ext>
            </a:extLst>
          </p:cNvPr>
          <p:cNvSpPr txBox="1"/>
          <p:nvPr/>
        </p:nvSpPr>
        <p:spPr>
          <a:xfrm>
            <a:off x="364045" y="1995201"/>
            <a:ext cx="2280857" cy="3922776"/>
          </a:xfrm>
          <a:prstGeom prst="rect">
            <a:avLst/>
          </a:prstGeom>
        </p:spPr>
        <p:txBody>
          <a:bodyPr vert="horz" lIns="91440" tIns="45720" rIns="91440" bIns="45720" rtlCol="0">
            <a:normAutofit/>
          </a:bodyPr>
          <a:lstStyle/>
          <a:p>
            <a:pPr indent="-228600">
              <a:lnSpc>
                <a:spcPct val="90000"/>
              </a:lnSpc>
              <a:spcAft>
                <a:spcPts val="1000"/>
              </a:spcAft>
              <a:buFont typeface="Arial" panose="020B0604020202020204" pitchFamily="34" charset="0"/>
              <a:buChar char="•"/>
            </a:pPr>
            <a:r>
              <a:rPr lang="en-US" sz="1500" dirty="0">
                <a:effectLst/>
              </a:rPr>
              <a:t>The Food Preparation and Nutrition GCSE is designed to develop cooking skills and learn about ingredients and cooking techniques. Subject areas include; diet and Nutrition, Food Science, Food safety, Food Choice and Food Provenance. You will have the opportunity to make dishes from around the world as well as gain an understanding of the main issues surrounding food preparation.</a:t>
            </a:r>
          </a:p>
        </p:txBody>
      </p:sp>
      <p:pic>
        <p:nvPicPr>
          <p:cNvPr id="18" name="Picture 17">
            <a:extLst>
              <a:ext uri="{FF2B5EF4-FFF2-40B4-BE49-F238E27FC236}">
                <a16:creationId xmlns:a16="http://schemas.microsoft.com/office/drawing/2014/main" id="{67278108-43C9-4FE0-B39A-C1B70EAF994D}"/>
              </a:ext>
            </a:extLst>
          </p:cNvPr>
          <p:cNvPicPr/>
          <p:nvPr/>
        </p:nvPicPr>
        <p:blipFill rotWithShape="1">
          <a:blip r:embed="rId5" cstate="print">
            <a:extLst>
              <a:ext uri="{28A0092B-C50C-407E-A947-70E740481C1C}">
                <a14:useLocalDpi xmlns:a14="http://schemas.microsoft.com/office/drawing/2010/main" val="0"/>
              </a:ext>
            </a:extLst>
          </a:blip>
          <a:srcRect l="6799" r="-2" b="-2"/>
          <a:stretch/>
        </p:blipFill>
        <p:spPr bwMode="auto">
          <a:xfrm>
            <a:off x="6016052" y="10"/>
            <a:ext cx="3889948" cy="3401558"/>
          </a:xfrm>
          <a:custGeom>
            <a:avLst/>
            <a:gdLst/>
            <a:ahLst/>
            <a:cxnLst/>
            <a:rect l="l" t="t" r="r" b="b"/>
            <a:pathLst>
              <a:path w="4787628" h="3401568">
                <a:moveTo>
                  <a:pt x="0" y="0"/>
                </a:moveTo>
                <a:lnTo>
                  <a:pt x="4787628" y="0"/>
                </a:lnTo>
                <a:lnTo>
                  <a:pt x="4787628" y="3401568"/>
                </a:lnTo>
                <a:lnTo>
                  <a:pt x="762748" y="3401568"/>
                </a:lnTo>
                <a:lnTo>
                  <a:pt x="751436" y="2963954"/>
                </a:lnTo>
                <a:cubicBezTo>
                  <a:pt x="698408" y="1942163"/>
                  <a:pt x="463174" y="995044"/>
                  <a:pt x="93264" y="192283"/>
                </a:cubicBezTo>
                <a:close/>
              </a:path>
            </a:pathLst>
          </a:custGeom>
          <a:noFill/>
        </p:spPr>
      </p:pic>
      <p:sp>
        <p:nvSpPr>
          <p:cNvPr id="21" name="TextBox 20">
            <a:extLst>
              <a:ext uri="{FF2B5EF4-FFF2-40B4-BE49-F238E27FC236}">
                <a16:creationId xmlns:a16="http://schemas.microsoft.com/office/drawing/2014/main" id="{AAF54AD1-88D0-4D70-898E-BD1B04C3AD0C}"/>
              </a:ext>
            </a:extLst>
          </p:cNvPr>
          <p:cNvSpPr txBox="1"/>
          <p:nvPr/>
        </p:nvSpPr>
        <p:spPr>
          <a:xfrm>
            <a:off x="174818" y="5865865"/>
            <a:ext cx="3096344" cy="710707"/>
          </a:xfrm>
          <a:prstGeom prst="rect">
            <a:avLst/>
          </a:prstGeom>
          <a:noFill/>
        </p:spPr>
        <p:txBody>
          <a:bodyPr wrap="square">
            <a:spAutoFit/>
          </a:bodyPr>
          <a:lstStyle/>
          <a:p>
            <a:pPr>
              <a:lnSpc>
                <a:spcPct val="115000"/>
              </a:lnSpc>
              <a:spcAft>
                <a:spcPts val="10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Images of student work – Mediterranean Cuisine</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160877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7" name="Rectangle 26">
            <a:extLst>
              <a:ext uri="{FF2B5EF4-FFF2-40B4-BE49-F238E27FC236}">
                <a16:creationId xmlns:a16="http://schemas.microsoft.com/office/drawing/2014/main" id="{B3F59054-3394-4D87-8BD0-A28DCD47F1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90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D4036B61-5BE1-4EFE-ADCD-F5CE4294AB76}"/>
              </a:ext>
            </a:extLst>
          </p:cNvPr>
          <p:cNvPicPr/>
          <p:nvPr/>
        </p:nvPicPr>
        <p:blipFill rotWithShape="1">
          <a:blip r:embed="rId2" cstate="print">
            <a:extLst>
              <a:ext uri="{28A0092B-C50C-407E-A947-70E740481C1C}">
                <a14:useLocalDpi xmlns:a14="http://schemas.microsoft.com/office/drawing/2010/main" val="0"/>
              </a:ext>
            </a:extLst>
          </a:blip>
          <a:srcRect l="30636" r="22918" b="1"/>
          <a:stretch/>
        </p:blipFill>
        <p:spPr bwMode="auto">
          <a:xfrm>
            <a:off x="5997593" y="10"/>
            <a:ext cx="3908407" cy="6857990"/>
          </a:xfrm>
          <a:custGeom>
            <a:avLst/>
            <a:gdLst/>
            <a:ahLst/>
            <a:cxnLst/>
            <a:rect l="l" t="t" r="r" b="b"/>
            <a:pathLst>
              <a:path w="4817171" h="6858000">
                <a:moveTo>
                  <a:pt x="22751" y="0"/>
                </a:moveTo>
                <a:lnTo>
                  <a:pt x="4817171" y="0"/>
                </a:lnTo>
                <a:lnTo>
                  <a:pt x="4817171" y="6858000"/>
                </a:lnTo>
                <a:lnTo>
                  <a:pt x="0" y="6858000"/>
                </a:lnTo>
                <a:lnTo>
                  <a:pt x="6679" y="6845555"/>
                </a:lnTo>
                <a:cubicBezTo>
                  <a:pt x="496584" y="5886487"/>
                  <a:pt x="786702" y="4695963"/>
                  <a:pt x="786702" y="3406233"/>
                </a:cubicBezTo>
                <a:cubicBezTo>
                  <a:pt x="786702" y="2215714"/>
                  <a:pt x="539501" y="1109724"/>
                  <a:pt x="116147" y="192283"/>
                </a:cubicBezTo>
                <a:close/>
              </a:path>
            </a:pathLst>
          </a:custGeom>
          <a:noFill/>
        </p:spPr>
      </p:pic>
      <p:pic>
        <p:nvPicPr>
          <p:cNvPr id="22" name="Picture 21">
            <a:extLst>
              <a:ext uri="{FF2B5EF4-FFF2-40B4-BE49-F238E27FC236}">
                <a16:creationId xmlns:a16="http://schemas.microsoft.com/office/drawing/2014/main" id="{2CECE0AF-8C3D-4888-9360-8458FD6DAED0}"/>
              </a:ext>
            </a:extLst>
          </p:cNvPr>
          <p:cNvPicPr/>
          <p:nvPr/>
        </p:nvPicPr>
        <p:blipFill rotWithShape="1">
          <a:blip r:embed="rId3" cstate="print">
            <a:extLst>
              <a:ext uri="{28A0092B-C50C-407E-A947-70E740481C1C}">
                <a14:useLocalDpi xmlns:a14="http://schemas.microsoft.com/office/drawing/2010/main" val="0"/>
              </a:ext>
            </a:extLst>
          </a:blip>
          <a:srcRect r="10802" b="4"/>
          <a:stretch/>
        </p:blipFill>
        <p:spPr bwMode="auto">
          <a:xfrm>
            <a:off x="2548316" y="10"/>
            <a:ext cx="4045684" cy="3401558"/>
          </a:xfrm>
          <a:custGeom>
            <a:avLst/>
            <a:gdLst/>
            <a:ahLst/>
            <a:cxnLst/>
            <a:rect l="l" t="t" r="r" b="b"/>
            <a:pathLst>
              <a:path w="4979304" h="3364992">
                <a:moveTo>
                  <a:pt x="0" y="0"/>
                </a:moveTo>
                <a:lnTo>
                  <a:pt x="4211250" y="0"/>
                </a:lnTo>
                <a:lnTo>
                  <a:pt x="4309461" y="192282"/>
                </a:lnTo>
                <a:cubicBezTo>
                  <a:pt x="4697535" y="1033269"/>
                  <a:pt x="4937593" y="2032690"/>
                  <a:pt x="4974907" y="3110424"/>
                </a:cubicBezTo>
                <a:lnTo>
                  <a:pt x="4979304" y="3364992"/>
                </a:lnTo>
                <a:lnTo>
                  <a:pt x="800592" y="3364992"/>
                </a:lnTo>
                <a:lnTo>
                  <a:pt x="797493" y="3185579"/>
                </a:lnTo>
                <a:cubicBezTo>
                  <a:pt x="756786" y="2009870"/>
                  <a:pt x="474799" y="927359"/>
                  <a:pt x="22579" y="42066"/>
                </a:cubicBezTo>
                <a:close/>
              </a:path>
            </a:pathLst>
          </a:custGeom>
          <a:noFill/>
        </p:spPr>
      </p:pic>
      <p:pic>
        <p:nvPicPr>
          <p:cNvPr id="18" name="Picture 17">
            <a:extLst>
              <a:ext uri="{FF2B5EF4-FFF2-40B4-BE49-F238E27FC236}">
                <a16:creationId xmlns:a16="http://schemas.microsoft.com/office/drawing/2014/main" id="{8945CF43-2ACA-4068-AC1C-EC31A7E32394}"/>
              </a:ext>
            </a:extLst>
          </p:cNvPr>
          <p:cNvPicPr/>
          <p:nvPr/>
        </p:nvPicPr>
        <p:blipFill rotWithShape="1">
          <a:blip r:embed="rId4" cstate="print">
            <a:extLst>
              <a:ext uri="{28A0092B-C50C-407E-A947-70E740481C1C}">
                <a14:useLocalDpi xmlns:a14="http://schemas.microsoft.com/office/drawing/2010/main" val="0"/>
              </a:ext>
            </a:extLst>
          </a:blip>
          <a:srcRect l="5247" r="6519" b="4"/>
          <a:stretch/>
        </p:blipFill>
        <p:spPr bwMode="auto">
          <a:xfrm>
            <a:off x="2591410" y="3456432"/>
            <a:ext cx="4001951" cy="3401568"/>
          </a:xfrm>
          <a:custGeom>
            <a:avLst/>
            <a:gdLst/>
            <a:ahLst/>
            <a:cxnLst/>
            <a:rect l="l" t="t" r="r" b="b"/>
            <a:pathLst>
              <a:path w="4925479" h="3364992">
                <a:moveTo>
                  <a:pt x="749362" y="0"/>
                </a:moveTo>
                <a:lnTo>
                  <a:pt x="4925479" y="0"/>
                </a:lnTo>
                <a:lnTo>
                  <a:pt x="4921868" y="209033"/>
                </a:lnTo>
                <a:cubicBezTo>
                  <a:pt x="4884554" y="1286766"/>
                  <a:pt x="4644496" y="2286187"/>
                  <a:pt x="4256422" y="3127175"/>
                </a:cubicBezTo>
                <a:lnTo>
                  <a:pt x="4134952" y="3364992"/>
                </a:lnTo>
                <a:lnTo>
                  <a:pt x="0" y="3364992"/>
                </a:lnTo>
                <a:lnTo>
                  <a:pt x="79008" y="3202330"/>
                </a:lnTo>
                <a:cubicBezTo>
                  <a:pt x="467082" y="2361343"/>
                  <a:pt x="707140" y="1361922"/>
                  <a:pt x="744454" y="284189"/>
                </a:cubicBezTo>
                <a:close/>
              </a:path>
            </a:pathLst>
          </a:custGeom>
          <a:noFill/>
        </p:spPr>
      </p:pic>
      <p:sp useBgFill="1">
        <p:nvSpPr>
          <p:cNvPr id="29" name="Freeform: Shape 28">
            <a:extLst>
              <a:ext uri="{FF2B5EF4-FFF2-40B4-BE49-F238E27FC236}">
                <a16:creationId xmlns:a16="http://schemas.microsoft.com/office/drawing/2014/main" id="{2FE0ABA9-CAF1-4816-837D-5F28AAA08E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205974" cy="6858000"/>
          </a:xfrm>
          <a:custGeom>
            <a:avLst/>
            <a:gdLst>
              <a:gd name="connsiteX0" fmla="*/ 0 w 3945815"/>
              <a:gd name="connsiteY0" fmla="*/ 0 h 6858000"/>
              <a:gd name="connsiteX1" fmla="*/ 3138662 w 3945815"/>
              <a:gd name="connsiteY1" fmla="*/ 0 h 6858000"/>
              <a:gd name="connsiteX2" fmla="*/ 3275260 w 3945815"/>
              <a:gd name="connsiteY2" fmla="*/ 267438 h 6858000"/>
              <a:gd name="connsiteX3" fmla="*/ 3945815 w 3945815"/>
              <a:gd name="connsiteY3" fmla="*/ 3481388 h 6858000"/>
              <a:gd name="connsiteX4" fmla="*/ 3275260 w 3945815"/>
              <a:gd name="connsiteY4" fmla="*/ 6695338 h 6858000"/>
              <a:gd name="connsiteX5" fmla="*/ 3192177 w 3945815"/>
              <a:gd name="connsiteY5" fmla="*/ 6858000 h 6858000"/>
              <a:gd name="connsiteX6" fmla="*/ 0 w 3945815"/>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45815" h="6858000">
                <a:moveTo>
                  <a:pt x="0" y="0"/>
                </a:moveTo>
                <a:lnTo>
                  <a:pt x="3138662" y="0"/>
                </a:lnTo>
                <a:lnTo>
                  <a:pt x="3275260" y="267438"/>
                </a:lnTo>
                <a:cubicBezTo>
                  <a:pt x="3698614" y="1184879"/>
                  <a:pt x="3945815" y="2290869"/>
                  <a:pt x="3945815" y="3481388"/>
                </a:cubicBezTo>
                <a:cubicBezTo>
                  <a:pt x="3945815" y="4671908"/>
                  <a:pt x="3698614" y="5777898"/>
                  <a:pt x="3275260" y="6695338"/>
                </a:cubicBezTo>
                <a:lnTo>
                  <a:pt x="3192177"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31" name="Freeform: Shape 30">
            <a:extLst>
              <a:ext uri="{FF2B5EF4-FFF2-40B4-BE49-F238E27FC236}">
                <a16:creationId xmlns:a16="http://schemas.microsoft.com/office/drawing/2014/main" id="{BC8B9C14-70F0-4F42-85FF-0DD3D5A585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98544" cy="6858000"/>
          </a:xfrm>
          <a:custGeom>
            <a:avLst/>
            <a:gdLst>
              <a:gd name="connsiteX0" fmla="*/ 0 w 3936670"/>
              <a:gd name="connsiteY0" fmla="*/ 0 h 6858000"/>
              <a:gd name="connsiteX1" fmla="*/ 3129517 w 3936670"/>
              <a:gd name="connsiteY1" fmla="*/ 0 h 6858000"/>
              <a:gd name="connsiteX2" fmla="*/ 3266115 w 3936670"/>
              <a:gd name="connsiteY2" fmla="*/ 267438 h 6858000"/>
              <a:gd name="connsiteX3" fmla="*/ 3936670 w 3936670"/>
              <a:gd name="connsiteY3" fmla="*/ 3481388 h 6858000"/>
              <a:gd name="connsiteX4" fmla="*/ 3266115 w 3936670"/>
              <a:gd name="connsiteY4" fmla="*/ 6695338 h 6858000"/>
              <a:gd name="connsiteX5" fmla="*/ 3183032 w 3936670"/>
              <a:gd name="connsiteY5" fmla="*/ 6858000 h 6858000"/>
              <a:gd name="connsiteX6" fmla="*/ 0 w 393667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36670" h="6858000">
                <a:moveTo>
                  <a:pt x="0" y="0"/>
                </a:moveTo>
                <a:lnTo>
                  <a:pt x="3129517" y="0"/>
                </a:lnTo>
                <a:lnTo>
                  <a:pt x="3266115" y="267438"/>
                </a:lnTo>
                <a:cubicBezTo>
                  <a:pt x="3689469" y="1184879"/>
                  <a:pt x="3936670" y="2290869"/>
                  <a:pt x="3936670" y="3481388"/>
                </a:cubicBezTo>
                <a:cubicBezTo>
                  <a:pt x="3936670" y="4671908"/>
                  <a:pt x="3689469" y="5777898"/>
                  <a:pt x="3266115" y="6695338"/>
                </a:cubicBezTo>
                <a:lnTo>
                  <a:pt x="3183032"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3" name="Rectangle 32">
            <a:extLst>
              <a:ext uri="{FF2B5EF4-FFF2-40B4-BE49-F238E27FC236}">
                <a16:creationId xmlns:a16="http://schemas.microsoft.com/office/drawing/2014/main" id="{98DE6C44-43F8-4DE4-AB81-66853FFEA0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006856"/>
            <a:ext cx="104013"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5" name="Rectangle 34">
            <a:extLst>
              <a:ext uri="{FF2B5EF4-FFF2-40B4-BE49-F238E27FC236}">
                <a16:creationId xmlns:a16="http://schemas.microsoft.com/office/drawing/2014/main" id="{2409529B-9B56-4F10-BE4D-F934DB89E5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6616" y="2089941"/>
            <a:ext cx="2303145"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TextBox 16">
            <a:extLst>
              <a:ext uri="{FF2B5EF4-FFF2-40B4-BE49-F238E27FC236}">
                <a16:creationId xmlns:a16="http://schemas.microsoft.com/office/drawing/2014/main" id="{33953010-6BBA-4027-9948-ECB51045D265}"/>
              </a:ext>
            </a:extLst>
          </p:cNvPr>
          <p:cNvSpPr txBox="1"/>
          <p:nvPr/>
        </p:nvSpPr>
        <p:spPr>
          <a:xfrm>
            <a:off x="383524" y="1114550"/>
            <a:ext cx="2280857" cy="3922776"/>
          </a:xfrm>
          <a:prstGeom prst="rect">
            <a:avLst/>
          </a:prstGeom>
        </p:spPr>
        <p:txBody>
          <a:bodyPr vert="horz" lIns="91440" tIns="45720" rIns="91440" bIns="45720" rtlCol="0">
            <a:normAutofit/>
          </a:bodyPr>
          <a:lstStyle/>
          <a:p>
            <a:pPr indent="-228600">
              <a:lnSpc>
                <a:spcPct val="90000"/>
              </a:lnSpc>
              <a:spcAft>
                <a:spcPts val="1000"/>
              </a:spcAft>
              <a:buFont typeface="Arial" panose="020B0604020202020204" pitchFamily="34" charset="0"/>
              <a:buChar char="•"/>
            </a:pPr>
            <a:r>
              <a:rPr lang="en-US" sz="1500" dirty="0">
                <a:effectLst/>
              </a:rPr>
              <a:t>Every  year  the theme of our Food Preparation task changes. This makes it very exciting as students need to research a specific culture and cuisine. They plan and make three dishes that show an understanding of ingredients as well as demonstrating a variety of cooking skills. The Images show student outcomes on the year that required dishes from a Mediterranean  cuisine</a:t>
            </a:r>
          </a:p>
        </p:txBody>
      </p:sp>
      <p:sp>
        <p:nvSpPr>
          <p:cNvPr id="23" name="TextBox 22">
            <a:extLst>
              <a:ext uri="{FF2B5EF4-FFF2-40B4-BE49-F238E27FC236}">
                <a16:creationId xmlns:a16="http://schemas.microsoft.com/office/drawing/2014/main" id="{582E1DF5-8E7E-4317-A49A-985ED8793E47}"/>
              </a:ext>
            </a:extLst>
          </p:cNvPr>
          <p:cNvSpPr txBox="1"/>
          <p:nvPr/>
        </p:nvSpPr>
        <p:spPr>
          <a:xfrm>
            <a:off x="134858" y="5037326"/>
            <a:ext cx="3096344" cy="710707"/>
          </a:xfrm>
          <a:prstGeom prst="rect">
            <a:avLst/>
          </a:prstGeom>
          <a:noFill/>
        </p:spPr>
        <p:txBody>
          <a:bodyPr wrap="square">
            <a:spAutoFit/>
          </a:bodyPr>
          <a:lstStyle/>
          <a:p>
            <a:pPr>
              <a:lnSpc>
                <a:spcPct val="115000"/>
              </a:lnSpc>
              <a:spcAft>
                <a:spcPts val="10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Images of student work – Mediterranean Cuisine</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5582066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4" name="Rectangle 23">
            <a:extLst>
              <a:ext uri="{FF2B5EF4-FFF2-40B4-BE49-F238E27FC236}">
                <a16:creationId xmlns:a16="http://schemas.microsoft.com/office/drawing/2014/main" id="{6B5E2835-4E47-45B3-9CFE-732FF7B054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90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B4F0A820-D151-4683-A3FD-2062653104EE}"/>
              </a:ext>
            </a:extLst>
          </p:cNvPr>
          <p:cNvPicPr/>
          <p:nvPr/>
        </p:nvPicPr>
        <p:blipFill rotWithShape="1">
          <a:blip r:embed="rId2" cstate="print">
            <a:extLst>
              <a:ext uri="{28A0092B-C50C-407E-A947-70E740481C1C}">
                <a14:useLocalDpi xmlns:a14="http://schemas.microsoft.com/office/drawing/2010/main" val="0"/>
              </a:ext>
            </a:extLst>
          </a:blip>
          <a:srcRect l="4072" r="16408"/>
          <a:stretch/>
        </p:blipFill>
        <p:spPr bwMode="auto">
          <a:xfrm>
            <a:off x="2634689" y="10"/>
            <a:ext cx="7271312" cy="6857990"/>
          </a:xfrm>
          <a:custGeom>
            <a:avLst/>
            <a:gdLst/>
            <a:ahLst/>
            <a:cxnLst/>
            <a:rect l="l" t="t" r="r" b="b"/>
            <a:pathLst>
              <a:path w="8949307" h="6858000">
                <a:moveTo>
                  <a:pt x="0" y="0"/>
                </a:moveTo>
                <a:lnTo>
                  <a:pt x="8949307" y="0"/>
                </a:lnTo>
                <a:lnTo>
                  <a:pt x="8949307" y="6858000"/>
                </a:lnTo>
                <a:lnTo>
                  <a:pt x="0" y="6858000"/>
                </a:lnTo>
                <a:lnTo>
                  <a:pt x="62983" y="6788730"/>
                </a:lnTo>
                <a:cubicBezTo>
                  <a:pt x="773509" y="5928900"/>
                  <a:pt x="1212979" y="4741056"/>
                  <a:pt x="1212979" y="3429000"/>
                </a:cubicBezTo>
                <a:cubicBezTo>
                  <a:pt x="1212979" y="2116944"/>
                  <a:pt x="773509" y="929100"/>
                  <a:pt x="62983" y="69271"/>
                </a:cubicBezTo>
                <a:close/>
              </a:path>
            </a:pathLst>
          </a:custGeom>
          <a:noFill/>
        </p:spPr>
      </p:pic>
      <p:sp useBgFill="1">
        <p:nvSpPr>
          <p:cNvPr id="26" name="Freeform: Shape 25">
            <a:extLst>
              <a:ext uri="{FF2B5EF4-FFF2-40B4-BE49-F238E27FC236}">
                <a16:creationId xmlns:a16="http://schemas.microsoft.com/office/drawing/2014/main" id="{5B45AD5D-AA52-4F7B-9362-576A39AD9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20233" cy="6858000"/>
          </a:xfrm>
          <a:custGeom>
            <a:avLst/>
            <a:gdLst>
              <a:gd name="connsiteX0" fmla="*/ 0 w 4455673"/>
              <a:gd name="connsiteY0" fmla="*/ 0 h 6858000"/>
              <a:gd name="connsiteX1" fmla="*/ 3242695 w 4455673"/>
              <a:gd name="connsiteY1" fmla="*/ 0 h 6858000"/>
              <a:gd name="connsiteX2" fmla="*/ 3305678 w 4455673"/>
              <a:gd name="connsiteY2" fmla="*/ 69271 h 6858000"/>
              <a:gd name="connsiteX3" fmla="*/ 4455673 w 4455673"/>
              <a:gd name="connsiteY3" fmla="*/ 3429000 h 6858000"/>
              <a:gd name="connsiteX4" fmla="*/ 3305678 w 4455673"/>
              <a:gd name="connsiteY4" fmla="*/ 6788730 h 6858000"/>
              <a:gd name="connsiteX5" fmla="*/ 3242695 w 4455673"/>
              <a:gd name="connsiteY5" fmla="*/ 6858000 h 6858000"/>
              <a:gd name="connsiteX6" fmla="*/ 0 w 445567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3" h="685800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ln w="9525">
            <a:solidFill>
              <a:srgbClr val="D5D5D5"/>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8" name="Freeform: Shape 27">
            <a:extLst>
              <a:ext uri="{FF2B5EF4-FFF2-40B4-BE49-F238E27FC236}">
                <a16:creationId xmlns:a16="http://schemas.microsoft.com/office/drawing/2014/main" id="{AEDD7960-4866-4399-BEF6-DD1431AB4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612804" cy="6858000"/>
          </a:xfrm>
          <a:custGeom>
            <a:avLst/>
            <a:gdLst>
              <a:gd name="connsiteX0" fmla="*/ 0 w 4446529"/>
              <a:gd name="connsiteY0" fmla="*/ 0 h 6858000"/>
              <a:gd name="connsiteX1" fmla="*/ 3233551 w 4446529"/>
              <a:gd name="connsiteY1" fmla="*/ 0 h 6858000"/>
              <a:gd name="connsiteX2" fmla="*/ 3296534 w 4446529"/>
              <a:gd name="connsiteY2" fmla="*/ 69271 h 6858000"/>
              <a:gd name="connsiteX3" fmla="*/ 4446529 w 4446529"/>
              <a:gd name="connsiteY3" fmla="*/ 3429000 h 6858000"/>
              <a:gd name="connsiteX4" fmla="*/ 3296534 w 4446529"/>
              <a:gd name="connsiteY4" fmla="*/ 6788730 h 6858000"/>
              <a:gd name="connsiteX5" fmla="*/ 3233551 w 4446529"/>
              <a:gd name="connsiteY5" fmla="*/ 6858000 h 6858000"/>
              <a:gd name="connsiteX6" fmla="*/ 0 w 444652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9" h="685800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301513" y="1161288"/>
            <a:ext cx="2793492" cy="1125728"/>
          </a:xfrm>
        </p:spPr>
        <p:txBody>
          <a:bodyPr vert="horz" lIns="91440" tIns="45720" rIns="91440" bIns="45720" rtlCol="0" anchor="b">
            <a:normAutofit/>
          </a:bodyPr>
          <a:lstStyle/>
          <a:p>
            <a:pPr algn="l">
              <a:lnSpc>
                <a:spcPct val="90000"/>
              </a:lnSpc>
            </a:pPr>
            <a:r>
              <a:rPr lang="en-US" sz="2500"/>
              <a:t>Photos of GCSE Work </a:t>
            </a:r>
          </a:p>
        </p:txBody>
      </p:sp>
      <p:sp>
        <p:nvSpPr>
          <p:cNvPr id="30" name="Rectangle 29">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471" y="657225"/>
            <a:ext cx="73152" cy="44577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2" name="Rectangle 31">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7948" y="2443480"/>
            <a:ext cx="2711767"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8" name="TextBox 17">
            <a:extLst>
              <a:ext uri="{FF2B5EF4-FFF2-40B4-BE49-F238E27FC236}">
                <a16:creationId xmlns:a16="http://schemas.microsoft.com/office/drawing/2014/main" id="{90FF60F7-234F-47CC-BD40-C725546ADB55}"/>
              </a:ext>
            </a:extLst>
          </p:cNvPr>
          <p:cNvSpPr txBox="1"/>
          <p:nvPr/>
        </p:nvSpPr>
        <p:spPr>
          <a:xfrm>
            <a:off x="301513" y="2718054"/>
            <a:ext cx="2794112" cy="3207258"/>
          </a:xfrm>
          <a:prstGeom prst="rect">
            <a:avLst/>
          </a:prstGeom>
        </p:spPr>
        <p:txBody>
          <a:bodyPr vert="horz" lIns="91440" tIns="45720" rIns="91440" bIns="45720" rtlCol="0" anchor="t">
            <a:normAutofit/>
          </a:bodyPr>
          <a:lstStyle/>
          <a:p>
            <a:pPr indent="-228600">
              <a:lnSpc>
                <a:spcPct val="90000"/>
              </a:lnSpc>
              <a:spcAft>
                <a:spcPts val="1000"/>
              </a:spcAft>
              <a:buFont typeface="Arial" panose="020B0604020202020204" pitchFamily="34" charset="0"/>
              <a:buChar char="•"/>
            </a:pPr>
            <a:r>
              <a:rPr lang="en-US" sz="1500">
                <a:effectLst/>
              </a:rPr>
              <a:t>In recent years the theme has included Asian cuisine, allowing students to make Chinese or Indian or Thai food. We had students making Japanese and Indonesian food. Last year was British food.</a:t>
            </a:r>
          </a:p>
        </p:txBody>
      </p:sp>
      <p:sp>
        <p:nvSpPr>
          <p:cNvPr id="25" name="TextBox 24">
            <a:extLst>
              <a:ext uri="{FF2B5EF4-FFF2-40B4-BE49-F238E27FC236}">
                <a16:creationId xmlns:a16="http://schemas.microsoft.com/office/drawing/2014/main" id="{3B8CAA42-FB45-47A5-A1E0-48C74E7B046A}"/>
              </a:ext>
            </a:extLst>
          </p:cNvPr>
          <p:cNvSpPr txBox="1"/>
          <p:nvPr/>
        </p:nvSpPr>
        <p:spPr>
          <a:xfrm>
            <a:off x="155259" y="4986005"/>
            <a:ext cx="2793492" cy="710707"/>
          </a:xfrm>
          <a:prstGeom prst="rect">
            <a:avLst/>
          </a:prstGeom>
          <a:noFill/>
        </p:spPr>
        <p:txBody>
          <a:bodyPr wrap="square">
            <a:spAutoFit/>
          </a:bodyPr>
          <a:lstStyle/>
          <a:p>
            <a:pPr>
              <a:lnSpc>
                <a:spcPct val="115000"/>
              </a:lnSpc>
              <a:spcAft>
                <a:spcPts val="10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Evaluating outcomes at the end of the three hours..</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720293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A3C210E6-A35A-4F68-8D60-801A019C75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90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BF3121E1-DC30-402F-9579-EBAAB62E3824}"/>
              </a:ext>
            </a:extLst>
          </p:cNvPr>
          <p:cNvPicPr/>
          <p:nvPr/>
        </p:nvPicPr>
        <p:blipFill rotWithShape="1">
          <a:blip r:embed="rId2" cstate="print">
            <a:extLst>
              <a:ext uri="{28A0092B-C50C-407E-A947-70E740481C1C}">
                <a14:useLocalDpi xmlns:a14="http://schemas.microsoft.com/office/drawing/2010/main" val="0"/>
              </a:ext>
            </a:extLst>
          </a:blip>
          <a:srcRect r="8419"/>
          <a:stretch/>
        </p:blipFill>
        <p:spPr bwMode="auto">
          <a:xfrm>
            <a:off x="2548316" y="10"/>
            <a:ext cx="4045684" cy="3401558"/>
          </a:xfrm>
          <a:custGeom>
            <a:avLst/>
            <a:gdLst/>
            <a:ahLst/>
            <a:cxnLst/>
            <a:rect l="l" t="t" r="r" b="b"/>
            <a:pathLst>
              <a:path w="4979304" h="3364992">
                <a:moveTo>
                  <a:pt x="0" y="0"/>
                </a:moveTo>
                <a:lnTo>
                  <a:pt x="4211250" y="0"/>
                </a:lnTo>
                <a:lnTo>
                  <a:pt x="4309461" y="192282"/>
                </a:lnTo>
                <a:cubicBezTo>
                  <a:pt x="4697535" y="1033269"/>
                  <a:pt x="4937593" y="2032690"/>
                  <a:pt x="4974907" y="3110424"/>
                </a:cubicBezTo>
                <a:lnTo>
                  <a:pt x="4979304" y="3364992"/>
                </a:lnTo>
                <a:lnTo>
                  <a:pt x="800592" y="3364992"/>
                </a:lnTo>
                <a:lnTo>
                  <a:pt x="797493" y="3185579"/>
                </a:lnTo>
                <a:cubicBezTo>
                  <a:pt x="756786" y="2009870"/>
                  <a:pt x="474799" y="927359"/>
                  <a:pt x="22579" y="42066"/>
                </a:cubicBezTo>
                <a:close/>
              </a:path>
            </a:pathLst>
          </a:custGeom>
          <a:noFill/>
        </p:spPr>
      </p:pic>
      <p:pic>
        <p:nvPicPr>
          <p:cNvPr id="21" name="Picture 20">
            <a:extLst>
              <a:ext uri="{FF2B5EF4-FFF2-40B4-BE49-F238E27FC236}">
                <a16:creationId xmlns:a16="http://schemas.microsoft.com/office/drawing/2014/main" id="{AD15D6B3-7A88-4AAA-A4B0-F975F16E1B7E}"/>
              </a:ext>
            </a:extLst>
          </p:cNvPr>
          <p:cNvPicPr/>
          <p:nvPr/>
        </p:nvPicPr>
        <p:blipFill rotWithShape="1">
          <a:blip r:embed="rId3" cstate="print">
            <a:extLst>
              <a:ext uri="{28A0092B-C50C-407E-A947-70E740481C1C}">
                <a14:useLocalDpi xmlns:a14="http://schemas.microsoft.com/office/drawing/2010/main" val="0"/>
              </a:ext>
            </a:extLst>
          </a:blip>
          <a:srcRect l="12022" r="1806" b="4"/>
          <a:stretch/>
        </p:blipFill>
        <p:spPr bwMode="auto">
          <a:xfrm>
            <a:off x="5997623" y="3456433"/>
            <a:ext cx="3908377" cy="3401568"/>
          </a:xfrm>
          <a:custGeom>
            <a:avLst/>
            <a:gdLst/>
            <a:ahLst/>
            <a:cxnLst/>
            <a:rect l="l" t="t" r="r" b="b"/>
            <a:pathLst>
              <a:path w="4810310" h="3401568">
                <a:moveTo>
                  <a:pt x="781270" y="0"/>
                </a:moveTo>
                <a:lnTo>
                  <a:pt x="4810310" y="0"/>
                </a:lnTo>
                <a:lnTo>
                  <a:pt x="4810310" y="3401568"/>
                </a:lnTo>
                <a:lnTo>
                  <a:pt x="0" y="3401568"/>
                </a:lnTo>
                <a:lnTo>
                  <a:pt x="1963" y="3397912"/>
                </a:lnTo>
                <a:cubicBezTo>
                  <a:pt x="454182" y="2512619"/>
                  <a:pt x="736170" y="1430108"/>
                  <a:pt x="776876" y="254399"/>
                </a:cubicBezTo>
                <a:close/>
              </a:path>
            </a:pathLst>
          </a:custGeom>
          <a:noFill/>
        </p:spPr>
      </p:pic>
      <p:pic>
        <p:nvPicPr>
          <p:cNvPr id="10" name="Picture 9">
            <a:extLst>
              <a:ext uri="{FF2B5EF4-FFF2-40B4-BE49-F238E27FC236}">
                <a16:creationId xmlns:a16="http://schemas.microsoft.com/office/drawing/2014/main" id="{E9DF1E52-D2CE-4077-84A5-1B3725F62F47}"/>
              </a:ext>
            </a:extLst>
          </p:cNvPr>
          <p:cNvPicPr/>
          <p:nvPr/>
        </p:nvPicPr>
        <p:blipFill rotWithShape="1">
          <a:blip r:embed="rId4" cstate="print">
            <a:extLst>
              <a:ext uri="{28A0092B-C50C-407E-A947-70E740481C1C}">
                <a14:useLocalDpi xmlns:a14="http://schemas.microsoft.com/office/drawing/2010/main" val="0"/>
              </a:ext>
            </a:extLst>
          </a:blip>
          <a:srcRect r="4406" b="-3"/>
          <a:stretch/>
        </p:blipFill>
        <p:spPr bwMode="auto">
          <a:xfrm>
            <a:off x="2591410" y="3456432"/>
            <a:ext cx="4001951" cy="3401568"/>
          </a:xfrm>
          <a:custGeom>
            <a:avLst/>
            <a:gdLst/>
            <a:ahLst/>
            <a:cxnLst/>
            <a:rect l="l" t="t" r="r" b="b"/>
            <a:pathLst>
              <a:path w="4925479" h="3364992">
                <a:moveTo>
                  <a:pt x="749362" y="0"/>
                </a:moveTo>
                <a:lnTo>
                  <a:pt x="4925479" y="0"/>
                </a:lnTo>
                <a:lnTo>
                  <a:pt x="4921868" y="209033"/>
                </a:lnTo>
                <a:cubicBezTo>
                  <a:pt x="4884554" y="1286766"/>
                  <a:pt x="4644496" y="2286187"/>
                  <a:pt x="4256422" y="3127175"/>
                </a:cubicBezTo>
                <a:lnTo>
                  <a:pt x="4134952" y="3364992"/>
                </a:lnTo>
                <a:lnTo>
                  <a:pt x="0" y="3364992"/>
                </a:lnTo>
                <a:lnTo>
                  <a:pt x="79008" y="3202330"/>
                </a:lnTo>
                <a:cubicBezTo>
                  <a:pt x="467082" y="2361343"/>
                  <a:pt x="707140" y="1361922"/>
                  <a:pt x="744454" y="284189"/>
                </a:cubicBezTo>
                <a:close/>
              </a:path>
            </a:pathLst>
          </a:custGeom>
          <a:noFill/>
        </p:spPr>
      </p:pic>
      <p:sp useBgFill="1">
        <p:nvSpPr>
          <p:cNvPr id="30" name="Freeform: Shape 29">
            <a:extLst>
              <a:ext uri="{FF2B5EF4-FFF2-40B4-BE49-F238E27FC236}">
                <a16:creationId xmlns:a16="http://schemas.microsoft.com/office/drawing/2014/main" id="{AC0D06B0-F19C-459E-B221-A34B506FB5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205974" cy="6858000"/>
          </a:xfrm>
          <a:custGeom>
            <a:avLst/>
            <a:gdLst>
              <a:gd name="connsiteX0" fmla="*/ 0 w 3945815"/>
              <a:gd name="connsiteY0" fmla="*/ 0 h 6858000"/>
              <a:gd name="connsiteX1" fmla="*/ 3138662 w 3945815"/>
              <a:gd name="connsiteY1" fmla="*/ 0 h 6858000"/>
              <a:gd name="connsiteX2" fmla="*/ 3275260 w 3945815"/>
              <a:gd name="connsiteY2" fmla="*/ 267438 h 6858000"/>
              <a:gd name="connsiteX3" fmla="*/ 3945815 w 3945815"/>
              <a:gd name="connsiteY3" fmla="*/ 3481388 h 6858000"/>
              <a:gd name="connsiteX4" fmla="*/ 3275260 w 3945815"/>
              <a:gd name="connsiteY4" fmla="*/ 6695338 h 6858000"/>
              <a:gd name="connsiteX5" fmla="*/ 3192177 w 3945815"/>
              <a:gd name="connsiteY5" fmla="*/ 6858000 h 6858000"/>
              <a:gd name="connsiteX6" fmla="*/ 0 w 3945815"/>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45815" h="6858000">
                <a:moveTo>
                  <a:pt x="0" y="0"/>
                </a:moveTo>
                <a:lnTo>
                  <a:pt x="3138662" y="0"/>
                </a:lnTo>
                <a:lnTo>
                  <a:pt x="3275260" y="267438"/>
                </a:lnTo>
                <a:cubicBezTo>
                  <a:pt x="3698614" y="1184879"/>
                  <a:pt x="3945815" y="2290869"/>
                  <a:pt x="3945815" y="3481388"/>
                </a:cubicBezTo>
                <a:cubicBezTo>
                  <a:pt x="3945815" y="4671908"/>
                  <a:pt x="3698614" y="5777898"/>
                  <a:pt x="3275260" y="6695338"/>
                </a:cubicBezTo>
                <a:lnTo>
                  <a:pt x="3192177"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32" name="Freeform: Shape 31">
            <a:extLst>
              <a:ext uri="{FF2B5EF4-FFF2-40B4-BE49-F238E27FC236}">
                <a16:creationId xmlns:a16="http://schemas.microsoft.com/office/drawing/2014/main" id="{345B26DA-1C6B-4C66-81C9-9C1877FC2D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98544" cy="6858000"/>
          </a:xfrm>
          <a:custGeom>
            <a:avLst/>
            <a:gdLst>
              <a:gd name="connsiteX0" fmla="*/ 0 w 3936670"/>
              <a:gd name="connsiteY0" fmla="*/ 0 h 6858000"/>
              <a:gd name="connsiteX1" fmla="*/ 3129517 w 3936670"/>
              <a:gd name="connsiteY1" fmla="*/ 0 h 6858000"/>
              <a:gd name="connsiteX2" fmla="*/ 3266115 w 3936670"/>
              <a:gd name="connsiteY2" fmla="*/ 267438 h 6858000"/>
              <a:gd name="connsiteX3" fmla="*/ 3936670 w 3936670"/>
              <a:gd name="connsiteY3" fmla="*/ 3481388 h 6858000"/>
              <a:gd name="connsiteX4" fmla="*/ 3266115 w 3936670"/>
              <a:gd name="connsiteY4" fmla="*/ 6695338 h 6858000"/>
              <a:gd name="connsiteX5" fmla="*/ 3183032 w 3936670"/>
              <a:gd name="connsiteY5" fmla="*/ 6858000 h 6858000"/>
              <a:gd name="connsiteX6" fmla="*/ 0 w 3936670"/>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936670" h="6858000">
                <a:moveTo>
                  <a:pt x="0" y="0"/>
                </a:moveTo>
                <a:lnTo>
                  <a:pt x="3129517" y="0"/>
                </a:lnTo>
                <a:lnTo>
                  <a:pt x="3266115" y="267438"/>
                </a:lnTo>
                <a:cubicBezTo>
                  <a:pt x="3689469" y="1184879"/>
                  <a:pt x="3936670" y="2290869"/>
                  <a:pt x="3936670" y="3481388"/>
                </a:cubicBezTo>
                <a:cubicBezTo>
                  <a:pt x="3936670" y="4671908"/>
                  <a:pt x="3689469" y="5777898"/>
                  <a:pt x="3266115" y="6695338"/>
                </a:cubicBezTo>
                <a:lnTo>
                  <a:pt x="3183032"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Rectangle 33">
            <a:extLst>
              <a:ext uri="{FF2B5EF4-FFF2-40B4-BE49-F238E27FC236}">
                <a16:creationId xmlns:a16="http://schemas.microsoft.com/office/drawing/2014/main" id="{98DE6C44-43F8-4DE4-AB81-66853FFEA0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005840"/>
            <a:ext cx="104013"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6" name="Rectangle 35">
            <a:extLst>
              <a:ext uri="{FF2B5EF4-FFF2-40B4-BE49-F238E27FC236}">
                <a16:creationId xmlns:a16="http://schemas.microsoft.com/office/drawing/2014/main" id="{2409529B-9B56-4F10-BE4D-F934DB89E5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6616" y="2089941"/>
            <a:ext cx="2303145"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F2C995B8-63A4-425C-81AB-8793455BA15E}"/>
              </a:ext>
            </a:extLst>
          </p:cNvPr>
          <p:cNvSpPr txBox="1"/>
          <p:nvPr/>
        </p:nvSpPr>
        <p:spPr>
          <a:xfrm>
            <a:off x="449381" y="1124744"/>
            <a:ext cx="2280857" cy="1628696"/>
          </a:xfrm>
          <a:prstGeom prst="rect">
            <a:avLst/>
          </a:prstGeom>
        </p:spPr>
        <p:txBody>
          <a:bodyPr vert="horz" lIns="91440" tIns="45720" rIns="91440" bIns="45720" rtlCol="0">
            <a:normAutofit/>
          </a:bodyPr>
          <a:lstStyle/>
          <a:p>
            <a:pPr indent="-228600">
              <a:lnSpc>
                <a:spcPct val="90000"/>
              </a:lnSpc>
              <a:spcAft>
                <a:spcPts val="1000"/>
              </a:spcAft>
              <a:buFont typeface="Arial" panose="020B0604020202020204" pitchFamily="34" charset="0"/>
              <a:buChar char="•"/>
            </a:pPr>
            <a:r>
              <a:rPr lang="en-US" sz="1500" dirty="0">
                <a:effectLst/>
              </a:rPr>
              <a:t>Students are encouraged to find recipes that interest them, whether they are savory or sweet, main course or desserts.</a:t>
            </a:r>
          </a:p>
        </p:txBody>
      </p:sp>
      <p:pic>
        <p:nvPicPr>
          <p:cNvPr id="22" name="Picture 21">
            <a:extLst>
              <a:ext uri="{FF2B5EF4-FFF2-40B4-BE49-F238E27FC236}">
                <a16:creationId xmlns:a16="http://schemas.microsoft.com/office/drawing/2014/main" id="{1C1DF69B-A017-4869-AF30-62649B75685E}"/>
              </a:ext>
            </a:extLst>
          </p:cNvPr>
          <p:cNvPicPr/>
          <p:nvPr/>
        </p:nvPicPr>
        <p:blipFill rotWithShape="1">
          <a:blip r:embed="rId5" cstate="print">
            <a:extLst>
              <a:ext uri="{28A0092B-C50C-407E-A947-70E740481C1C}">
                <a14:useLocalDpi xmlns:a14="http://schemas.microsoft.com/office/drawing/2010/main" val="0"/>
              </a:ext>
            </a:extLst>
          </a:blip>
          <a:srcRect r="8230" b="2"/>
          <a:stretch/>
        </p:blipFill>
        <p:spPr bwMode="auto">
          <a:xfrm>
            <a:off x="6016052" y="10"/>
            <a:ext cx="3889948" cy="3401558"/>
          </a:xfrm>
          <a:custGeom>
            <a:avLst/>
            <a:gdLst/>
            <a:ahLst/>
            <a:cxnLst/>
            <a:rect l="l" t="t" r="r" b="b"/>
            <a:pathLst>
              <a:path w="4787628" h="3401568">
                <a:moveTo>
                  <a:pt x="0" y="0"/>
                </a:moveTo>
                <a:lnTo>
                  <a:pt x="4787628" y="0"/>
                </a:lnTo>
                <a:lnTo>
                  <a:pt x="4787628" y="3401568"/>
                </a:lnTo>
                <a:lnTo>
                  <a:pt x="762748" y="3401568"/>
                </a:lnTo>
                <a:lnTo>
                  <a:pt x="751436" y="2963954"/>
                </a:lnTo>
                <a:cubicBezTo>
                  <a:pt x="698408" y="1942163"/>
                  <a:pt x="463174" y="995044"/>
                  <a:pt x="93264" y="192283"/>
                </a:cubicBezTo>
                <a:close/>
              </a:path>
            </a:pathLst>
          </a:custGeom>
          <a:noFill/>
        </p:spPr>
      </p:pic>
      <p:sp>
        <p:nvSpPr>
          <p:cNvPr id="23" name="TextBox 22">
            <a:extLst>
              <a:ext uri="{FF2B5EF4-FFF2-40B4-BE49-F238E27FC236}">
                <a16:creationId xmlns:a16="http://schemas.microsoft.com/office/drawing/2014/main" id="{D45321F4-2E9D-4117-A746-476146BA8DAD}"/>
              </a:ext>
            </a:extLst>
          </p:cNvPr>
          <p:cNvSpPr txBox="1"/>
          <p:nvPr/>
        </p:nvSpPr>
        <p:spPr>
          <a:xfrm>
            <a:off x="453152" y="3842816"/>
            <a:ext cx="2591876" cy="710707"/>
          </a:xfrm>
          <a:prstGeom prst="rect">
            <a:avLst/>
          </a:prstGeom>
          <a:noFill/>
        </p:spPr>
        <p:txBody>
          <a:bodyPr wrap="square">
            <a:spAutoFit/>
          </a:bodyPr>
          <a:lstStyle/>
          <a:p>
            <a:pPr>
              <a:lnSpc>
                <a:spcPct val="115000"/>
              </a:lnSpc>
              <a:spcAft>
                <a:spcPts val="10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An example of British cuisine..</a:t>
            </a: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556670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D48D9584-D2FD-48CE-9E17-4E250B743B5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906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720E69AB-FD73-4999-8673-7F4E9F13ACA7}"/>
              </a:ext>
            </a:extLst>
          </p:cNvPr>
          <p:cNvPicPr/>
          <p:nvPr/>
        </p:nvPicPr>
        <p:blipFill rotWithShape="1">
          <a:blip r:embed="rId2" cstate="print">
            <a:extLst>
              <a:ext uri="{28A0092B-C50C-407E-A947-70E740481C1C}">
                <a14:useLocalDpi xmlns:a14="http://schemas.microsoft.com/office/drawing/2010/main" val="0"/>
              </a:ext>
            </a:extLst>
          </a:blip>
          <a:srcRect l="5178" r="14538" b="-3"/>
          <a:stretch/>
        </p:blipFill>
        <p:spPr bwMode="auto">
          <a:xfrm>
            <a:off x="2906490" y="10"/>
            <a:ext cx="4045684" cy="3401558"/>
          </a:xfrm>
          <a:custGeom>
            <a:avLst/>
            <a:gdLst/>
            <a:ahLst/>
            <a:cxnLst/>
            <a:rect l="l" t="t" r="r" b="b"/>
            <a:pathLst>
              <a:path w="4979304" h="3364992">
                <a:moveTo>
                  <a:pt x="0" y="0"/>
                </a:moveTo>
                <a:lnTo>
                  <a:pt x="4211250" y="0"/>
                </a:lnTo>
                <a:lnTo>
                  <a:pt x="4309461" y="192282"/>
                </a:lnTo>
                <a:cubicBezTo>
                  <a:pt x="4697535" y="1033269"/>
                  <a:pt x="4937593" y="2032690"/>
                  <a:pt x="4974907" y="3110424"/>
                </a:cubicBezTo>
                <a:lnTo>
                  <a:pt x="4979304" y="3364992"/>
                </a:lnTo>
                <a:lnTo>
                  <a:pt x="800592" y="3364992"/>
                </a:lnTo>
                <a:lnTo>
                  <a:pt x="797493" y="3185579"/>
                </a:lnTo>
                <a:cubicBezTo>
                  <a:pt x="756786" y="2009870"/>
                  <a:pt x="474799" y="927359"/>
                  <a:pt x="22579" y="42066"/>
                </a:cubicBezTo>
                <a:close/>
              </a:path>
            </a:pathLst>
          </a:custGeom>
          <a:noFill/>
        </p:spPr>
      </p:pic>
      <p:pic>
        <p:nvPicPr>
          <p:cNvPr id="4" name="Picture 3">
            <a:extLst>
              <a:ext uri="{FF2B5EF4-FFF2-40B4-BE49-F238E27FC236}">
                <a16:creationId xmlns:a16="http://schemas.microsoft.com/office/drawing/2014/main" id="{9C18F7A2-0134-4373-BF35-404DABD0EDA8}"/>
              </a:ext>
            </a:extLst>
          </p:cNvPr>
          <p:cNvPicPr/>
          <p:nvPr/>
        </p:nvPicPr>
        <p:blipFill rotWithShape="1">
          <a:blip r:embed="rId3" cstate="print">
            <a:extLst>
              <a:ext uri="{28A0092B-C50C-407E-A947-70E740481C1C}">
                <a14:useLocalDpi xmlns:a14="http://schemas.microsoft.com/office/drawing/2010/main" val="0"/>
              </a:ext>
            </a:extLst>
          </a:blip>
          <a:srcRect l="19272" r="2454" b="4"/>
          <a:stretch/>
        </p:blipFill>
        <p:spPr bwMode="auto">
          <a:xfrm>
            <a:off x="6355799" y="3456433"/>
            <a:ext cx="3550201" cy="3401568"/>
          </a:xfrm>
          <a:custGeom>
            <a:avLst/>
            <a:gdLst/>
            <a:ahLst/>
            <a:cxnLst/>
            <a:rect l="l" t="t" r="r" b="b"/>
            <a:pathLst>
              <a:path w="4369477" h="3401568">
                <a:moveTo>
                  <a:pt x="781270" y="0"/>
                </a:moveTo>
                <a:lnTo>
                  <a:pt x="4369477" y="0"/>
                </a:lnTo>
                <a:lnTo>
                  <a:pt x="4369477" y="3401568"/>
                </a:lnTo>
                <a:lnTo>
                  <a:pt x="0" y="3401568"/>
                </a:lnTo>
                <a:lnTo>
                  <a:pt x="1963" y="3397912"/>
                </a:lnTo>
                <a:cubicBezTo>
                  <a:pt x="454182" y="2512619"/>
                  <a:pt x="736170" y="1430108"/>
                  <a:pt x="776876" y="254399"/>
                </a:cubicBezTo>
                <a:close/>
              </a:path>
            </a:pathLst>
          </a:custGeom>
          <a:noFill/>
        </p:spPr>
      </p:pic>
      <p:pic>
        <p:nvPicPr>
          <p:cNvPr id="2" name="Picture 1">
            <a:extLst>
              <a:ext uri="{FF2B5EF4-FFF2-40B4-BE49-F238E27FC236}">
                <a16:creationId xmlns:a16="http://schemas.microsoft.com/office/drawing/2014/main" id="{53009198-0F0F-4258-9A2B-6035208DACAA}"/>
              </a:ext>
            </a:extLst>
          </p:cNvPr>
          <p:cNvPicPr/>
          <p:nvPr/>
        </p:nvPicPr>
        <p:blipFill rotWithShape="1">
          <a:blip r:embed="rId4" cstate="print">
            <a:extLst>
              <a:ext uri="{28A0092B-C50C-407E-A947-70E740481C1C}">
                <a14:useLocalDpi xmlns:a14="http://schemas.microsoft.com/office/drawing/2010/main" val="0"/>
              </a:ext>
            </a:extLst>
          </a:blip>
          <a:srcRect l="4798" r="6968" b="4"/>
          <a:stretch/>
        </p:blipFill>
        <p:spPr bwMode="auto">
          <a:xfrm>
            <a:off x="2949586" y="3456432"/>
            <a:ext cx="4001951" cy="3401568"/>
          </a:xfrm>
          <a:custGeom>
            <a:avLst/>
            <a:gdLst/>
            <a:ahLst/>
            <a:cxnLst/>
            <a:rect l="l" t="t" r="r" b="b"/>
            <a:pathLst>
              <a:path w="4925479" h="3364992">
                <a:moveTo>
                  <a:pt x="749362" y="0"/>
                </a:moveTo>
                <a:lnTo>
                  <a:pt x="4925479" y="0"/>
                </a:lnTo>
                <a:lnTo>
                  <a:pt x="4921868" y="209033"/>
                </a:lnTo>
                <a:cubicBezTo>
                  <a:pt x="4884554" y="1286766"/>
                  <a:pt x="4644496" y="2286187"/>
                  <a:pt x="4256422" y="3127175"/>
                </a:cubicBezTo>
                <a:lnTo>
                  <a:pt x="4134952" y="3364992"/>
                </a:lnTo>
                <a:lnTo>
                  <a:pt x="0" y="3364992"/>
                </a:lnTo>
                <a:lnTo>
                  <a:pt x="79008" y="3202330"/>
                </a:lnTo>
                <a:cubicBezTo>
                  <a:pt x="467082" y="2361343"/>
                  <a:pt x="707140" y="1361922"/>
                  <a:pt x="744454" y="284189"/>
                </a:cubicBezTo>
                <a:close/>
              </a:path>
            </a:pathLst>
          </a:custGeom>
          <a:noFill/>
        </p:spPr>
      </p:pic>
      <p:sp useBgFill="1">
        <p:nvSpPr>
          <p:cNvPr id="14" name="Freeform: Shape 13">
            <a:extLst>
              <a:ext uri="{FF2B5EF4-FFF2-40B4-BE49-F238E27FC236}">
                <a16:creationId xmlns:a16="http://schemas.microsoft.com/office/drawing/2014/main" id="{CA17DEF4-6C5D-41C6-8D93-5C7CFD7ADA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572673" cy="6858000"/>
          </a:xfrm>
          <a:custGeom>
            <a:avLst/>
            <a:gdLst>
              <a:gd name="connsiteX0" fmla="*/ 0 w 4397136"/>
              <a:gd name="connsiteY0" fmla="*/ 0 h 6858000"/>
              <a:gd name="connsiteX1" fmla="*/ 3599069 w 4397136"/>
              <a:gd name="connsiteY1" fmla="*/ 0 h 6858000"/>
              <a:gd name="connsiteX2" fmla="*/ 3634072 w 4397136"/>
              <a:gd name="connsiteY2" fmla="*/ 58977 h 6858000"/>
              <a:gd name="connsiteX3" fmla="*/ 4397136 w 4397136"/>
              <a:gd name="connsiteY3" fmla="*/ 3474189 h 6858000"/>
              <a:gd name="connsiteX4" fmla="*/ 3802221 w 4397136"/>
              <a:gd name="connsiteY4" fmla="*/ 6546415 h 6858000"/>
              <a:gd name="connsiteX5" fmla="*/ 3649466 w 4397136"/>
              <a:gd name="connsiteY5" fmla="*/ 6858000 h 6858000"/>
              <a:gd name="connsiteX6" fmla="*/ 0 w 4397136"/>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97136" h="6858000">
                <a:moveTo>
                  <a:pt x="0" y="0"/>
                </a:moveTo>
                <a:lnTo>
                  <a:pt x="3599069" y="0"/>
                </a:lnTo>
                <a:lnTo>
                  <a:pt x="3634072" y="58977"/>
                </a:lnTo>
                <a:cubicBezTo>
                  <a:pt x="4105532" y="933006"/>
                  <a:pt x="4397136" y="2140466"/>
                  <a:pt x="4397136" y="3474189"/>
                </a:cubicBezTo>
                <a:cubicBezTo>
                  <a:pt x="4397136" y="4641197"/>
                  <a:pt x="4173877" y="5711534"/>
                  <a:pt x="3802221" y="6546415"/>
                </a:cubicBezTo>
                <a:lnTo>
                  <a:pt x="3649466" y="6858000"/>
                </a:lnTo>
                <a:lnTo>
                  <a:pt x="0" y="6858000"/>
                </a:lnTo>
                <a:close/>
              </a:path>
            </a:pathLst>
          </a:custGeom>
          <a:ln w="9525">
            <a:solidFill>
              <a:srgbClr val="EFEFEF"/>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6" name="Freeform: Shape 15">
            <a:extLst>
              <a:ext uri="{FF2B5EF4-FFF2-40B4-BE49-F238E27FC236}">
                <a16:creationId xmlns:a16="http://schemas.microsoft.com/office/drawing/2014/main" id="{22BBC5A3-5C8C-4FB9-AEFF-8778D2C98D2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564034" cy="6858000"/>
          </a:xfrm>
          <a:custGeom>
            <a:avLst/>
            <a:gdLst>
              <a:gd name="connsiteX0" fmla="*/ 0 w 4386504"/>
              <a:gd name="connsiteY0" fmla="*/ 0 h 6858000"/>
              <a:gd name="connsiteX1" fmla="*/ 3588437 w 4386504"/>
              <a:gd name="connsiteY1" fmla="*/ 0 h 6858000"/>
              <a:gd name="connsiteX2" fmla="*/ 3623440 w 4386504"/>
              <a:gd name="connsiteY2" fmla="*/ 58977 h 6858000"/>
              <a:gd name="connsiteX3" fmla="*/ 4386504 w 4386504"/>
              <a:gd name="connsiteY3" fmla="*/ 3474189 h 6858000"/>
              <a:gd name="connsiteX4" fmla="*/ 3791589 w 4386504"/>
              <a:gd name="connsiteY4" fmla="*/ 6546415 h 6858000"/>
              <a:gd name="connsiteX5" fmla="*/ 3638834 w 4386504"/>
              <a:gd name="connsiteY5" fmla="*/ 6858000 h 6858000"/>
              <a:gd name="connsiteX6" fmla="*/ 0 w 4386504"/>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86504" h="6858000">
                <a:moveTo>
                  <a:pt x="0" y="0"/>
                </a:moveTo>
                <a:lnTo>
                  <a:pt x="3588437" y="0"/>
                </a:lnTo>
                <a:lnTo>
                  <a:pt x="3623440" y="58977"/>
                </a:lnTo>
                <a:cubicBezTo>
                  <a:pt x="4094900" y="933006"/>
                  <a:pt x="4386504" y="2140466"/>
                  <a:pt x="4386504" y="3474189"/>
                </a:cubicBezTo>
                <a:cubicBezTo>
                  <a:pt x="4386504" y="4641197"/>
                  <a:pt x="4163245" y="5711534"/>
                  <a:pt x="3791589" y="6546415"/>
                </a:cubicBezTo>
                <a:lnTo>
                  <a:pt x="3638834"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B8E1D6FA-7568-4EBC-9307-8C9F19CC8009}"/>
              </a:ext>
            </a:extLst>
          </p:cNvPr>
          <p:cNvSpPr txBox="1"/>
          <p:nvPr/>
        </p:nvSpPr>
        <p:spPr>
          <a:xfrm>
            <a:off x="356616" y="1508760"/>
            <a:ext cx="2786062" cy="2898648"/>
          </a:xfrm>
          <a:prstGeom prst="rect">
            <a:avLst/>
          </a:prstGeom>
        </p:spPr>
        <p:txBody>
          <a:bodyPr vert="horz" lIns="91440" tIns="45720" rIns="91440" bIns="45720" rtlCol="0" anchor="b">
            <a:normAutofit/>
          </a:bodyPr>
          <a:lstStyle/>
          <a:p>
            <a:pPr>
              <a:lnSpc>
                <a:spcPct val="90000"/>
              </a:lnSpc>
              <a:spcBef>
                <a:spcPct val="0"/>
              </a:spcBef>
              <a:spcAft>
                <a:spcPts val="1000"/>
              </a:spcAft>
            </a:pPr>
            <a:r>
              <a:rPr lang="en-US" sz="3600" kern="1200">
                <a:solidFill>
                  <a:schemeClr val="tx1"/>
                </a:solidFill>
                <a:effectLst/>
                <a:latin typeface="+mj-lt"/>
                <a:ea typeface="+mj-ea"/>
                <a:cs typeface="+mj-cs"/>
              </a:rPr>
              <a:t>Examples of Asian cuisine</a:t>
            </a:r>
          </a:p>
        </p:txBody>
      </p:sp>
      <p:sp>
        <p:nvSpPr>
          <p:cNvPr id="18" name="Rectangle 17">
            <a:extLst>
              <a:ext uri="{FF2B5EF4-FFF2-40B4-BE49-F238E27FC236}">
                <a16:creationId xmlns:a16="http://schemas.microsoft.com/office/drawing/2014/main" id="{3BB917E8-D696-4787-96D6-521A9C42F9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10275" y="412799"/>
            <a:ext cx="146304" cy="57207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F4B029DC-479A-406C-8E52-E8EE428DE3B7}"/>
              </a:ext>
            </a:extLst>
          </p:cNvPr>
          <p:cNvPicPr/>
          <p:nvPr/>
        </p:nvPicPr>
        <p:blipFill rotWithShape="1">
          <a:blip r:embed="rId5" cstate="print">
            <a:extLst>
              <a:ext uri="{28A0092B-C50C-407E-A947-70E740481C1C}">
                <a14:useLocalDpi xmlns:a14="http://schemas.microsoft.com/office/drawing/2010/main" val="0"/>
              </a:ext>
            </a:extLst>
          </a:blip>
          <a:srcRect r="7594" b="1"/>
          <a:stretch/>
        </p:blipFill>
        <p:spPr bwMode="auto">
          <a:xfrm>
            <a:off x="6374230" y="10"/>
            <a:ext cx="3531771" cy="3401558"/>
          </a:xfrm>
          <a:custGeom>
            <a:avLst/>
            <a:gdLst/>
            <a:ahLst/>
            <a:cxnLst/>
            <a:rect l="l" t="t" r="r" b="b"/>
            <a:pathLst>
              <a:path w="4346795" h="3401568">
                <a:moveTo>
                  <a:pt x="0" y="0"/>
                </a:moveTo>
                <a:lnTo>
                  <a:pt x="4346795" y="0"/>
                </a:lnTo>
                <a:lnTo>
                  <a:pt x="4346795" y="3401568"/>
                </a:lnTo>
                <a:lnTo>
                  <a:pt x="762748" y="3401568"/>
                </a:lnTo>
                <a:lnTo>
                  <a:pt x="751436" y="2963954"/>
                </a:lnTo>
                <a:cubicBezTo>
                  <a:pt x="698408" y="1942163"/>
                  <a:pt x="463174" y="995044"/>
                  <a:pt x="93264" y="192283"/>
                </a:cubicBezTo>
                <a:close/>
              </a:path>
            </a:pathLst>
          </a:custGeom>
          <a:noFill/>
        </p:spPr>
      </p:pic>
      <p:sp>
        <p:nvSpPr>
          <p:cNvPr id="20" name="Rectangle 19">
            <a:extLst>
              <a:ext uri="{FF2B5EF4-FFF2-40B4-BE49-F238E27FC236}">
                <a16:creationId xmlns:a16="http://schemas.microsoft.com/office/drawing/2014/main" id="{39F4C545-E278-42ED-9B78-2EBA464444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6616" y="4544568"/>
            <a:ext cx="2774659"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708806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TotalTime>
  <Words>244</Words>
  <Application>Microsoft Office PowerPoint</Application>
  <PresentationFormat>A4 Paper (210x297 mm)</PresentationFormat>
  <Paragraphs>15</Paragraphs>
  <Slides>6</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Arial</vt:lpstr>
      <vt:lpstr>Calibri</vt:lpstr>
      <vt:lpstr>Office Theme</vt:lpstr>
      <vt:lpstr>PowerPoint Presentation</vt:lpstr>
      <vt:lpstr>PowerPoint Presentation</vt:lpstr>
      <vt:lpstr>PowerPoint Presentation</vt:lpstr>
      <vt:lpstr>Photos of GCSE Work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barrie dennis</dc:creator>
  <cp:lastModifiedBy>Kylie Blaize</cp:lastModifiedBy>
  <cp:revision>2</cp:revision>
  <dcterms:created xsi:type="dcterms:W3CDTF">2021-02-21T09:53:06Z</dcterms:created>
  <dcterms:modified xsi:type="dcterms:W3CDTF">2021-02-21T18:18:39Z</dcterms:modified>
</cp:coreProperties>
</file>