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sldIdLst>
    <p:sldId id="257" r:id="rId2"/>
    <p:sldId id="258" r:id="rId3"/>
    <p:sldId id="269" r:id="rId4"/>
    <p:sldId id="270" r:id="rId5"/>
    <p:sldId id="259" r:id="rId6"/>
    <p:sldId id="273" r:id="rId7"/>
    <p:sldId id="275" r:id="rId8"/>
    <p:sldId id="261" r:id="rId9"/>
    <p:sldId id="277" r:id="rId10"/>
    <p:sldId id="313" r:id="rId11"/>
    <p:sldId id="311" r:id="rId12"/>
    <p:sldId id="279" r:id="rId13"/>
    <p:sldId id="312" r:id="rId14"/>
    <p:sldId id="266" r:id="rId15"/>
    <p:sldId id="296" r:id="rId16"/>
    <p:sldId id="299" r:id="rId17"/>
    <p:sldId id="300" r:id="rId18"/>
    <p:sldId id="301" r:id="rId19"/>
    <p:sldId id="297" r:id="rId20"/>
    <p:sldId id="280" r:id="rId21"/>
    <p:sldId id="286" r:id="rId22"/>
    <p:sldId id="334" r:id="rId23"/>
    <p:sldId id="285" r:id="rId24"/>
    <p:sldId id="336" r:id="rId25"/>
    <p:sldId id="260" r:id="rId26"/>
    <p:sldId id="310" r:id="rId27"/>
    <p:sldId id="337" r:id="rId28"/>
    <p:sldId id="335" r:id="rId29"/>
    <p:sldId id="281" r:id="rId30"/>
    <p:sldId id="262" r:id="rId31"/>
    <p:sldId id="315" r:id="rId32"/>
    <p:sldId id="305" r:id="rId33"/>
    <p:sldId id="316" r:id="rId34"/>
    <p:sldId id="307" r:id="rId35"/>
    <p:sldId id="317" r:id="rId36"/>
    <p:sldId id="318" r:id="rId37"/>
    <p:sldId id="319" r:id="rId38"/>
    <p:sldId id="320" r:id="rId39"/>
    <p:sldId id="321" r:id="rId40"/>
    <p:sldId id="263" r:id="rId41"/>
    <p:sldId id="322" r:id="rId42"/>
    <p:sldId id="323" r:id="rId43"/>
    <p:sldId id="324" r:id="rId44"/>
    <p:sldId id="325" r:id="rId45"/>
    <p:sldId id="282" r:id="rId46"/>
    <p:sldId id="283" r:id="rId47"/>
    <p:sldId id="284" r:id="rId48"/>
    <p:sldId id="326" r:id="rId49"/>
    <p:sldId id="256" r:id="rId50"/>
    <p:sldId id="327" r:id="rId51"/>
    <p:sldId id="328" r:id="rId52"/>
    <p:sldId id="278" r:id="rId53"/>
    <p:sldId id="329" r:id="rId54"/>
    <p:sldId id="274" r:id="rId55"/>
    <p:sldId id="287" r:id="rId56"/>
    <p:sldId id="288" r:id="rId57"/>
    <p:sldId id="330" r:id="rId58"/>
    <p:sldId id="291" r:id="rId59"/>
    <p:sldId id="292" r:id="rId60"/>
    <p:sldId id="293" r:id="rId61"/>
    <p:sldId id="331" r:id="rId62"/>
    <p:sldId id="290" r:id="rId63"/>
    <p:sldId id="294" r:id="rId64"/>
    <p:sldId id="332" r:id="rId65"/>
    <p:sldId id="308" r:id="rId66"/>
    <p:sldId id="306" r:id="rId67"/>
    <p:sldId id="272" r:id="rId68"/>
    <p:sldId id="268" r:id="rId69"/>
    <p:sldId id="302" r:id="rId70"/>
    <p:sldId id="303" r:id="rId71"/>
    <p:sldId id="264" r:id="rId72"/>
    <p:sldId id="265" r:id="rId73"/>
    <p:sldId id="267" r:id="rId74"/>
    <p:sldId id="304" r:id="rId7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E44A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73" autoAdjust="0"/>
    <p:restoredTop sz="87843" autoAdjust="0"/>
  </p:normalViewPr>
  <p:slideViewPr>
    <p:cSldViewPr snapToGrid="0">
      <p:cViewPr varScale="1">
        <p:scale>
          <a:sx n="97" d="100"/>
          <a:sy n="97" d="100"/>
        </p:scale>
        <p:origin x="14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C5C2F-75F0-4A75-9D85-95C28671ACF1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860FC3-21CC-4600-8D59-4EDCD1BB0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520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786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55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961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783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3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332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419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544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524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5297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292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1886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0257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9228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819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4441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Nov long weekend </a:t>
            </a:r>
          </a:p>
          <a:p>
            <a:r>
              <a:rPr lang="en-GB" dirty="0"/>
              <a:t>Early May bank holiday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9119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4724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5483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5849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7178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DE3A49-8D66-4D85-A225-DD996D6CE47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7549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6242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54F46-96C1-3731-050D-A840C382C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6DDBF1-B265-C7AF-387B-0D45162076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828623-4D7F-8F57-219D-D2E9547E94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062777-71BE-5F94-56CC-FE105F9637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2267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6345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5730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00685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EC3350-FA33-E142-4719-401E508CB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370AE8-CC06-C98E-C168-9F7E778460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893F36-7C50-243A-461C-0A6BEFDCE8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4F11F-0698-FB75-35C2-271A8F8E6E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0276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56394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2693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79132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50611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4311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78205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7512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87444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59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75835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200" dirty="0">
                <a:solidFill>
                  <a:schemeClr val="bg1"/>
                </a:solidFill>
              </a:rPr>
              <a:t>How much training is offered?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200" dirty="0">
                <a:solidFill>
                  <a:schemeClr val="bg1"/>
                </a:solidFill>
              </a:rPr>
              <a:t>Will there be any qualifications?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200" dirty="0">
                <a:solidFill>
                  <a:schemeClr val="bg1"/>
                </a:solidFill>
              </a:rPr>
              <a:t>What experience will you gain?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200" dirty="0">
                <a:solidFill>
                  <a:schemeClr val="bg1"/>
                </a:solidFill>
              </a:rPr>
              <a:t>What are the job/ career prospects?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12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200" dirty="0">
                <a:solidFill>
                  <a:schemeClr val="bg1"/>
                </a:solidFill>
              </a:rPr>
              <a:t>What is the potential for continued professional development or training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200" dirty="0">
                <a:solidFill>
                  <a:schemeClr val="bg1"/>
                </a:solidFill>
              </a:rPr>
              <a:t>Apprenticeships can be found on the gov website or direct from employers.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89838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10479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76547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F8F28-23A0-4518-A739-4DC537E82484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26045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1639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79999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68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24666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69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67314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70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59838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70939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42317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3004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60FC3-21CC-4600-8D59-4EDCD1BB0C08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632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5B502-3B33-A971-2CF0-9EC0DB60DD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9092CE-D007-FF4B-3568-DA5A1F5742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4D20F1-D49D-F4F3-B204-D008350D2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53B212-20E0-1641-2B86-30710BE53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3F1870-C884-0F0A-33CE-E1CB813B3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590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F3D3B-E85D-972F-78ED-27DFD3AA5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E699D7-64DC-945A-50E3-51FA2F359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8F56D-5AA5-DC17-B73E-D824FDBDF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38F3FA-6309-AF94-0429-7145EAB2D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9D3743-C8C9-72E3-40F5-AEAEF3CFD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977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241A6-66D5-909B-F872-CDF1AEC56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68E384-E55A-ECAB-6076-112B7F180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BD5D3F-5ADA-3739-4A94-71FD59655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0B292-8E7F-4BD5-F13C-A4A46FE26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B00D8-75D3-6D98-D566-5514355AC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312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B666B-3BF5-2811-0BB3-D7C39B8AD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AD06D3-385B-20FC-B97A-1B9EBEA19E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4DBFF9-1BD8-6AD8-AC6C-CDC0E402A5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E26DDD-E6E7-009C-FB62-482B50753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AE075D-B1CB-9B33-792C-CF1E14B02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B90CC2-D70D-8C1A-0D14-7005E95FA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912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8A49F-E752-5153-91F6-992CE3B89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B688-FBDE-3CBB-93B4-7C0FDC53A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83FA58-A1B8-496D-CA67-3DE49A2A89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ADF1DF-6DEE-0D50-FA6B-D3FC022867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D4D790-C215-5511-C297-7638C650FB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E914AE-DEC9-D0CE-3C83-84C94A24F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C36FC5-CABA-C859-9AC7-5B2D0CBE6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15C6A5-2C88-447D-F245-D9F1E2226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294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0AFC8-C850-8C30-F340-5A68CEC39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E20575-4312-CB32-9A97-54F7F38B9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AE99E0-1BC4-26A4-88C5-B3441DE90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ACF4DA-CCA5-2A94-154D-CF42D3CE0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126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4DF4AE-32DA-5144-3C59-EFD409BFE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99BA8E-F7B7-1FBA-EC32-146BF786A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449FDD-E588-F57C-1B74-B04605B06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43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0D875-8B00-15E1-F00F-9A7B744CE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48574-3B7A-DD3D-655B-CD4EE5D6C4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BF943A-5F07-6DF3-2DB0-9127DF2A90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AFF1B8-E38E-3B34-1E95-207631540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71999D-8218-F281-3ECF-CF9789DB0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9B1206-8F25-F77C-63C7-241505322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068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76FB8-BFB3-03F8-E050-31D12789E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DA7916-21BB-0094-D1A3-9DB2E4C209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60E3E-FB6C-7EA9-81AF-D8E79549C0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FE1621-9552-447F-47F4-7E72330E9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484588-CD26-CFEC-A5B2-73AA4616C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365F5E-99BB-511D-8606-08D4DA327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984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F8501-F058-EE20-493B-E824ECF90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FD8C74-D517-CAEC-6E54-87B54DC7CD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63BA41-BA0A-F781-5FD8-5C4D04D55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1F3BD-A816-CB0D-A98E-00A9BD286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256B5C-1015-F6B5-9D71-28AA72BEB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353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F1EDB8-D626-B591-B121-9D236A6E17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62200E-528C-B261-8AF9-7C6CD41F7F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B39667-71AA-6385-4BCD-A3572AECE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C9847-75E1-331E-789C-713F11F86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0A10F3-B369-C9A4-3278-C95296ED0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816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852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DC5BDC-B7A5-31B1-4E14-C746969EB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FB0FC0-99CF-776B-F2EF-2290E24AD9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832A2A-65E0-34F4-338A-054D1DFD94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AD156D-06EE-4336-943D-C5F7942A093F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1E7D7-DD57-8BBE-E1E0-DA45B3FDC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D153AD-A4D0-5AD9-18A7-28014D12F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DA6865-1ECE-4582-A392-C007D3DA8D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5355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1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3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3" Type="http://schemas.openxmlformats.org/officeDocument/2006/relationships/hyperlink" Target="https://www.thecampionschool.org.uk/" TargetMode="External"/><Relationship Id="rId7" Type="http://schemas.openxmlformats.org/officeDocument/2006/relationships/hyperlink" Target="https://sacredheartofmary.net/" TargetMode="External"/><Relationship Id="rId12" Type="http://schemas.openxmlformats.org/officeDocument/2006/relationships/image" Target="../media/image54.png"/><Relationship Id="rId17" Type="http://schemas.openxmlformats.org/officeDocument/2006/relationships/image" Target="../media/image1.jpeg"/><Relationship Id="rId2" Type="http://schemas.openxmlformats.org/officeDocument/2006/relationships/image" Target="../media/image49.png"/><Relationship Id="rId16" Type="http://schemas.openxmlformats.org/officeDocument/2006/relationships/hyperlink" Target="https://www.steds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11" Type="http://schemas.openxmlformats.org/officeDocument/2006/relationships/hyperlink" Target="https://www.harrisrainham.org.uk/" TargetMode="External"/><Relationship Id="rId5" Type="http://schemas.openxmlformats.org/officeDocument/2006/relationships/hyperlink" Target="https://www.cooperscoborn.org.uk/" TargetMode="External"/><Relationship Id="rId15" Type="http://schemas.openxmlformats.org/officeDocument/2006/relationships/image" Target="../media/image56.png"/><Relationship Id="rId10" Type="http://schemas.openxmlformats.org/officeDocument/2006/relationships/image" Target="../media/image53.jpg"/><Relationship Id="rId4" Type="http://schemas.openxmlformats.org/officeDocument/2006/relationships/image" Target="../media/image50.png"/><Relationship Id="rId9" Type="http://schemas.openxmlformats.org/officeDocument/2006/relationships/hyperlink" Target="https://www.ncclondon.ac.uk/" TargetMode="External"/><Relationship Id="rId14" Type="http://schemas.openxmlformats.org/officeDocument/2006/relationships/hyperlink" Target="https://www.drapersacademy.com/" TargetMode="Externa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66.png"/><Relationship Id="rId7" Type="http://schemas.openxmlformats.org/officeDocument/2006/relationships/hyperlink" Target="https://nationalcareers.service.gov.uk/" TargetMode="Externa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miforall.org.uk/careerometer/" TargetMode="Externa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g"/><Relationship Id="rId4" Type="http://schemas.openxmlformats.org/officeDocument/2006/relationships/image" Target="../media/image70.jp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g"/><Relationship Id="rId4" Type="http://schemas.openxmlformats.org/officeDocument/2006/relationships/image" Target="../media/image72.jp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g"/><Relationship Id="rId4" Type="http://schemas.openxmlformats.org/officeDocument/2006/relationships/image" Target="../media/image72.jp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g"/><Relationship Id="rId4" Type="http://schemas.openxmlformats.org/officeDocument/2006/relationships/image" Target="../media/image75.jp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arriet Bass // Designer">
            <a:extLst>
              <a:ext uri="{FF2B5EF4-FFF2-40B4-BE49-F238E27FC236}">
                <a16:creationId xmlns:a16="http://schemas.microsoft.com/office/drawing/2014/main" id="{88D99064-3CC2-2A63-FD23-F9564044BD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23" r="20456"/>
          <a:stretch>
            <a:fillRect/>
          </a:stretch>
        </p:blipFill>
        <p:spPr bwMode="auto">
          <a:xfrm>
            <a:off x="8341567" y="409756"/>
            <a:ext cx="2565919" cy="3083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merson Park Academy - Latest News">
            <a:extLst>
              <a:ext uri="{FF2B5EF4-FFF2-40B4-BE49-F238E27FC236}">
                <a16:creationId xmlns:a16="http://schemas.microsoft.com/office/drawing/2014/main" id="{BCEE23D1-25D8-686A-C5F6-2B8E7190C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940"/>
            <a:ext cx="6870940" cy="687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D3AD85-35EF-3A80-51A2-28DA7B279B2C}"/>
              </a:ext>
            </a:extLst>
          </p:cNvPr>
          <p:cNvSpPr txBox="1"/>
          <p:nvPr/>
        </p:nvSpPr>
        <p:spPr>
          <a:xfrm>
            <a:off x="7013276" y="3579962"/>
            <a:ext cx="503782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Emerson Park Academy </a:t>
            </a:r>
          </a:p>
          <a:p>
            <a:endParaRPr lang="en-GB" sz="3200" dirty="0">
              <a:latin typeface="Century" panose="02040604050505020304" pitchFamily="18" charset="0"/>
            </a:endParaRPr>
          </a:p>
          <a:p>
            <a:pPr algn="ctr"/>
            <a:r>
              <a:rPr lang="en-GB" sz="2000" dirty="0">
                <a:latin typeface="Century" panose="02040604050505020304" pitchFamily="18" charset="0"/>
              </a:rPr>
              <a:t>Year 11 Information Evening 2025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835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merson Park Academy - EPA School News App">
            <a:extLst>
              <a:ext uri="{FF2B5EF4-FFF2-40B4-BE49-F238E27FC236}">
                <a16:creationId xmlns:a16="http://schemas.microsoft.com/office/drawing/2014/main" id="{3CE3BCC2-4D5B-CFC0-A1D6-D8AE29184F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30" y="0"/>
            <a:ext cx="67794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7167418" y="452582"/>
            <a:ext cx="461818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entury" panose="02040604050505020304" pitchFamily="18" charset="0"/>
              </a:rPr>
              <a:t>Aims of the evening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entury" panose="02040604050505020304" pitchFamily="18" charset="0"/>
              </a:rPr>
              <a:t>To share the ways the Academy is supporting year 11 academically as they move towards the examinations.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entury" panose="02040604050505020304" pitchFamily="18" charset="0"/>
              </a:rPr>
              <a:t>To look at the key ways we can support our young people with their well-being and revision during this period.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latin typeface="Century" panose="02040604050505020304" pitchFamily="18" charset="0"/>
              </a:rPr>
              <a:t>To provide key dates for examinations and college transfer.</a:t>
            </a:r>
          </a:p>
        </p:txBody>
      </p:sp>
      <p:pic>
        <p:nvPicPr>
          <p:cNvPr id="2" name="Picture 4" descr="Harriet Bass // Designer">
            <a:extLst>
              <a:ext uri="{FF2B5EF4-FFF2-40B4-BE49-F238E27FC236}">
                <a16:creationId xmlns:a16="http://schemas.microsoft.com/office/drawing/2014/main" id="{7A9B7E0F-3973-BCB6-380F-91B12B49FC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591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b="1" dirty="0">
              <a:latin typeface="Century" panose="02040604050505020304" pitchFamily="18" charset="0"/>
            </a:endParaRPr>
          </a:p>
          <a:p>
            <a:pPr algn="ctr"/>
            <a:r>
              <a:rPr lang="en-GB" sz="2800" b="1" dirty="0">
                <a:latin typeface="Century" panose="02040604050505020304" pitchFamily="18" charset="0"/>
              </a:rPr>
              <a:t>Parent Packs: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1600" b="0" i="0" dirty="0">
                <a:effectLst/>
                <a:latin typeface="Century" panose="02040604050505020304" pitchFamily="18" charset="0"/>
              </a:rPr>
              <a:t>A booklet - Parent Guide to GCSE.</a:t>
            </a:r>
          </a:p>
          <a:p>
            <a:pPr algn="l"/>
            <a:endParaRPr lang="en-GB" sz="1600" b="0" i="0" dirty="0">
              <a:effectLst/>
              <a:latin typeface="Century" panose="020406040505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1600" b="0" i="0" dirty="0">
                <a:effectLst/>
                <a:latin typeface="Century" panose="02040604050505020304" pitchFamily="18" charset="0"/>
              </a:rPr>
              <a:t>Moving on Booklet (College Transfer).</a:t>
            </a:r>
          </a:p>
          <a:p>
            <a:pPr algn="l"/>
            <a:endParaRPr lang="en-GB" sz="1600" b="0" i="0" dirty="0">
              <a:effectLst/>
              <a:latin typeface="Century" panose="020406040505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1600" b="0" i="0" dirty="0">
                <a:effectLst/>
                <a:latin typeface="Century" panose="02040604050505020304" pitchFamily="18" charset="0"/>
              </a:rPr>
              <a:t>A blank revision guide.</a:t>
            </a:r>
          </a:p>
          <a:p>
            <a:pPr algn="l"/>
            <a:endParaRPr lang="en-GB" sz="1600" b="0" i="0" dirty="0">
              <a:effectLst/>
              <a:latin typeface="Century" panose="020406040505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1600" b="0" i="0" dirty="0">
                <a:effectLst/>
                <a:latin typeface="Century" panose="02040604050505020304" pitchFamily="18" charset="0"/>
              </a:rPr>
              <a:t>Dates for your diary.</a:t>
            </a:r>
          </a:p>
          <a:p>
            <a:pPr algn="l"/>
            <a:endParaRPr lang="en-GB" sz="1600" b="0" i="0" dirty="0">
              <a:effectLst/>
              <a:latin typeface="Century" panose="020406040505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1600" b="0" i="0" dirty="0">
                <a:effectLst/>
                <a:latin typeface="Century" panose="02040604050505020304" pitchFamily="18" charset="0"/>
              </a:rPr>
              <a:t>Flyer re. Prom.</a:t>
            </a:r>
          </a:p>
          <a:p>
            <a:pPr algn="l"/>
            <a:endParaRPr lang="en-GB" sz="1600" b="0" i="0" dirty="0">
              <a:effectLst/>
              <a:latin typeface="Century" panose="020406040505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1600" b="0" i="0" dirty="0">
                <a:effectLst/>
                <a:latin typeface="Century" panose="02040604050505020304" pitchFamily="18" charset="0"/>
              </a:rPr>
              <a:t>Flyer re. Hoodies.</a:t>
            </a:r>
          </a:p>
          <a:p>
            <a:pPr algn="l"/>
            <a:endParaRPr lang="en-GB" sz="1600" b="0" i="0" dirty="0">
              <a:effectLst/>
              <a:latin typeface="Century" panose="020406040505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1600" b="0" i="0" dirty="0">
                <a:effectLst/>
                <a:latin typeface="Century" panose="02040604050505020304" pitchFamily="18" charset="0"/>
              </a:rPr>
              <a:t>Exam board leaflet.</a:t>
            </a:r>
          </a:p>
          <a:p>
            <a:pPr algn="l"/>
            <a:endParaRPr lang="en-GB" sz="1600" b="0" i="0" dirty="0">
              <a:effectLst/>
              <a:latin typeface="Century" panose="020406040505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1600" b="0" i="0" dirty="0">
                <a:effectLst/>
                <a:latin typeface="Century" panose="02040604050505020304" pitchFamily="18" charset="0"/>
              </a:rPr>
              <a:t>Provisional Summer exam timetable.</a:t>
            </a:r>
          </a:p>
          <a:p>
            <a:pPr algn="l"/>
            <a:endParaRPr lang="en-GB" sz="1600" b="0" i="0" dirty="0">
              <a:effectLst/>
              <a:latin typeface="Century" panose="02040604050505020304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1600" b="0" i="0" dirty="0">
                <a:effectLst/>
                <a:latin typeface="Century" panose="02040604050505020304" pitchFamily="18" charset="0"/>
              </a:rPr>
              <a:t>Revision resources - Revision cards, highlighters, post it notes, pens and pencils.</a:t>
            </a:r>
          </a:p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pic>
        <p:nvPicPr>
          <p:cNvPr id="3" name="Picture 4" descr="Harriet Bass // Designer">
            <a:extLst>
              <a:ext uri="{FF2B5EF4-FFF2-40B4-BE49-F238E27FC236}">
                <a16:creationId xmlns:a16="http://schemas.microsoft.com/office/drawing/2014/main" id="{5DF57204-B996-C41A-CF29-A83DB30A56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1124959" y="5579706"/>
            <a:ext cx="1067041" cy="127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355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176655" y="406400"/>
            <a:ext cx="4382741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What we are doing to support: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FBF8F6-59D2-239D-B305-C6B8D9F54A41}"/>
              </a:ext>
            </a:extLst>
          </p:cNvPr>
          <p:cNvSpPr txBox="1"/>
          <p:nvPr/>
        </p:nvSpPr>
        <p:spPr>
          <a:xfrm>
            <a:off x="7301998" y="2389517"/>
            <a:ext cx="45760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25 hours of lessons per week.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Form time - revision.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Targeted intervention.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Selection of revision sessions.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Homework and suggested revision sites.</a:t>
            </a:r>
          </a:p>
        </p:txBody>
      </p:sp>
      <p:pic>
        <p:nvPicPr>
          <p:cNvPr id="2" name="Picture 2" descr="Emerson Park Academy - Open Evening">
            <a:extLst>
              <a:ext uri="{FF2B5EF4-FFF2-40B4-BE49-F238E27FC236}">
                <a16:creationId xmlns:a16="http://schemas.microsoft.com/office/drawing/2014/main" id="{E0A3E760-66A9-B95C-13A8-4101E024A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arriet Bass // Designer">
            <a:extLst>
              <a:ext uri="{FF2B5EF4-FFF2-40B4-BE49-F238E27FC236}">
                <a16:creationId xmlns:a16="http://schemas.microsoft.com/office/drawing/2014/main" id="{B065756E-B179-2D5F-9DDD-E732F807A8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17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6867294" y="-322557"/>
            <a:ext cx="533399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b="1" dirty="0">
              <a:latin typeface="Century" panose="02040604050505020304" pitchFamily="18" charset="0"/>
            </a:endParaRPr>
          </a:p>
          <a:p>
            <a:pPr algn="ctr"/>
            <a:r>
              <a:rPr lang="en-GB" sz="3600" b="1" dirty="0">
                <a:latin typeface="Century" panose="02040604050505020304" pitchFamily="18" charset="0"/>
              </a:rPr>
              <a:t>Keeping you informed:</a:t>
            </a:r>
            <a:endParaRPr lang="en-GB" sz="6000" b="1" dirty="0">
              <a:latin typeface="Century" panose="02040604050505020304" pitchFamily="18" charset="0"/>
            </a:endParaRPr>
          </a:p>
          <a:p>
            <a:endParaRPr lang="en-GB" sz="6000" dirty="0">
              <a:latin typeface="Century" panose="02040604050505020304" pitchFamily="18" charset="0"/>
            </a:endParaRPr>
          </a:p>
          <a:p>
            <a:endParaRPr lang="en-GB" sz="60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F50818-D29F-616B-AE9B-D73ACF27B8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1901" y="2634943"/>
            <a:ext cx="5024786" cy="21358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2" descr="Emerson Park Academy - Open Evening">
            <a:extLst>
              <a:ext uri="{FF2B5EF4-FFF2-40B4-BE49-F238E27FC236}">
                <a16:creationId xmlns:a16="http://schemas.microsoft.com/office/drawing/2014/main" id="{E9842C76-24E5-ED27-EC3B-73B09EF51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arriet Bass // Designer">
            <a:extLst>
              <a:ext uri="{FF2B5EF4-FFF2-40B4-BE49-F238E27FC236}">
                <a16:creationId xmlns:a16="http://schemas.microsoft.com/office/drawing/2014/main" id="{51A08543-5D4E-4D7A-41DB-5BE8F91BD6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1241788" y="5719664"/>
            <a:ext cx="950212" cy="1138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ishop Stopford's School - What is Google Classroom?">
            <a:extLst>
              <a:ext uri="{FF2B5EF4-FFF2-40B4-BE49-F238E27FC236}">
                <a16:creationId xmlns:a16="http://schemas.microsoft.com/office/drawing/2014/main" id="{CDD0B052-395E-431D-4183-B6C28DE957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2" t="10707" r="20000" b="38021"/>
          <a:stretch>
            <a:fillRect/>
          </a:stretch>
        </p:blipFill>
        <p:spPr bwMode="auto">
          <a:xfrm>
            <a:off x="7021901" y="4978914"/>
            <a:ext cx="2832854" cy="1666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B918B691-F050-BA26-3615-1D801CC83B7C}"/>
              </a:ext>
            </a:extLst>
          </p:cNvPr>
          <p:cNvGrpSpPr/>
          <p:nvPr/>
        </p:nvGrpSpPr>
        <p:grpSpPr>
          <a:xfrm>
            <a:off x="7021901" y="1172129"/>
            <a:ext cx="4130502" cy="1268085"/>
            <a:chOff x="7021901" y="898286"/>
            <a:chExt cx="4130502" cy="1268085"/>
          </a:xfrm>
        </p:grpSpPr>
        <p:pic>
          <p:nvPicPr>
            <p:cNvPr id="2" name="Picture 2" descr="Northgate High School - Go4Schools">
              <a:extLst>
                <a:ext uri="{FF2B5EF4-FFF2-40B4-BE49-F238E27FC236}">
                  <a16:creationId xmlns:a16="http://schemas.microsoft.com/office/drawing/2014/main" id="{F977D0CE-58CF-6999-2F27-14A7066708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1901" y="898287"/>
              <a:ext cx="1268084" cy="1268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B43F907-1A66-4AA9-87E2-6A18249AB0A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t="21604"/>
            <a:stretch>
              <a:fillRect/>
            </a:stretch>
          </p:blipFill>
          <p:spPr>
            <a:xfrm>
              <a:off x="8289985" y="898286"/>
              <a:ext cx="2862418" cy="611615"/>
            </a:xfrm>
            <a:prstGeom prst="rect">
              <a:avLst/>
            </a:prstGeom>
          </p:spPr>
        </p:pic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E67F612-034F-AD00-79A8-10AE10BFB601}"/>
                </a:ext>
              </a:extLst>
            </p:cNvPr>
            <p:cNvGrpSpPr/>
            <p:nvPr/>
          </p:nvGrpSpPr>
          <p:grpSpPr>
            <a:xfrm>
              <a:off x="8289985" y="1415144"/>
              <a:ext cx="2862418" cy="737786"/>
              <a:chOff x="8289985" y="1284644"/>
              <a:chExt cx="1835861" cy="495369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270B0411-96C7-FD8C-A64F-DF99D91912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289985" y="1308564"/>
                <a:ext cx="495369" cy="471449"/>
              </a:xfrm>
              <a:prstGeom prst="rect">
                <a:avLst/>
              </a:prstGeom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7AC9197E-575D-CB59-8B1A-FE4403A37F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774468" y="1284644"/>
                <a:ext cx="447737" cy="495369"/>
              </a:xfrm>
              <a:prstGeom prst="rect">
                <a:avLst/>
              </a:prstGeom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B6BB9395-1449-6831-05F6-F88D7E4932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222205" y="1331714"/>
                <a:ext cx="466790" cy="43933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8A66E7DA-84A8-9E08-5B00-411CBE9628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687635" y="1322745"/>
                <a:ext cx="438211" cy="447737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58199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8E84CC-6EDA-37D2-30DB-A262B5DF28FA}"/>
              </a:ext>
            </a:extLst>
          </p:cNvPr>
          <p:cNvSpPr txBox="1"/>
          <p:nvPr/>
        </p:nvSpPr>
        <p:spPr>
          <a:xfrm>
            <a:off x="7660257" y="672860"/>
            <a:ext cx="417143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Further Support:</a:t>
            </a: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Form tutor support.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Subject teacher support.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Counselling.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Careers advice.</a:t>
            </a:r>
          </a:p>
          <a:p>
            <a:endParaRPr lang="en-GB" sz="3600" dirty="0">
              <a:latin typeface="Century" panose="02040604050505020304" pitchFamily="18" charset="0"/>
            </a:endParaRPr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10AB5E31-F6E6-C3B6-2D24-2EB5A722D7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7570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merson Park Academy - EPA School News App">
            <a:extLst>
              <a:ext uri="{FF2B5EF4-FFF2-40B4-BE49-F238E27FC236}">
                <a16:creationId xmlns:a16="http://schemas.microsoft.com/office/drawing/2014/main" id="{3CE3BCC2-4D5B-CFC0-A1D6-D8AE29184F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30" y="0"/>
            <a:ext cx="67794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7167418" y="452582"/>
            <a:ext cx="46181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entury" panose="02040604050505020304" pitchFamily="18" charset="0"/>
              </a:rPr>
              <a:t>What you can do</a:t>
            </a:r>
            <a:r>
              <a:rPr lang="en-GB" dirty="0">
                <a:latin typeface="Century" panose="02040604050505020304" pitchFamily="18" charset="0"/>
              </a:rPr>
              <a:t>:</a:t>
            </a:r>
          </a:p>
          <a:p>
            <a:pPr algn="ctr"/>
            <a:endParaRPr lang="en-GB" dirty="0">
              <a:latin typeface="Century" panose="02040604050505020304" pitchFamily="18" charset="0"/>
            </a:endParaRPr>
          </a:p>
          <a:p>
            <a:pPr algn="ctr"/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Keep an eye on the Academy website.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Take an interest in deadlines, exams, coursework etc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Create the right study environment.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Encourage the right study habits.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Ensure they are equipped to learn.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Monitor their sleep.</a:t>
            </a:r>
          </a:p>
          <a:p>
            <a:pPr algn="ctr"/>
            <a:endParaRPr lang="en-GB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</p:txBody>
      </p:sp>
      <p:pic>
        <p:nvPicPr>
          <p:cNvPr id="3" name="Picture 4" descr="Harriet Bass // Designer">
            <a:extLst>
              <a:ext uri="{FF2B5EF4-FFF2-40B4-BE49-F238E27FC236}">
                <a16:creationId xmlns:a16="http://schemas.microsoft.com/office/drawing/2014/main" id="{5FC8E109-A900-DE48-F190-FB7D6B5570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687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merson Park Academy - EPA School News App">
            <a:extLst>
              <a:ext uri="{FF2B5EF4-FFF2-40B4-BE49-F238E27FC236}">
                <a16:creationId xmlns:a16="http://schemas.microsoft.com/office/drawing/2014/main" id="{3CE3BCC2-4D5B-CFC0-A1D6-D8AE29184F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30" y="0"/>
            <a:ext cx="67794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7167418" y="452582"/>
            <a:ext cx="461818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Take an interest:</a:t>
            </a: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Utilise Go4Schools – get the App.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Look at their exercise books, folders and revision materials.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Look up the exam board information.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Don’t accept one word answers - encourage discussion instead.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Play an active role in revision.</a:t>
            </a:r>
          </a:p>
        </p:txBody>
      </p:sp>
      <p:pic>
        <p:nvPicPr>
          <p:cNvPr id="3" name="Picture 4" descr="Harriet Bass // Designer">
            <a:extLst>
              <a:ext uri="{FF2B5EF4-FFF2-40B4-BE49-F238E27FC236}">
                <a16:creationId xmlns:a16="http://schemas.microsoft.com/office/drawing/2014/main" id="{3CEE1838-4814-BF3D-FFC5-32F5F68594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795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7167418" y="452582"/>
            <a:ext cx="461818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Create the Right Environment:</a:t>
            </a: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Calm.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Quiet.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Orderly.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Free from distraction.</a:t>
            </a: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B6528243-9825-8342-9313-6D05879BC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779490" cy="3320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Harriet Bass // Designer">
            <a:extLst>
              <a:ext uri="{FF2B5EF4-FFF2-40B4-BE49-F238E27FC236}">
                <a16:creationId xmlns:a16="http://schemas.microsoft.com/office/drawing/2014/main" id="{2C5C275B-A453-9F90-2D34-E005463F29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See the source image">
            <a:extLst>
              <a:ext uri="{FF2B5EF4-FFF2-40B4-BE49-F238E27FC236}">
                <a16:creationId xmlns:a16="http://schemas.microsoft.com/office/drawing/2014/main" id="{8B46675D-725F-5573-FB94-F65742FCB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3047"/>
            <a:ext cx="6779490" cy="337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Left Arrow 3">
            <a:extLst>
              <a:ext uri="{FF2B5EF4-FFF2-40B4-BE49-F238E27FC236}">
                <a16:creationId xmlns:a16="http://schemas.microsoft.com/office/drawing/2014/main" id="{35D6DEBA-27A5-7612-0842-FC7E6D235ACC}"/>
              </a:ext>
            </a:extLst>
          </p:cNvPr>
          <p:cNvSpPr/>
          <p:nvPr/>
        </p:nvSpPr>
        <p:spPr>
          <a:xfrm rot="16200000">
            <a:off x="2425826" y="3289624"/>
            <a:ext cx="1927837" cy="528056"/>
          </a:xfrm>
          <a:prstGeom prst="leftArrow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11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AF6EF8B-EF2E-207A-7AA5-21F7D337DFF9}"/>
              </a:ext>
            </a:extLst>
          </p:cNvPr>
          <p:cNvSpPr txBox="1"/>
          <p:nvPr/>
        </p:nvSpPr>
        <p:spPr>
          <a:xfrm>
            <a:off x="6788326" y="1935396"/>
            <a:ext cx="6096000" cy="3149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7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i="0" dirty="0">
                <a:effectLst/>
                <a:latin typeface="Google Sans"/>
              </a:rPr>
              <a:t>Distraction</a:t>
            </a:r>
          </a:p>
          <a:p>
            <a:pPr algn="l">
              <a:lnSpc>
                <a:spcPct val="150000"/>
              </a:lnSpc>
              <a:spcBef>
                <a:spcPts val="7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i="0" dirty="0">
                <a:effectLst/>
                <a:latin typeface="Google Sans"/>
              </a:rPr>
              <a:t>Reduced Focus and Performance </a:t>
            </a:r>
          </a:p>
          <a:p>
            <a:pPr algn="l">
              <a:lnSpc>
                <a:spcPct val="150000"/>
              </a:lnSpc>
              <a:spcBef>
                <a:spcPts val="75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i="0" dirty="0">
                <a:effectLst/>
                <a:latin typeface="Google Sans"/>
              </a:rPr>
              <a:t>Cognitive Overload </a:t>
            </a:r>
          </a:p>
          <a:p>
            <a:pPr algn="l">
              <a:lnSpc>
                <a:spcPct val="150000"/>
              </a:lnSpc>
              <a:spcBef>
                <a:spcPts val="750"/>
              </a:spcBef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GB" sz="2800" i="0" dirty="0">
                <a:effectLst/>
                <a:latin typeface="Google Sans"/>
              </a:rPr>
              <a:t>Increased Anxiety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965957C-5024-8284-D94F-D3B4D00FF8E1}"/>
              </a:ext>
            </a:extLst>
          </p:cNvPr>
          <p:cNvGrpSpPr/>
          <p:nvPr/>
        </p:nvGrpSpPr>
        <p:grpSpPr>
          <a:xfrm>
            <a:off x="0" y="0"/>
            <a:ext cx="6498771" cy="6858000"/>
            <a:chOff x="1143000" y="569750"/>
            <a:chExt cx="7360103" cy="6010859"/>
          </a:xfrm>
        </p:grpSpPr>
        <p:pic>
          <p:nvPicPr>
            <p:cNvPr id="3074" name="Picture 2" descr="4 Ways to Avoid Distractions While Studying">
              <a:extLst>
                <a:ext uri="{FF2B5EF4-FFF2-40B4-BE49-F238E27FC236}">
                  <a16:creationId xmlns:a16="http://schemas.microsoft.com/office/drawing/2014/main" id="{97BA42C6-E287-0801-DCBC-8679D5D276A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948" t="6755"/>
            <a:stretch>
              <a:fillRect/>
            </a:stretch>
          </p:blipFill>
          <p:spPr bwMode="auto">
            <a:xfrm>
              <a:off x="1143000" y="569750"/>
              <a:ext cx="7360103" cy="6010859"/>
            </a:xfrm>
            <a:prstGeom prst="rect">
              <a:avLst/>
            </a:prstGeom>
            <a:noFill/>
            <a:ln>
              <a:solidFill>
                <a:srgbClr val="F1E44A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CE21FC9-B201-3DAC-9862-4E5084DBC857}"/>
                </a:ext>
              </a:extLst>
            </p:cNvPr>
            <p:cNvSpPr/>
            <p:nvPr/>
          </p:nvSpPr>
          <p:spPr>
            <a:xfrm>
              <a:off x="1143000" y="569750"/>
              <a:ext cx="936171" cy="3392650"/>
            </a:xfrm>
            <a:prstGeom prst="rect">
              <a:avLst/>
            </a:prstGeom>
            <a:solidFill>
              <a:srgbClr val="F1E44A"/>
            </a:solidFill>
            <a:ln>
              <a:solidFill>
                <a:srgbClr val="F1E44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78B3564-4E02-219E-3C88-61BB5028D329}"/>
                </a:ext>
              </a:extLst>
            </p:cNvPr>
            <p:cNvSpPr/>
            <p:nvPr/>
          </p:nvSpPr>
          <p:spPr>
            <a:xfrm>
              <a:off x="1470932" y="722150"/>
              <a:ext cx="936171" cy="2304079"/>
            </a:xfrm>
            <a:prstGeom prst="rect">
              <a:avLst/>
            </a:prstGeom>
            <a:solidFill>
              <a:srgbClr val="F1E44A"/>
            </a:solidFill>
            <a:ln>
              <a:solidFill>
                <a:srgbClr val="F1E44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4" descr="Harriet Bass // Designer">
            <a:extLst>
              <a:ext uri="{FF2B5EF4-FFF2-40B4-BE49-F238E27FC236}">
                <a16:creationId xmlns:a16="http://schemas.microsoft.com/office/drawing/2014/main" id="{79AD8A47-17DE-8F82-2B23-3677043121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018D35B7-605F-5BC6-F680-0F4489569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7411" y="288925"/>
            <a:ext cx="5315034" cy="1325563"/>
          </a:xfrm>
        </p:spPr>
        <p:txBody>
          <a:bodyPr/>
          <a:lstStyle/>
          <a:p>
            <a:r>
              <a:rPr lang="en-GB" dirty="0"/>
              <a:t>Monitor mobile phone use</a:t>
            </a:r>
          </a:p>
        </p:txBody>
      </p:sp>
    </p:spTree>
    <p:extLst>
      <p:ext uri="{BB962C8B-B14F-4D97-AF65-F5344CB8AC3E}">
        <p14:creationId xmlns:p14="http://schemas.microsoft.com/office/powerpoint/2010/main" val="2955690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172" y="-81189"/>
            <a:ext cx="10515600" cy="1325563"/>
          </a:xfrm>
        </p:spPr>
        <p:txBody>
          <a:bodyPr/>
          <a:lstStyle/>
          <a:p>
            <a:r>
              <a:rPr lang="en-GB" dirty="0"/>
              <a:t>Monitor their sleep</a:t>
            </a:r>
          </a:p>
        </p:txBody>
      </p:sp>
      <p:pic>
        <p:nvPicPr>
          <p:cNvPr id="3076" name="Picture 4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132115"/>
            <a:ext cx="9425880" cy="538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9888894" y="1132115"/>
            <a:ext cx="2051585" cy="229688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Limit time on devises for 30 minutes before bed.</a:t>
            </a:r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8B95E9EC-A754-61D6-81F8-D872C8EDA71B}"/>
              </a:ext>
            </a:extLst>
          </p:cNvPr>
          <p:cNvSpPr/>
          <p:nvPr/>
        </p:nvSpPr>
        <p:spPr>
          <a:xfrm>
            <a:off x="9888893" y="3690258"/>
            <a:ext cx="2051585" cy="283028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No devices in their bedroom overnight. </a:t>
            </a:r>
          </a:p>
        </p:txBody>
      </p:sp>
    </p:spTree>
    <p:extLst>
      <p:ext uri="{BB962C8B-B14F-4D97-AF65-F5344CB8AC3E}">
        <p14:creationId xmlns:p14="http://schemas.microsoft.com/office/powerpoint/2010/main" val="1251604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7167418" y="452582"/>
            <a:ext cx="46181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Check in and Praise often:</a:t>
            </a:r>
          </a:p>
          <a:p>
            <a:pPr algn="ctr"/>
            <a:endParaRPr lang="en-GB" dirty="0">
              <a:latin typeface="Century" panose="02040604050505020304" pitchFamily="18" charset="0"/>
            </a:endParaRPr>
          </a:p>
          <a:p>
            <a:pPr algn="ctr"/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Praise work ethic and effort.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Help them set short term targets.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Reward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Factor in time for them to relax and reflect.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0D71C525-D189-920E-03A8-706D6F579A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merson Park Academy - EPA School News App">
            <a:extLst>
              <a:ext uri="{FF2B5EF4-FFF2-40B4-BE49-F238E27FC236}">
                <a16:creationId xmlns:a16="http://schemas.microsoft.com/office/drawing/2014/main" id="{96633A2F-8700-2C75-103B-41363057BE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30" y="0"/>
            <a:ext cx="67794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78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CBDB9-1037-6CA3-7E8E-B162BD0B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9514" y="180068"/>
            <a:ext cx="4876800" cy="1325563"/>
          </a:xfrm>
        </p:spPr>
        <p:txBody>
          <a:bodyPr>
            <a:normAutofit/>
          </a:bodyPr>
          <a:lstStyle/>
          <a:p>
            <a:r>
              <a:rPr lang="en-GB" sz="3200">
                <a:latin typeface="+mn-lt"/>
              </a:rPr>
              <a:t>Supporting your child’s wellbeing</a:t>
            </a:r>
            <a:endParaRPr lang="en-GB" sz="3200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51C54-76A8-ABCE-1882-284710BA2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9515" y="1390196"/>
            <a:ext cx="5142752" cy="4351338"/>
          </a:xfrm>
        </p:spPr>
        <p:txBody>
          <a:bodyPr>
            <a:normAutofit/>
          </a:bodyPr>
          <a:lstStyle/>
          <a:p>
            <a:r>
              <a:rPr lang="en-GB" sz="2000"/>
              <a:t>Sleep</a:t>
            </a:r>
          </a:p>
          <a:p>
            <a:r>
              <a:rPr lang="en-GB" sz="2000"/>
              <a:t>Balanced diet</a:t>
            </a:r>
          </a:p>
          <a:p>
            <a:r>
              <a:rPr lang="en-GB" sz="2000"/>
              <a:t>Exercise</a:t>
            </a:r>
          </a:p>
          <a:p>
            <a:r>
              <a:rPr lang="en-GB" sz="2000"/>
              <a:t>Maintain some hobbies</a:t>
            </a:r>
          </a:p>
          <a:p>
            <a:r>
              <a:rPr lang="en-GB" sz="2000"/>
              <a:t>Keep the little things little</a:t>
            </a:r>
          </a:p>
          <a:p>
            <a:r>
              <a:rPr lang="en-GB" sz="2000"/>
              <a:t>Plan ahead to avoid becoming overwhelmed</a:t>
            </a:r>
          </a:p>
          <a:p>
            <a:r>
              <a:rPr lang="en-GB" sz="2000"/>
              <a:t>Recognise what they have already achieved</a:t>
            </a:r>
          </a:p>
          <a:p>
            <a:r>
              <a:rPr lang="en-GB" sz="2000"/>
              <a:t>One step at a time – trust the process </a:t>
            </a:r>
          </a:p>
          <a:p>
            <a:r>
              <a:rPr lang="en-GB" sz="2000"/>
              <a:t>School interventions </a:t>
            </a:r>
          </a:p>
          <a:p>
            <a:endParaRPr lang="en-GB" sz="2000" dirty="0"/>
          </a:p>
        </p:txBody>
      </p:sp>
      <p:pic>
        <p:nvPicPr>
          <p:cNvPr id="4" name="Picture 2" descr="Emerson Park Academy - EPA School News App">
            <a:extLst>
              <a:ext uri="{FF2B5EF4-FFF2-40B4-BE49-F238E27FC236}">
                <a16:creationId xmlns:a16="http://schemas.microsoft.com/office/drawing/2014/main" id="{2C9CCBD9-F0AE-F48E-C9B7-9063CC800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30" y="0"/>
            <a:ext cx="67794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C6B4B3-FA60-F98D-2687-CC7893103A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9514" y="5393823"/>
            <a:ext cx="1886213" cy="695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0184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2380891" y="190739"/>
            <a:ext cx="727206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Attendance &amp; Punctuality:</a:t>
            </a:r>
          </a:p>
          <a:p>
            <a:pPr algn="ctr"/>
            <a:r>
              <a:rPr lang="en-GB" sz="3600" dirty="0">
                <a:latin typeface="Century" panose="02040604050505020304" pitchFamily="18" charset="0"/>
              </a:rPr>
              <a:t> 35 weeks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A666BFB-7C6A-24AD-2906-7E7F57DF60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998991"/>
              </p:ext>
            </p:extLst>
          </p:nvPr>
        </p:nvGraphicFramePr>
        <p:xfrm>
          <a:off x="590551" y="1683192"/>
          <a:ext cx="11058536" cy="48605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4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3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8113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819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296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206171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260243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228161">
                  <a:extLst>
                    <a:ext uri="{9D8B030D-6E8A-4147-A177-3AD203B41FA5}">
                      <a16:colId xmlns:a16="http://schemas.microsoft.com/office/drawing/2014/main" val="2002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0"/>
                    </a:ext>
                  </a:extLst>
                </a:gridCol>
                <a:gridCol w="256443">
                  <a:extLst>
                    <a:ext uri="{9D8B030D-6E8A-4147-A177-3AD203B41FA5}">
                      <a16:colId xmlns:a16="http://schemas.microsoft.com/office/drawing/2014/main" val="20031"/>
                    </a:ext>
                  </a:extLst>
                </a:gridCol>
                <a:gridCol w="206608">
                  <a:extLst>
                    <a:ext uri="{9D8B030D-6E8A-4147-A177-3AD203B41FA5}">
                      <a16:colId xmlns:a16="http://schemas.microsoft.com/office/drawing/2014/main" val="2003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0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3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21 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Monday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Tuesday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E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X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A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M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S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Wednesday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Thursday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Friday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Saturday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Sunday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4069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E33F78-F866-AB60-08B8-FFA714B5C388}"/>
              </a:ext>
            </a:extLst>
          </p:cNvPr>
          <p:cNvSpPr txBox="1"/>
          <p:nvPr/>
        </p:nvSpPr>
        <p:spPr>
          <a:xfrm>
            <a:off x="2380891" y="190739"/>
            <a:ext cx="727206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Attendance &amp; Punctuality:</a:t>
            </a:r>
          </a:p>
          <a:p>
            <a:pPr algn="ctr"/>
            <a:r>
              <a:rPr lang="en-GB" sz="3600" dirty="0">
                <a:latin typeface="Century" panose="02040604050505020304" pitchFamily="18" charset="0"/>
              </a:rPr>
              <a:t> 26 weeks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6D26BE-EC87-5A51-B90B-98CAF9AA98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132828"/>
              </p:ext>
            </p:extLst>
          </p:nvPr>
        </p:nvGraphicFramePr>
        <p:xfrm>
          <a:off x="566732" y="1568892"/>
          <a:ext cx="11058536" cy="48605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4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3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8113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819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296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206171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260243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228161">
                  <a:extLst>
                    <a:ext uri="{9D8B030D-6E8A-4147-A177-3AD203B41FA5}">
                      <a16:colId xmlns:a16="http://schemas.microsoft.com/office/drawing/2014/main" val="2002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0"/>
                    </a:ext>
                  </a:extLst>
                </a:gridCol>
                <a:gridCol w="256443">
                  <a:extLst>
                    <a:ext uri="{9D8B030D-6E8A-4147-A177-3AD203B41FA5}">
                      <a16:colId xmlns:a16="http://schemas.microsoft.com/office/drawing/2014/main" val="20031"/>
                    </a:ext>
                  </a:extLst>
                </a:gridCol>
                <a:gridCol w="206608">
                  <a:extLst>
                    <a:ext uri="{9D8B030D-6E8A-4147-A177-3AD203B41FA5}">
                      <a16:colId xmlns:a16="http://schemas.microsoft.com/office/drawing/2014/main" val="2003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0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3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21 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Monday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Tuesday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E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X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A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M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S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Wednesday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Thursday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Friday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Saturday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Sunday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97293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E33F78-F866-AB60-08B8-FFA714B5C388}"/>
              </a:ext>
            </a:extLst>
          </p:cNvPr>
          <p:cNvSpPr txBox="1"/>
          <p:nvPr/>
        </p:nvSpPr>
        <p:spPr>
          <a:xfrm>
            <a:off x="2380891" y="190739"/>
            <a:ext cx="727206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Attendance &amp; Punctuality:</a:t>
            </a:r>
          </a:p>
          <a:p>
            <a:pPr algn="ctr"/>
            <a:r>
              <a:rPr lang="en-GB" sz="3600" dirty="0">
                <a:latin typeface="Century" panose="02040604050505020304" pitchFamily="18" charset="0"/>
              </a:rPr>
              <a:t>26 weeks = 131 school days</a:t>
            </a: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C8CEC61-156F-1AB1-9A28-3FF1BCEE4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679776"/>
              </p:ext>
            </p:extLst>
          </p:nvPr>
        </p:nvGraphicFramePr>
        <p:xfrm>
          <a:off x="566732" y="1568892"/>
          <a:ext cx="11058536" cy="48605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4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3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8113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819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296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206171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260243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228161">
                  <a:extLst>
                    <a:ext uri="{9D8B030D-6E8A-4147-A177-3AD203B41FA5}">
                      <a16:colId xmlns:a16="http://schemas.microsoft.com/office/drawing/2014/main" val="2002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0"/>
                    </a:ext>
                  </a:extLst>
                </a:gridCol>
                <a:gridCol w="256443">
                  <a:extLst>
                    <a:ext uri="{9D8B030D-6E8A-4147-A177-3AD203B41FA5}">
                      <a16:colId xmlns:a16="http://schemas.microsoft.com/office/drawing/2014/main" val="20031"/>
                    </a:ext>
                  </a:extLst>
                </a:gridCol>
                <a:gridCol w="206608">
                  <a:extLst>
                    <a:ext uri="{9D8B030D-6E8A-4147-A177-3AD203B41FA5}">
                      <a16:colId xmlns:a16="http://schemas.microsoft.com/office/drawing/2014/main" val="2003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0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3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21 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Monday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Tuesday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E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X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A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M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S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Wednesday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Thursday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Friday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Saturday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Sunday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95690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E33F78-F866-AB60-08B8-FFA714B5C388}"/>
              </a:ext>
            </a:extLst>
          </p:cNvPr>
          <p:cNvSpPr txBox="1"/>
          <p:nvPr/>
        </p:nvSpPr>
        <p:spPr>
          <a:xfrm>
            <a:off x="2380891" y="190739"/>
            <a:ext cx="727206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Attendance &amp; Punctuality: </a:t>
            </a:r>
          </a:p>
          <a:p>
            <a:pPr algn="ctr"/>
            <a:r>
              <a:rPr lang="en-GB" sz="3600" dirty="0">
                <a:latin typeface="Century" panose="02040604050505020304" pitchFamily="18" charset="0"/>
              </a:rPr>
              <a:t>128 school days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C23AB0C-4F3C-5A44-CE17-F17DD89E09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0504477"/>
              </p:ext>
            </p:extLst>
          </p:nvPr>
        </p:nvGraphicFramePr>
        <p:xfrm>
          <a:off x="566732" y="1584073"/>
          <a:ext cx="11058536" cy="48605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4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3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8113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8191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296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206171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260243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228161">
                  <a:extLst>
                    <a:ext uri="{9D8B030D-6E8A-4147-A177-3AD203B41FA5}">
                      <a16:colId xmlns:a16="http://schemas.microsoft.com/office/drawing/2014/main" val="2002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2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0"/>
                    </a:ext>
                  </a:extLst>
                </a:gridCol>
                <a:gridCol w="256443">
                  <a:extLst>
                    <a:ext uri="{9D8B030D-6E8A-4147-A177-3AD203B41FA5}">
                      <a16:colId xmlns:a16="http://schemas.microsoft.com/office/drawing/2014/main" val="20031"/>
                    </a:ext>
                  </a:extLst>
                </a:gridCol>
                <a:gridCol w="206608">
                  <a:extLst>
                    <a:ext uri="{9D8B030D-6E8A-4147-A177-3AD203B41FA5}">
                      <a16:colId xmlns:a16="http://schemas.microsoft.com/office/drawing/2014/main" val="2003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3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4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5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6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7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8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39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0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1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2"/>
                    </a:ext>
                  </a:extLst>
                </a:gridCol>
                <a:gridCol w="231525">
                  <a:extLst>
                    <a:ext uri="{9D8B030D-6E8A-4147-A177-3AD203B41FA5}">
                      <a16:colId xmlns:a16="http://schemas.microsoft.com/office/drawing/2014/main" val="20043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18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21 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27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28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29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30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31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32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 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33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34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35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u="none" strike="noStrike" dirty="0">
                          <a:effectLst/>
                        </a:rPr>
                        <a:t>36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Monday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Tuesday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E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X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A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M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S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Wednesday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Thursday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Friday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C6DF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Saturday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1537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n-GB" sz="1300" u="none" strike="noStrike" dirty="0">
                          <a:effectLst/>
                        </a:rPr>
                        <a:t>Sunday</a:t>
                      </a:r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66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>
                          <a:effectLst/>
                        </a:rPr>
                        <a:t> 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800" u="none" strike="noStrike" dirty="0">
                          <a:effectLst/>
                        </a:rPr>
                        <a:t> </a:t>
                      </a:r>
                      <a:endParaRPr lang="en-GB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44" marR="7144" marT="7144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17154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200219" y="190739"/>
            <a:ext cx="1199178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" panose="02040604050505020304" pitchFamily="18" charset="0"/>
              </a:rPr>
              <a:t>Attendance &amp; Punctuality 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223DB8-E324-DDEA-DC51-656E8694F0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" r="1"/>
          <a:stretch/>
        </p:blipFill>
        <p:spPr>
          <a:xfrm>
            <a:off x="200219" y="1043084"/>
            <a:ext cx="9252520" cy="5400599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6D34248-3110-DAEA-8C17-1EA2F4ACA911}"/>
              </a:ext>
            </a:extLst>
          </p:cNvPr>
          <p:cNvSpPr/>
          <p:nvPr/>
        </p:nvSpPr>
        <p:spPr>
          <a:xfrm>
            <a:off x="9652958" y="664829"/>
            <a:ext cx="2260980" cy="27266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</a:rPr>
              <a:t>Students with over 90% attendance are more likely to gain five or more GCSEs at 5-9 (or equivalent) qualifications.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79CE8D7-9935-2E12-2A07-E3BF38FBA42E}"/>
              </a:ext>
            </a:extLst>
          </p:cNvPr>
          <p:cNvSpPr/>
          <p:nvPr/>
        </p:nvSpPr>
        <p:spPr>
          <a:xfrm>
            <a:off x="9652958" y="3743384"/>
            <a:ext cx="2260980" cy="2726632"/>
          </a:xfrm>
          <a:prstGeom prst="roundRect">
            <a:avLst/>
          </a:prstGeom>
          <a:solidFill>
            <a:srgbClr val="FF99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</a:rPr>
              <a:t>Students with less than 85% attendance at school are unlikely to gain five GCSEs at 5-9.</a:t>
            </a:r>
          </a:p>
        </p:txBody>
      </p:sp>
    </p:spTree>
    <p:extLst>
      <p:ext uri="{BB962C8B-B14F-4D97-AF65-F5344CB8AC3E}">
        <p14:creationId xmlns:p14="http://schemas.microsoft.com/office/powerpoint/2010/main" val="3449587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141514" y="277675"/>
            <a:ext cx="1205048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" panose="02040604050505020304" pitchFamily="18" charset="0"/>
              </a:rPr>
              <a:t>Attendance &amp; Punctuality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Content Placeholder 3">
            <a:extLst>
              <a:ext uri="{FF2B5EF4-FFF2-40B4-BE49-F238E27FC236}">
                <a16:creationId xmlns:a16="http://schemas.microsoft.com/office/drawing/2014/main" id="{E7C6A92E-B291-EC94-1EFE-C7177C7191DA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5" b="2208"/>
          <a:stretch>
            <a:fillRect/>
          </a:stretch>
        </p:blipFill>
        <p:spPr>
          <a:xfrm>
            <a:off x="141514" y="1359429"/>
            <a:ext cx="8784976" cy="5400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1A0C09-7E43-2340-8B2D-C9944B9EEB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0430" y="3447661"/>
            <a:ext cx="3400056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8756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176655" y="406400"/>
            <a:ext cx="478443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Effective Study and Revision Tips: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Use a revision timetable to plan and sequence the periods to study.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 descr="Harriet Bass // Designer">
            <a:extLst>
              <a:ext uri="{FF2B5EF4-FFF2-40B4-BE49-F238E27FC236}">
                <a16:creationId xmlns:a16="http://schemas.microsoft.com/office/drawing/2014/main" id="{97E20656-33C0-8E44-B15E-D57D3048CE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19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BC417D-462D-8AD5-EC04-9DE1F50E6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" y="666750"/>
            <a:ext cx="11915775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506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0C8293-9A2C-C091-0B7E-13E3865DAF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669" y="393405"/>
            <a:ext cx="7862166" cy="59010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9E566D7-9376-5A27-B385-C4F985E00858}"/>
              </a:ext>
            </a:extLst>
          </p:cNvPr>
          <p:cNvSpPr txBox="1"/>
          <p:nvPr/>
        </p:nvSpPr>
        <p:spPr>
          <a:xfrm>
            <a:off x="8131249" y="393405"/>
            <a:ext cx="343697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Century" panose="020406040505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Write in when you have school, clubs, meals, free time etc. Be realistic with what and when you will revise.</a:t>
            </a:r>
          </a:p>
          <a:p>
            <a:endParaRPr lang="en-GB" dirty="0">
              <a:latin typeface="Century" panose="020406040505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Century" panose="020406040505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Revising in 30-40 minute chunks is very effective and will help you maintain a higher level of focus.  </a:t>
            </a:r>
          </a:p>
          <a:p>
            <a:endParaRPr lang="en-GB" dirty="0">
              <a:latin typeface="Century" panose="020406040505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Century" panose="020406040505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Remember to book in breaks for yourself</a:t>
            </a:r>
          </a:p>
          <a:p>
            <a:endParaRPr lang="en-GB" dirty="0">
              <a:latin typeface="Century" panose="02040604050505020304" pitchFamily="18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entury" panose="02040604050505020304" pitchFamily="18" charset="0"/>
              </a:rPr>
              <a:t>Tip</a:t>
            </a:r>
            <a:r>
              <a:rPr lang="en-GB" dirty="0">
                <a:latin typeface="Century" panose="02040604050505020304" pitchFamily="18" charset="0"/>
              </a:rPr>
              <a:t>: Be specific with what you are revising. English: Macbeth- ambition theme, Biology: Cell structure, French: Conditional tense</a:t>
            </a:r>
          </a:p>
          <a:p>
            <a:endParaRPr lang="en-GB" dirty="0"/>
          </a:p>
        </p:txBody>
      </p:sp>
      <p:pic>
        <p:nvPicPr>
          <p:cNvPr id="7" name="Picture 6" descr="Harriet Bass // Designer">
            <a:extLst>
              <a:ext uri="{FF2B5EF4-FFF2-40B4-BE49-F238E27FC236}">
                <a16:creationId xmlns:a16="http://schemas.microsoft.com/office/drawing/2014/main" id="{EB934507-ABF5-D2E3-C83F-3408B89C53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1180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176655" y="406400"/>
            <a:ext cx="4784436" cy="886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Effective Study and Revision Tips: </a:t>
            </a:r>
          </a:p>
          <a:p>
            <a:pPr algn="ctr"/>
            <a:r>
              <a:rPr lang="en-GB" sz="2400" dirty="0">
                <a:latin typeface="Century" panose="02040604050505020304" pitchFamily="18" charset="0"/>
              </a:rPr>
              <a:t>Active Revision</a:t>
            </a: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Choose the topic – make sure it’s narrow enough to condense effectively.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Gather information and focus on the main points.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Organise content – avoid overlapping information.  Keep it simple.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Use visual aids.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Test yourself.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Dual code information – using verbal and visual materials to aid memory.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Use a study-buddy to test each other.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 descr="Harriet Bass // Designer">
            <a:extLst>
              <a:ext uri="{FF2B5EF4-FFF2-40B4-BE49-F238E27FC236}">
                <a16:creationId xmlns:a16="http://schemas.microsoft.com/office/drawing/2014/main" id="{F96AF887-3B0B-BB0F-E841-3CB76CDB58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1132288" y="5588486"/>
            <a:ext cx="1059712" cy="126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5379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13914-A079-8D36-D948-3B2AEE5BF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E9301B5-FA93-FFF1-339E-9086788C399C}"/>
              </a:ext>
            </a:extLst>
          </p:cNvPr>
          <p:cNvSpPr txBox="1"/>
          <p:nvPr/>
        </p:nvSpPr>
        <p:spPr>
          <a:xfrm>
            <a:off x="3596692" y="242498"/>
            <a:ext cx="478443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Effective Study and Revision Tips: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F729CB-D9C3-00CA-3204-87BA5B9293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7384"/>
          <a:stretch>
            <a:fillRect/>
          </a:stretch>
        </p:blipFill>
        <p:spPr>
          <a:xfrm>
            <a:off x="0" y="1794294"/>
            <a:ext cx="3976577" cy="506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3375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3596692" y="242498"/>
            <a:ext cx="478443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Effective Study and Revision Tips: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4B2799-F2CD-4956-48E8-3A8CE193BD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3372"/>
          <a:stretch>
            <a:fillRect/>
          </a:stretch>
        </p:blipFill>
        <p:spPr>
          <a:xfrm>
            <a:off x="0" y="1794294"/>
            <a:ext cx="8123274" cy="506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4525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074" y="116962"/>
            <a:ext cx="4123631" cy="2337964"/>
          </a:xfrm>
        </p:spPr>
        <p:txBody>
          <a:bodyPr>
            <a:normAutofit/>
          </a:bodyPr>
          <a:lstStyle/>
          <a:p>
            <a:r>
              <a:rPr lang="en-GB" sz="4000" dirty="0"/>
              <a:t>How to revise</a:t>
            </a:r>
            <a:br>
              <a:rPr lang="en-GB" sz="4000" dirty="0"/>
            </a:br>
            <a:br>
              <a:rPr lang="en-GB" sz="4000" dirty="0"/>
            </a:br>
            <a:br>
              <a:rPr lang="en-GB" sz="4000" dirty="0"/>
            </a:br>
            <a:endParaRPr lang="en-GB" sz="4000" dirty="0"/>
          </a:p>
        </p:txBody>
      </p:sp>
      <p:pic>
        <p:nvPicPr>
          <p:cNvPr id="4" name="Picture 4" descr="Image result for mindmap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83" y="2660440"/>
            <a:ext cx="5853888" cy="390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0123" t="22529" r="41136" b="29045"/>
          <a:stretch/>
        </p:blipFill>
        <p:spPr>
          <a:xfrm>
            <a:off x="6646605" y="3565570"/>
            <a:ext cx="5426791" cy="29974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3205" y="941545"/>
            <a:ext cx="2345816" cy="14061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383" y="941546"/>
            <a:ext cx="1406139" cy="1406139"/>
          </a:xfrm>
          <a:prstGeom prst="rect">
            <a:avLst/>
          </a:prstGeom>
        </p:spPr>
      </p:pic>
      <p:pic>
        <p:nvPicPr>
          <p:cNvPr id="10" name="Google Shape;90;p19">
            <a:extLst>
              <a:ext uri="{FF2B5EF4-FFF2-40B4-BE49-F238E27FC236}">
                <a16:creationId xmlns:a16="http://schemas.microsoft.com/office/drawing/2014/main" id="{932CDDAF-F3FD-73D6-942B-B9222AB77AAC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646606" y="116962"/>
            <a:ext cx="5426791" cy="3221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4" descr="Bishop Stopford's School - What is Google Classroom?">
            <a:extLst>
              <a:ext uri="{FF2B5EF4-FFF2-40B4-BE49-F238E27FC236}">
                <a16:creationId xmlns:a16="http://schemas.microsoft.com/office/drawing/2014/main" id="{1D72374B-9297-EB02-A88D-34C09C2B26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2" t="10707" r="20000" b="38021"/>
          <a:stretch>
            <a:fillRect/>
          </a:stretch>
        </p:blipFill>
        <p:spPr bwMode="auto">
          <a:xfrm>
            <a:off x="4340704" y="941545"/>
            <a:ext cx="1818567" cy="1421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8935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10;p21">
            <a:extLst>
              <a:ext uri="{FF2B5EF4-FFF2-40B4-BE49-F238E27FC236}">
                <a16:creationId xmlns:a16="http://schemas.microsoft.com/office/drawing/2014/main" id="{04D09533-2769-FEE5-D13B-B8D6AE44E2CB}"/>
              </a:ext>
            </a:extLst>
          </p:cNvPr>
          <p:cNvSpPr/>
          <p:nvPr/>
        </p:nvSpPr>
        <p:spPr>
          <a:xfrm>
            <a:off x="311700" y="4684790"/>
            <a:ext cx="3262800" cy="19326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dirty="0"/>
              <a:t>Why is </a:t>
            </a:r>
            <a:r>
              <a:rPr lang="en-GB" sz="1900" dirty="0"/>
              <a:t>Macduff</a:t>
            </a:r>
            <a:r>
              <a:rPr lang="en" sz="1900" dirty="0"/>
              <a:t> an important character in ‘</a:t>
            </a:r>
            <a:r>
              <a:rPr lang="en-GB" sz="1900" dirty="0"/>
              <a:t>Macbeth</a:t>
            </a:r>
            <a:r>
              <a:rPr lang="en" sz="1900" dirty="0"/>
              <a:t>’? </a:t>
            </a:r>
            <a:endParaRPr sz="1900" dirty="0"/>
          </a:p>
        </p:txBody>
      </p:sp>
      <p:sp>
        <p:nvSpPr>
          <p:cNvPr id="5" name="Google Shape;111;p21">
            <a:extLst>
              <a:ext uri="{FF2B5EF4-FFF2-40B4-BE49-F238E27FC236}">
                <a16:creationId xmlns:a16="http://schemas.microsoft.com/office/drawing/2014/main" id="{C0B5A039-FD36-8761-E3AC-29D7F7114FE0}"/>
              </a:ext>
            </a:extLst>
          </p:cNvPr>
          <p:cNvSpPr/>
          <p:nvPr/>
        </p:nvSpPr>
        <p:spPr>
          <a:xfrm>
            <a:off x="3760363" y="4684790"/>
            <a:ext cx="3262800" cy="19326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en" sz="1100" dirty="0"/>
              <a:t>He is </a:t>
            </a:r>
            <a:r>
              <a:rPr lang="en-GB" sz="1100" dirty="0"/>
              <a:t>honourable and seeks to serve the crown for Scotland</a:t>
            </a:r>
            <a:endParaRPr sz="1100"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en-GB" sz="1100" dirty="0"/>
              <a:t>He discovers Duncan’s body and is the first to be wary of Macbeth</a:t>
            </a:r>
            <a:endParaRPr sz="1100"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en" sz="1100" dirty="0"/>
              <a:t>He </a:t>
            </a:r>
            <a:r>
              <a:rPr lang="en-GB" sz="1100" dirty="0"/>
              <a:t>behead Macbeth as a traitor and restores order to Scotland</a:t>
            </a:r>
            <a:endParaRPr sz="1100"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en" sz="1100" dirty="0"/>
              <a:t>He offers another perspective on </a:t>
            </a:r>
            <a:r>
              <a:rPr lang="en-GB" sz="1100" dirty="0"/>
              <a:t>masculinity</a:t>
            </a:r>
            <a:r>
              <a:rPr lang="en" sz="1100" dirty="0"/>
              <a:t>: he is more </a:t>
            </a:r>
            <a:r>
              <a:rPr lang="en-GB" sz="1100" dirty="0"/>
              <a:t>emotional and does not shy away from grief</a:t>
            </a:r>
            <a:endParaRPr sz="1100" dirty="0"/>
          </a:p>
        </p:txBody>
      </p:sp>
      <p:sp>
        <p:nvSpPr>
          <p:cNvPr id="6" name="Google Shape;133;p22">
            <a:extLst>
              <a:ext uri="{FF2B5EF4-FFF2-40B4-BE49-F238E27FC236}">
                <a16:creationId xmlns:a16="http://schemas.microsoft.com/office/drawing/2014/main" id="{2DE98C25-5685-0FFE-F7A2-C4F468930BCF}"/>
              </a:ext>
            </a:extLst>
          </p:cNvPr>
          <p:cNvSpPr/>
          <p:nvPr/>
        </p:nvSpPr>
        <p:spPr>
          <a:xfrm>
            <a:off x="311700" y="2572091"/>
            <a:ext cx="3221100" cy="1907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/>
          </a:p>
        </p:txBody>
      </p:sp>
      <p:sp>
        <p:nvSpPr>
          <p:cNvPr id="7" name="Google Shape;134;p22">
            <a:extLst>
              <a:ext uri="{FF2B5EF4-FFF2-40B4-BE49-F238E27FC236}">
                <a16:creationId xmlns:a16="http://schemas.microsoft.com/office/drawing/2014/main" id="{7B616FF5-FE24-3197-E675-C2A65296DD63}"/>
              </a:ext>
            </a:extLst>
          </p:cNvPr>
          <p:cNvSpPr/>
          <p:nvPr/>
        </p:nvSpPr>
        <p:spPr>
          <a:xfrm>
            <a:off x="3716115" y="2572091"/>
            <a:ext cx="3307048" cy="1907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lvl="0"/>
            <a:r>
              <a:rPr lang="en" sz="1900" dirty="0">
                <a:solidFill>
                  <a:srgbClr val="000000"/>
                </a:solidFill>
              </a:rPr>
              <a:t>“</a:t>
            </a:r>
            <a:r>
              <a:rPr lang="en-GB" sz="1900" dirty="0"/>
              <a:t>“Stars hide your fires, </a:t>
            </a:r>
            <a:r>
              <a:rPr lang="en-GB" sz="2000" dirty="0"/>
              <a:t>Let not light see my black and deep desires” </a:t>
            </a:r>
          </a:p>
          <a:p>
            <a:pPr marL="457200" lvl="0"/>
            <a:r>
              <a:rPr lang="en-GB" sz="2000" dirty="0"/>
              <a:t>Romeo</a:t>
            </a:r>
            <a:endParaRPr lang="en-GB" sz="19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800" dirty="0"/>
          </a:p>
        </p:txBody>
      </p:sp>
      <p:pic>
        <p:nvPicPr>
          <p:cNvPr id="8" name="Google Shape;137;p22">
            <a:extLst>
              <a:ext uri="{FF2B5EF4-FFF2-40B4-BE49-F238E27FC236}">
                <a16:creationId xmlns:a16="http://schemas.microsoft.com/office/drawing/2014/main" id="{E82E05C6-07B1-B6DE-BF06-1E410F22151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17559"/>
          <a:stretch/>
        </p:blipFill>
        <p:spPr>
          <a:xfrm>
            <a:off x="2369325" y="3060580"/>
            <a:ext cx="1068375" cy="880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EC69BA-3646-4067-AD3B-A23BC1416D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127" t="31221" r="76733" b="43392"/>
          <a:stretch/>
        </p:blipFill>
        <p:spPr>
          <a:xfrm>
            <a:off x="1499548" y="3014815"/>
            <a:ext cx="972303" cy="9723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9E2B2B-690F-4D02-B151-7BB65190AB1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876" t="30923" r="76984" b="44587"/>
          <a:stretch/>
        </p:blipFill>
        <p:spPr>
          <a:xfrm>
            <a:off x="436209" y="2870881"/>
            <a:ext cx="1157075" cy="1116237"/>
          </a:xfrm>
          <a:prstGeom prst="rect">
            <a:avLst/>
          </a:prstGeom>
        </p:spPr>
      </p:pic>
      <p:sp>
        <p:nvSpPr>
          <p:cNvPr id="11" name="Google Shape;144;p23">
            <a:extLst>
              <a:ext uri="{FF2B5EF4-FFF2-40B4-BE49-F238E27FC236}">
                <a16:creationId xmlns:a16="http://schemas.microsoft.com/office/drawing/2014/main" id="{A726D83D-F0DE-B49A-0392-C25A0EF85C59}"/>
              </a:ext>
            </a:extLst>
          </p:cNvPr>
          <p:cNvSpPr/>
          <p:nvPr/>
        </p:nvSpPr>
        <p:spPr>
          <a:xfrm>
            <a:off x="291315" y="349608"/>
            <a:ext cx="3241485" cy="20286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 algn="ctr">
              <a:buSzPts val="1100"/>
            </a:pPr>
            <a:r>
              <a:rPr lang="en" sz="1900" dirty="0">
                <a:solidFill>
                  <a:srgbClr val="000000"/>
                </a:solidFill>
              </a:rPr>
              <a:t>“</a:t>
            </a:r>
            <a:r>
              <a:rPr lang="en-GB" sz="1900" dirty="0"/>
              <a:t>_____ like the _____ flower, / But be the _____ </a:t>
            </a:r>
            <a:r>
              <a:rPr lang="en-GB" sz="1900" dirty="0" err="1"/>
              <a:t>under't</a:t>
            </a:r>
            <a:r>
              <a:rPr lang="en-GB" sz="1900" dirty="0"/>
              <a:t>’</a:t>
            </a:r>
            <a:r>
              <a:rPr lang="en" sz="1900" dirty="0">
                <a:solidFill>
                  <a:srgbClr val="000000"/>
                </a:solidFill>
              </a:rPr>
              <a:t>” </a:t>
            </a:r>
            <a:r>
              <a:rPr lang="en-GB" sz="1900" dirty="0">
                <a:solidFill>
                  <a:srgbClr val="000000"/>
                </a:solidFill>
              </a:rPr>
              <a:t>Lady Macbeth</a:t>
            </a:r>
            <a:endParaRPr sz="1900" dirty="0"/>
          </a:p>
        </p:txBody>
      </p:sp>
      <p:sp>
        <p:nvSpPr>
          <p:cNvPr id="12" name="Google Shape;145;p23">
            <a:extLst>
              <a:ext uri="{FF2B5EF4-FFF2-40B4-BE49-F238E27FC236}">
                <a16:creationId xmlns:a16="http://schemas.microsoft.com/office/drawing/2014/main" id="{F893BA03-CF19-0764-1E9E-9D2850F6A7D4}"/>
              </a:ext>
            </a:extLst>
          </p:cNvPr>
          <p:cNvSpPr/>
          <p:nvPr/>
        </p:nvSpPr>
        <p:spPr>
          <a:xfrm>
            <a:off x="3716115" y="349608"/>
            <a:ext cx="3307047" cy="20286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/>
              <a:t>LOOK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/>
              <a:t>INNOCENT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/>
              <a:t>SERPENT</a:t>
            </a:r>
            <a:endParaRPr sz="1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31537F-5F2D-31C4-9DD8-65EAFA3E4223}"/>
              </a:ext>
            </a:extLst>
          </p:cNvPr>
          <p:cNvSpPr txBox="1"/>
          <p:nvPr/>
        </p:nvSpPr>
        <p:spPr>
          <a:xfrm>
            <a:off x="7023162" y="349608"/>
            <a:ext cx="4877523" cy="4355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dirty="0">
                <a:latin typeface="Century" panose="02040604050505020304" pitchFamily="18" charset="0"/>
              </a:rPr>
              <a:t>Give yourself a decent pause before flipping straight over to the answer. The work your brain does during this moment actually strengthens your brain, even if you don’t get it right! </a:t>
            </a:r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dirty="0">
                <a:latin typeface="Century" panose="02040604050505020304" pitchFamily="18" charset="0"/>
              </a:rPr>
              <a:t>Prioritise the ones you cannot do. If you don’t get the answer, revisit that card again at the end of your revision session, have another try at recalling the answer. </a:t>
            </a:r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dirty="0">
                <a:latin typeface="Century" panose="02040604050505020304" pitchFamily="18" charset="0"/>
              </a:rPr>
              <a:t>Do keep going over all your cards, even the ones you are best at. Revisiting this information is still valuable. </a:t>
            </a:r>
          </a:p>
          <a:p>
            <a:pPr marL="457200" lvl="0" indent="-342900" algn="l" rtl="0"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800"/>
              <a:buChar char="●"/>
            </a:pPr>
            <a:r>
              <a:rPr lang="en-GB" dirty="0">
                <a:latin typeface="Century" panose="02040604050505020304" pitchFamily="18" charset="0"/>
              </a:rPr>
              <a:t>Get other people to test you! </a:t>
            </a:r>
          </a:p>
        </p:txBody>
      </p:sp>
    </p:spTree>
    <p:extLst>
      <p:ext uri="{BB962C8B-B14F-4D97-AF65-F5344CB8AC3E}">
        <p14:creationId xmlns:p14="http://schemas.microsoft.com/office/powerpoint/2010/main" val="34832346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ABF4C-7C2E-8DCA-CA17-4D02DAF3E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D83B3F-2EE3-92C9-3031-5FF497626012}"/>
              </a:ext>
            </a:extLst>
          </p:cNvPr>
          <p:cNvSpPr txBox="1"/>
          <p:nvPr/>
        </p:nvSpPr>
        <p:spPr>
          <a:xfrm>
            <a:off x="3596692" y="242498"/>
            <a:ext cx="478443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Effective Study and Revision Tips: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44F46C-1665-2891-CB3E-06F73D29B7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94294"/>
            <a:ext cx="12192000" cy="506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680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8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176655" y="406400"/>
            <a:ext cx="4784436" cy="8002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Effective Study and Revision Tips: </a:t>
            </a:r>
            <a:r>
              <a:rPr lang="en-GB" sz="2400" dirty="0">
                <a:latin typeface="Century" panose="02040604050505020304" pitchFamily="18" charset="0"/>
              </a:rPr>
              <a:t>Application</a:t>
            </a: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Use past-papers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" panose="02040604050505020304" pitchFamily="18" charset="0"/>
              </a:rPr>
              <a:t>Complete without notes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" panose="02040604050505020304" pitchFamily="18" charset="0"/>
              </a:rPr>
              <a:t>Timed conditions – hand written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Self assess with answers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Highlight areas of concern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Re-build revision plan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 descr="Harriet Bass // Designer">
            <a:extLst>
              <a:ext uri="{FF2B5EF4-FFF2-40B4-BE49-F238E27FC236}">
                <a16:creationId xmlns:a16="http://schemas.microsoft.com/office/drawing/2014/main" id="{3A44B5B2-BE73-6E79-5C93-388FF9141C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098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merson Park Academy - EPA School News App">
            <a:extLst>
              <a:ext uri="{FF2B5EF4-FFF2-40B4-BE49-F238E27FC236}">
                <a16:creationId xmlns:a16="http://schemas.microsoft.com/office/drawing/2014/main" id="{3CE3BCC2-4D5B-CFC0-A1D6-D8AE29184F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30" y="0"/>
            <a:ext cx="67794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7167418" y="452582"/>
            <a:ext cx="46181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Head of English Ms D Connolly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92C3F4CD-D7DD-2A50-44D2-954FACA492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3132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7961FF3-BF61-BDA0-35ED-BBE37B353036}"/>
              </a:ext>
            </a:extLst>
          </p:cNvPr>
          <p:cNvSpPr txBox="1"/>
          <p:nvPr/>
        </p:nvSpPr>
        <p:spPr>
          <a:xfrm>
            <a:off x="372141" y="476258"/>
            <a:ext cx="11461896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entury" panose="02040604050505020304" pitchFamily="18" charset="0"/>
              </a:rPr>
              <a:t>IN YEAR 10…</a:t>
            </a:r>
          </a:p>
          <a:p>
            <a:pPr algn="ctr"/>
            <a:endParaRPr lang="en-GB" sz="1400" dirty="0">
              <a:latin typeface="Century" panose="02040604050505020304" pitchFamily="18" charset="0"/>
            </a:endParaRPr>
          </a:p>
          <a:p>
            <a:endParaRPr lang="en-GB" sz="2000" dirty="0">
              <a:latin typeface="Century" panose="02040604050505020304" pitchFamily="18" charset="0"/>
            </a:endParaRPr>
          </a:p>
          <a:p>
            <a:r>
              <a:rPr lang="en-GB" sz="2000" b="1" dirty="0">
                <a:latin typeface="Century" panose="02040604050505020304" pitchFamily="18" charset="0"/>
              </a:rPr>
              <a:t>…</a:t>
            </a:r>
            <a:r>
              <a:rPr lang="en-GB" sz="2400" b="1" dirty="0">
                <a:latin typeface="Century" panose="02040604050505020304" pitchFamily="18" charset="0"/>
              </a:rPr>
              <a:t>the pupils studied most of the content for their English Literature GCSE.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i="1" dirty="0">
                <a:latin typeface="Century" panose="02040604050505020304" pitchFamily="18" charset="0"/>
              </a:rPr>
              <a:t>A Christmas Carol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i="1" dirty="0">
                <a:latin typeface="Century" panose="02040604050505020304" pitchFamily="18" charset="0"/>
              </a:rPr>
              <a:t>Macbeth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Century" panose="02040604050505020304" pitchFamily="18" charset="0"/>
              </a:rPr>
              <a:t>A Modern Text (</a:t>
            </a:r>
            <a:r>
              <a:rPr lang="en-GB" sz="2400" b="1" i="1" dirty="0">
                <a:latin typeface="Century" panose="02040604050505020304" pitchFamily="18" charset="0"/>
              </a:rPr>
              <a:t>An Inspector Calls </a:t>
            </a:r>
            <a:r>
              <a:rPr lang="en-GB" sz="2400" b="1" dirty="0">
                <a:latin typeface="Century" panose="02040604050505020304" pitchFamily="18" charset="0"/>
              </a:rPr>
              <a:t>or </a:t>
            </a:r>
            <a:r>
              <a:rPr lang="en-GB" sz="2400" b="1" i="1" dirty="0">
                <a:latin typeface="Century" panose="02040604050505020304" pitchFamily="18" charset="0"/>
              </a:rPr>
              <a:t>Blood Brothers</a:t>
            </a:r>
            <a:r>
              <a:rPr lang="en-GB" sz="2400" b="1" dirty="0">
                <a:latin typeface="Century" panose="02040604050505020304" pitchFamily="18" charset="0"/>
              </a:rPr>
              <a:t>)</a:t>
            </a:r>
          </a:p>
          <a:p>
            <a:r>
              <a:rPr lang="en-GB" sz="2400" b="1" dirty="0">
                <a:latin typeface="Century" panose="02040604050505020304" pitchFamily="18" charset="0"/>
              </a:rPr>
              <a:t>and some of the 15 Power &amp; Conflict Poems they have to know for the exam.</a:t>
            </a:r>
          </a:p>
          <a:p>
            <a:endParaRPr lang="en-GB" sz="2400" b="1" dirty="0">
              <a:latin typeface="Century" panose="02040604050505020304" pitchFamily="18" charset="0"/>
            </a:endParaRPr>
          </a:p>
          <a:p>
            <a:r>
              <a:rPr lang="en-GB" sz="2400" b="1" dirty="0">
                <a:latin typeface="Century" panose="02040604050505020304" pitchFamily="18" charset="0"/>
              </a:rPr>
              <a:t>In Year 11 they will prepare for their English Language exam, finish the Power &amp; Conflict Poems, record their Spoken Language coursework and look at some Unseen Poetry </a:t>
            </a:r>
          </a:p>
          <a:p>
            <a:endParaRPr lang="en-GB" sz="2400" b="1" dirty="0">
              <a:latin typeface="Century" panose="02040604050505020304" pitchFamily="18" charset="0"/>
            </a:endParaRPr>
          </a:p>
          <a:p>
            <a:r>
              <a:rPr lang="en-GB" sz="2400" b="1" dirty="0">
                <a:latin typeface="Century" panose="02040604050505020304" pitchFamily="18" charset="0"/>
              </a:rPr>
              <a:t>It’s almost certain that they will need to revise their understanding of the Literature texts they studied in Year 10.</a:t>
            </a:r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7923BF4B-261D-2E5E-49DB-2CDCD67853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1270512" y="5754076"/>
            <a:ext cx="921488" cy="1103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258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95CED2-F51A-3B21-23A8-F42637E16605}"/>
              </a:ext>
            </a:extLst>
          </p:cNvPr>
          <p:cNvSpPr txBox="1"/>
          <p:nvPr/>
        </p:nvSpPr>
        <p:spPr>
          <a:xfrm>
            <a:off x="163032" y="306940"/>
            <a:ext cx="118659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entury" panose="02040604050505020304" pitchFamily="18" charset="0"/>
              </a:rPr>
              <a:t>So if they tell you…</a:t>
            </a:r>
            <a:br>
              <a:rPr lang="en-GB" sz="4400" dirty="0">
                <a:latin typeface="Century" panose="02040604050505020304" pitchFamily="18" charset="0"/>
              </a:rPr>
            </a:br>
            <a:r>
              <a:rPr lang="en-GB" sz="4400" dirty="0">
                <a:latin typeface="Century" panose="02040604050505020304" pitchFamily="18" charset="0"/>
              </a:rPr>
              <a:t>“You can’t really revise for English”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BD3782-9086-8958-12F7-E74A72D5671E}"/>
              </a:ext>
            </a:extLst>
          </p:cNvPr>
          <p:cNvSpPr txBox="1"/>
          <p:nvPr/>
        </p:nvSpPr>
        <p:spPr>
          <a:xfrm>
            <a:off x="329609" y="2363638"/>
            <a:ext cx="1157885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2400" dirty="0">
                <a:latin typeface="Century" panose="02040604050505020304" pitchFamily="18" charset="0"/>
              </a:rPr>
              <a:t>They can.</a:t>
            </a:r>
          </a:p>
          <a:p>
            <a:pPr marL="0" indent="0" algn="ctr">
              <a:buNone/>
            </a:pPr>
            <a:endParaRPr lang="en-GB" sz="2400" dirty="0"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entury" panose="02040604050505020304" pitchFamily="18" charset="0"/>
              </a:rPr>
              <a:t> We will upload to the school website, this PowerPoint which explains how they can revise for Literature.</a:t>
            </a:r>
          </a:p>
          <a:p>
            <a:pPr marL="0" indent="0" algn="ctr">
              <a:buNone/>
            </a:pPr>
            <a:endParaRPr lang="en-GB" sz="2400" dirty="0"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entury" panose="02040604050505020304" pitchFamily="18" charset="0"/>
              </a:rPr>
              <a:t>There will also be links to practice papers, revision sites, suggested films and revision guides. </a:t>
            </a:r>
          </a:p>
          <a:p>
            <a:endParaRPr lang="en-GB" dirty="0"/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77E9BF2E-1146-97FD-2E3A-F722854833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8508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49F4F2-71D0-DF0B-EA1D-7890A963A7D3}"/>
              </a:ext>
            </a:extLst>
          </p:cNvPr>
          <p:cNvSpPr txBox="1"/>
          <p:nvPr/>
        </p:nvSpPr>
        <p:spPr>
          <a:xfrm>
            <a:off x="265814" y="388189"/>
            <a:ext cx="116958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entury" panose="02040604050505020304" pitchFamily="18" charset="0"/>
              </a:rPr>
              <a:t>“How do you even revise for English Miss?”</a:t>
            </a:r>
            <a:br>
              <a:rPr lang="en-GB" sz="4400" dirty="0">
                <a:latin typeface="Century" panose="02040604050505020304" pitchFamily="18" charset="0"/>
              </a:rPr>
            </a:br>
            <a:endParaRPr lang="en-GB" sz="4400" dirty="0">
              <a:latin typeface="Century" panose="020406040505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EE1D13-873E-A1B8-0015-CFEF1418D088}"/>
              </a:ext>
            </a:extLst>
          </p:cNvPr>
          <p:cNvSpPr txBox="1"/>
          <p:nvPr/>
        </p:nvSpPr>
        <p:spPr>
          <a:xfrm>
            <a:off x="606056" y="1705451"/>
            <a:ext cx="111322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2000" dirty="0">
                <a:latin typeface="Century" panose="02040604050505020304" pitchFamily="18" charset="0"/>
              </a:rPr>
              <a:t>What works?</a:t>
            </a:r>
          </a:p>
          <a:p>
            <a:pPr marL="0" indent="0" algn="ctr">
              <a:buNone/>
            </a:pPr>
            <a:r>
              <a:rPr lang="en-GB" sz="2000" dirty="0">
                <a:latin typeface="Century" panose="02040604050505020304" pitchFamily="18" charset="0"/>
              </a:rPr>
              <a:t>Retrieval Practice </a:t>
            </a:r>
          </a:p>
          <a:p>
            <a:pPr marL="0" indent="0" algn="ctr">
              <a:buNone/>
            </a:pPr>
            <a:endParaRPr lang="en-GB" sz="2000" dirty="0">
              <a:latin typeface="Century" panose="02040604050505020304" pitchFamily="18" charset="0"/>
            </a:endParaRPr>
          </a:p>
          <a:p>
            <a:r>
              <a:rPr lang="en-GB" sz="2000" dirty="0">
                <a:latin typeface="Century" panose="02040604050505020304" pitchFamily="18" charset="0"/>
              </a:rPr>
              <a:t>Work on one text at a time</a:t>
            </a:r>
          </a:p>
          <a:p>
            <a:endParaRPr lang="en-GB" sz="2000" dirty="0">
              <a:latin typeface="Century" panose="02040604050505020304" pitchFamily="18" charset="0"/>
            </a:endParaRPr>
          </a:p>
          <a:p>
            <a:r>
              <a:rPr lang="en-GB" sz="2000" dirty="0">
                <a:latin typeface="Century" panose="02040604050505020304" pitchFamily="18" charset="0"/>
              </a:rPr>
              <a:t>Try to retrieve what you’ve already got in your long term memory </a:t>
            </a:r>
          </a:p>
          <a:p>
            <a:endParaRPr lang="en-GB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KNOWING AND UNDERSTANDING THE TEXTS IS MOST IMPORTANT.  MAKE SURE YOU KNOW AND UNDERSTAND EACH TEXT.  YOU CAN USE BOOKS/REVISION GUIDES, ONLINE RESOURCES OR WATCH FILM VERSIONS OR YOUTUBE TUTORIALS.</a:t>
            </a:r>
          </a:p>
          <a:p>
            <a:endParaRPr lang="en-GB" dirty="0"/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10175959-D71A-3AB8-C541-82A0AD9FA3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8472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F06834-85C4-2E49-14D3-62141E40F727}"/>
              </a:ext>
            </a:extLst>
          </p:cNvPr>
          <p:cNvSpPr txBox="1"/>
          <p:nvPr/>
        </p:nvSpPr>
        <p:spPr>
          <a:xfrm>
            <a:off x="1061049" y="379562"/>
            <a:ext cx="9808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Example: A CHRISTMAS CAROL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9DA51C-A521-9F0F-7100-DD47AC8E33B1}"/>
              </a:ext>
            </a:extLst>
          </p:cNvPr>
          <p:cNvSpPr txBox="1"/>
          <p:nvPr/>
        </p:nvSpPr>
        <p:spPr>
          <a:xfrm>
            <a:off x="983411" y="1733909"/>
            <a:ext cx="96443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FIVE STAVES OR CHAPTERS – bullet point everything that you can remember that happens in each stave – one stave at a time.</a:t>
            </a:r>
          </a:p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TEN MAIN CHARACTERS – Write down what you know about each of them – one at a time.</a:t>
            </a:r>
          </a:p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CONTEXTUAL INFORMATION – Write down what you can remember about the world Dickens was living and writing in and why Dickens wrote this story.</a:t>
            </a:r>
          </a:p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THEMES – Write down any themes you can remember. </a:t>
            </a:r>
          </a:p>
          <a:p>
            <a:pPr marL="0" indent="0"/>
            <a:endParaRPr lang="en-GB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See where your gaps are and then go online, find the missing info and write it into your notes.  Once your notes are complete – write them onto a revision card or section in a notebook.</a:t>
            </a:r>
          </a:p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2A6E93-0E26-CD5E-1646-01B256FF7741}"/>
              </a:ext>
            </a:extLst>
          </p:cNvPr>
          <p:cNvSpPr txBox="1"/>
          <p:nvPr/>
        </p:nvSpPr>
        <p:spPr>
          <a:xfrm>
            <a:off x="983411" y="5727940"/>
            <a:ext cx="2432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1800" dirty="0">
                <a:latin typeface="Century" panose="02040604050505020304" pitchFamily="18" charset="0"/>
              </a:rPr>
              <a:t>30 minutes max.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9810F3D-0BC0-B079-E61F-693317EB0C36}"/>
              </a:ext>
            </a:extLst>
          </p:cNvPr>
          <p:cNvSpPr/>
          <p:nvPr/>
        </p:nvSpPr>
        <p:spPr>
          <a:xfrm>
            <a:off x="6408451" y="5262440"/>
            <a:ext cx="3358055" cy="12159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/>
              <a:t>The same process works for Macbeth, their Modern Text, and each of the poems they have studied.</a:t>
            </a:r>
          </a:p>
        </p:txBody>
      </p:sp>
      <p:pic>
        <p:nvPicPr>
          <p:cNvPr id="6" name="Picture 5" descr="Harriet Bass // Designer">
            <a:extLst>
              <a:ext uri="{FF2B5EF4-FFF2-40B4-BE49-F238E27FC236}">
                <a16:creationId xmlns:a16="http://schemas.microsoft.com/office/drawing/2014/main" id="{DFF03978-83B6-5359-A52E-6FD9F9FEDE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6134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639263-992D-E594-EF39-F2A4E6A76569}"/>
              </a:ext>
            </a:extLst>
          </p:cNvPr>
          <p:cNvSpPr txBox="1"/>
          <p:nvPr/>
        </p:nvSpPr>
        <p:spPr>
          <a:xfrm>
            <a:off x="365234" y="146217"/>
            <a:ext cx="9863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" panose="02040604050505020304" pitchFamily="18" charset="0"/>
              </a:rPr>
              <a:t>“HOW ARE WE SUPPOSED TO REMEMBER ALL THOSE QUOTES MISS?”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E33D3C-D831-2289-5ABE-9C9719C4C6ED}"/>
              </a:ext>
            </a:extLst>
          </p:cNvPr>
          <p:cNvSpPr txBox="1"/>
          <p:nvPr/>
        </p:nvSpPr>
        <p:spPr>
          <a:xfrm>
            <a:off x="510363" y="2204048"/>
            <a:ext cx="662655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For novels and plays - three or four quotes for each character and each theme.</a:t>
            </a:r>
          </a:p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For the poetry - three or four key quotes for each of the poems from the anthology. </a:t>
            </a:r>
          </a:p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Be thoughtful with your choice of quotes.  If one of the things you have said in your character notes for Mr Birling is that he is arrogant and ignorant - what would be a good quote to memorise? </a:t>
            </a:r>
          </a:p>
          <a:p>
            <a:pPr marL="0" indent="0">
              <a:buNone/>
            </a:pPr>
            <a:r>
              <a:rPr lang="en-GB" sz="2000" dirty="0">
                <a:latin typeface="Century" panose="02040604050505020304" pitchFamily="18" charset="0"/>
              </a:rPr>
              <a:t>Add your quotes to your notes and practise ‘exploding them’ – Who said them? To who? Why? What language features do they include? Why have those language features been used? What effect do they create?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9BB169-1CBF-C5B8-E56B-F73FC19EAEED}"/>
              </a:ext>
            </a:extLst>
          </p:cNvPr>
          <p:cNvSpPr txBox="1"/>
          <p:nvPr/>
        </p:nvSpPr>
        <p:spPr>
          <a:xfrm>
            <a:off x="7910422" y="2907102"/>
            <a:ext cx="3122762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1800" dirty="0">
                <a:latin typeface="Bodoni MT" panose="02070603080606020203" pitchFamily="18" charset="0"/>
              </a:rPr>
              <a:t>‘unsinkable, absolutely unsinkable’</a:t>
            </a:r>
          </a:p>
        </p:txBody>
      </p:sp>
      <p:sp>
        <p:nvSpPr>
          <p:cNvPr id="7" name="Callout: Bent Line 3">
            <a:extLst>
              <a:ext uri="{FF2B5EF4-FFF2-40B4-BE49-F238E27FC236}">
                <a16:creationId xmlns:a16="http://schemas.microsoft.com/office/drawing/2014/main" id="{FED2BEB9-1173-BB6C-74B9-B34807F7E056}"/>
              </a:ext>
            </a:extLst>
          </p:cNvPr>
          <p:cNvSpPr/>
          <p:nvPr/>
        </p:nvSpPr>
        <p:spPr>
          <a:xfrm>
            <a:off x="9575319" y="1759787"/>
            <a:ext cx="2244473" cy="888522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10588"/>
              <a:gd name="adj6" fmla="val -35047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The repetition and the adverb show how emphatic Mr Birley is being</a:t>
            </a:r>
          </a:p>
        </p:txBody>
      </p:sp>
      <p:sp>
        <p:nvSpPr>
          <p:cNvPr id="8" name="Callout: Line 6">
            <a:extLst>
              <a:ext uri="{FF2B5EF4-FFF2-40B4-BE49-F238E27FC236}">
                <a16:creationId xmlns:a16="http://schemas.microsoft.com/office/drawing/2014/main" id="{25ED7AE1-AFE6-B413-A775-170CADE6BA25}"/>
              </a:ext>
            </a:extLst>
          </p:cNvPr>
          <p:cNvSpPr/>
          <p:nvPr/>
        </p:nvSpPr>
        <p:spPr>
          <a:xfrm>
            <a:off x="7648856" y="4155168"/>
            <a:ext cx="2978887" cy="775577"/>
          </a:xfrm>
          <a:prstGeom prst="borderCallout1">
            <a:avLst>
              <a:gd name="adj1" fmla="val -68142"/>
              <a:gd name="adj2" fmla="val 89966"/>
              <a:gd name="adj3" fmla="val -9289"/>
              <a:gd name="adj4" fmla="val 45602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The fact he is speaking about the Titanic is dramatic irony </a:t>
            </a:r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F206F8B2-6CDF-EBA6-51F1-DB1D252DEA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1875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6C37286-C873-6876-004D-B2A63ECA1B58}"/>
              </a:ext>
            </a:extLst>
          </p:cNvPr>
          <p:cNvSpPr txBox="1"/>
          <p:nvPr/>
        </p:nvSpPr>
        <p:spPr>
          <a:xfrm>
            <a:off x="2320505" y="543464"/>
            <a:ext cx="72806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entury" panose="02040604050505020304" pitchFamily="18" charset="0"/>
              </a:rPr>
              <a:t>NEXT STEPS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7DC467-37F7-53B8-1D0C-8E4418623D28}"/>
              </a:ext>
            </a:extLst>
          </p:cNvPr>
          <p:cNvSpPr txBox="1"/>
          <p:nvPr/>
        </p:nvSpPr>
        <p:spPr>
          <a:xfrm>
            <a:off x="1846655" y="1874728"/>
            <a:ext cx="89887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800" dirty="0">
                <a:latin typeface="Century" panose="02040604050505020304" pitchFamily="18" charset="0"/>
              </a:rPr>
              <a:t>Practise writing essays, parts of essays, paragraphs of analysis, introductions to essays, contextual links.</a:t>
            </a:r>
          </a:p>
          <a:p>
            <a:pPr marL="0" indent="0">
              <a:buNone/>
            </a:pPr>
            <a:r>
              <a:rPr lang="en-GB" sz="2800" dirty="0">
                <a:latin typeface="Century" panose="02040604050505020304" pitchFamily="18" charset="0"/>
              </a:rPr>
              <a:t>Pupils who do well in exams usually have a clear idea about what they are going to write before they even go into the exam.</a:t>
            </a:r>
          </a:p>
          <a:p>
            <a:pPr marL="0" indent="0">
              <a:buNone/>
            </a:pPr>
            <a:r>
              <a:rPr lang="en-GB" sz="2800" dirty="0">
                <a:latin typeface="Century" panose="02040604050505020304" pitchFamily="18" charset="0"/>
              </a:rPr>
              <a:t>Once you have practised, you can tweak what you have written to fit other similar exam questions.</a:t>
            </a:r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8D2CFAF4-FF5D-DEF8-8D6A-A478F4767F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4315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AE8942-269F-A51D-FA1F-F95D59ADE3EB}"/>
              </a:ext>
            </a:extLst>
          </p:cNvPr>
          <p:cNvSpPr txBox="1"/>
          <p:nvPr/>
        </p:nvSpPr>
        <p:spPr>
          <a:xfrm>
            <a:off x="2605177" y="802257"/>
            <a:ext cx="7082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Reading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D2BCEA-4E28-C620-034F-32D006FC386D}"/>
              </a:ext>
            </a:extLst>
          </p:cNvPr>
          <p:cNvSpPr txBox="1"/>
          <p:nvPr/>
        </p:nvSpPr>
        <p:spPr>
          <a:xfrm>
            <a:off x="1664898" y="2191109"/>
            <a:ext cx="811745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latin typeface="Century" panose="02040604050505020304" pitchFamily="18" charset="0"/>
                <a:ea typeface="+mj-ea"/>
                <a:cs typeface="+mj-cs"/>
              </a:rPr>
              <a:t>Use practice papers that include extracts from modern times as well as 19th /20th Century. Read texts from a range of genres.</a:t>
            </a:r>
          </a:p>
          <a:p>
            <a:endParaRPr lang="en-GB" sz="2000" dirty="0">
              <a:latin typeface="Century" panose="02040604050505020304" pitchFamily="18" charset="0"/>
              <a:ea typeface="+mj-ea"/>
              <a:cs typeface="+mj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latin typeface="Century" panose="02040604050505020304" pitchFamily="18" charset="0"/>
                <a:ea typeface="+mj-ea"/>
                <a:cs typeface="+mj-cs"/>
              </a:rPr>
              <a:t>Pick out language features and powerful words and practise ‘exploding’ them in the same way as you have for Literature</a:t>
            </a:r>
          </a:p>
          <a:p>
            <a:endParaRPr lang="en-GB" sz="2000" dirty="0">
              <a:latin typeface="Century" panose="02040604050505020304" pitchFamily="18" charset="0"/>
              <a:ea typeface="+mj-ea"/>
              <a:cs typeface="+mj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latin typeface="Century" panose="02040604050505020304" pitchFamily="18" charset="0"/>
                <a:ea typeface="+mj-ea"/>
                <a:cs typeface="+mj-cs"/>
              </a:rPr>
              <a:t>Think about the overall structure of the text – how does it begin? End? Why?</a:t>
            </a:r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1E695AC1-3D89-08F1-97CD-CB04888D13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1231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31BEC1-7DE9-0ABF-44EC-882EB03B4875}"/>
              </a:ext>
            </a:extLst>
          </p:cNvPr>
          <p:cNvSpPr txBox="1"/>
          <p:nvPr/>
        </p:nvSpPr>
        <p:spPr>
          <a:xfrm>
            <a:off x="1811547" y="629729"/>
            <a:ext cx="8048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Creative Writing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C7D25-E6C7-C243-B775-8233A3F31CA6}"/>
              </a:ext>
            </a:extLst>
          </p:cNvPr>
          <p:cNvSpPr txBox="1"/>
          <p:nvPr/>
        </p:nvSpPr>
        <p:spPr>
          <a:xfrm>
            <a:off x="2216989" y="2113472"/>
            <a:ext cx="747047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latin typeface="Century" panose="02040604050505020304" pitchFamily="18" charset="0"/>
                <a:ea typeface="+mj-ea"/>
                <a:cs typeface="+mj-cs"/>
              </a:rPr>
              <a:t>Take work you’ve done in lesson or in exams and improve it at home.</a:t>
            </a:r>
          </a:p>
          <a:p>
            <a:endParaRPr lang="en-GB" sz="2000" dirty="0">
              <a:latin typeface="Century" panose="02040604050505020304" pitchFamily="18" charset="0"/>
              <a:ea typeface="+mj-ea"/>
              <a:cs typeface="+mj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latin typeface="Century" panose="02040604050505020304" pitchFamily="18" charset="0"/>
                <a:ea typeface="+mj-ea"/>
                <a:cs typeface="+mj-cs"/>
              </a:rPr>
              <a:t>Never fail to plan where your writing is ‘going’ before you begin. </a:t>
            </a:r>
          </a:p>
          <a:p>
            <a:endParaRPr lang="en-GB" sz="2000" dirty="0">
              <a:latin typeface="Century" panose="02040604050505020304" pitchFamily="18" charset="0"/>
              <a:ea typeface="+mj-ea"/>
              <a:cs typeface="+mj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latin typeface="Century" panose="02040604050505020304" pitchFamily="18" charset="0"/>
                <a:ea typeface="+mj-ea"/>
                <a:cs typeface="+mj-cs"/>
              </a:rPr>
              <a:t>Upgrade your vocabulary.</a:t>
            </a:r>
          </a:p>
          <a:p>
            <a:endParaRPr lang="en-GB" sz="2000" dirty="0">
              <a:latin typeface="Century" panose="02040604050505020304" pitchFamily="18" charset="0"/>
              <a:ea typeface="+mj-ea"/>
              <a:cs typeface="+mj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latin typeface="Century" panose="02040604050505020304" pitchFamily="18" charset="0"/>
                <a:ea typeface="+mj-ea"/>
                <a:cs typeface="+mj-cs"/>
              </a:rPr>
              <a:t>Practise writing an ‘all purpose’ intro paragraph – that will fit various questions: a positive description of sunny day or a gloomy, rainy day</a:t>
            </a:r>
            <a:r>
              <a:rPr lang="en-GB" sz="1800" dirty="0">
                <a:latin typeface="Bodoni MT" panose="02070603080606020203" pitchFamily="18" charset="0"/>
                <a:ea typeface="+mj-ea"/>
                <a:cs typeface="+mj-cs"/>
              </a:rPr>
              <a:t>.  </a:t>
            </a:r>
          </a:p>
          <a:p>
            <a:pPr marL="0" indent="0"/>
            <a:endParaRPr lang="en-GB" sz="1800" dirty="0">
              <a:latin typeface="Bodoni MT" panose="02070603080606020203" pitchFamily="18" charset="0"/>
              <a:ea typeface="+mj-ea"/>
              <a:cs typeface="+mj-cs"/>
            </a:endParaRPr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2F078DEA-8E07-06BD-32F9-C2C9027456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7044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1E2C22-986A-66A5-FC27-06C4D4B77821}"/>
              </a:ext>
            </a:extLst>
          </p:cNvPr>
          <p:cNvSpPr txBox="1"/>
          <p:nvPr/>
        </p:nvSpPr>
        <p:spPr>
          <a:xfrm>
            <a:off x="1544128" y="210043"/>
            <a:ext cx="86091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entury" panose="02040604050505020304" pitchFamily="18" charset="0"/>
              </a:rPr>
              <a:t>What else?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904AAF-EC76-57C1-36BF-2EDBB8EBBC7B}"/>
              </a:ext>
            </a:extLst>
          </p:cNvPr>
          <p:cNvSpPr txBox="1"/>
          <p:nvPr/>
        </p:nvSpPr>
        <p:spPr>
          <a:xfrm>
            <a:off x="765545" y="1166573"/>
            <a:ext cx="10494333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" panose="02040604050505020304" pitchFamily="18" charset="0"/>
              </a:rPr>
              <a:t>As we get closer to the exam, English teachers will start to offer after school intervention.  </a:t>
            </a:r>
          </a:p>
          <a:p>
            <a:endParaRPr lang="en-GB" sz="2400" dirty="0">
              <a:latin typeface="Century" panose="020406040505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" panose="02040604050505020304" pitchFamily="18" charset="0"/>
              </a:rPr>
              <a:t>Punctuality and 100% attendance to your lessons.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" panose="02040604050505020304" pitchFamily="18" charset="0"/>
              </a:rPr>
              <a:t>Ensuring you have what your need: a pen, a highlighter, your anthology.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" panose="02040604050505020304" pitchFamily="18" charset="0"/>
              </a:rPr>
              <a:t>Full participation in lessons.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" panose="02040604050505020304" pitchFamily="18" charset="0"/>
              </a:rPr>
              <a:t>Completion of all homework assignments to the best of your 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en-GB" sz="2400" dirty="0">
                <a:latin typeface="Century" panose="02040604050505020304" pitchFamily="18" charset="0"/>
              </a:rPr>
              <a:t>OUR FIRST MOCK EXAM IS ON </a:t>
            </a:r>
            <a:r>
              <a:rPr lang="en-GB" sz="2400" b="1" u="sng" dirty="0">
                <a:latin typeface="Century" panose="02040604050505020304" pitchFamily="18" charset="0"/>
              </a:rPr>
              <a:t>NOVEMBER 10</a:t>
            </a:r>
            <a:r>
              <a:rPr lang="en-GB" sz="2400" b="1" u="sng" baseline="30000" dirty="0">
                <a:latin typeface="Century" panose="02040604050505020304" pitchFamily="18" charset="0"/>
              </a:rPr>
              <a:t>th</a:t>
            </a:r>
            <a:r>
              <a:rPr lang="en-GB" sz="2400" b="1" u="sng" dirty="0">
                <a:latin typeface="Century" panose="02040604050505020304" pitchFamily="18" charset="0"/>
              </a:rPr>
              <a:t> (am) </a:t>
            </a:r>
            <a:r>
              <a:rPr lang="en-GB" sz="2400" dirty="0">
                <a:latin typeface="Century" panose="02040604050505020304" pitchFamily="18" charset="0"/>
              </a:rPr>
              <a:t>AND IT WILL BE ON ENGLISH LANGUAGE PAPER 1.</a:t>
            </a:r>
          </a:p>
          <a:p>
            <a:pPr marL="0" indent="0">
              <a:buNone/>
            </a:pPr>
            <a:endParaRPr lang="en-GB" sz="24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en-GB" sz="2400" dirty="0">
                <a:latin typeface="Century" panose="02040604050505020304" pitchFamily="18" charset="0"/>
              </a:rPr>
              <a:t>ENGLISH LANGUAGE PAPER 2 AND A LITERATURE PAPER </a:t>
            </a:r>
          </a:p>
          <a:p>
            <a:pPr marL="0" indent="0">
              <a:buNone/>
            </a:pPr>
            <a:r>
              <a:rPr lang="en-GB" sz="2400" dirty="0">
                <a:latin typeface="Century" panose="02040604050505020304" pitchFamily="18" charset="0"/>
              </a:rPr>
              <a:t>WILL BE EXAMINED IN JANUARY. </a:t>
            </a:r>
          </a:p>
          <a:p>
            <a:endParaRPr lang="en-GB" sz="2000" dirty="0"/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3A8CCAA4-5892-32CD-86EC-A7D4DFBC20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1641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176655" y="406400"/>
            <a:ext cx="47844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Mathematics: Mr G Dordoy (AHT)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A7B8AB24-053A-79C9-7229-64C645EF8D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7607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5D022F-9FD4-A00C-76CD-4FD44E0025DD}"/>
              </a:ext>
            </a:extLst>
          </p:cNvPr>
          <p:cNvSpPr txBox="1"/>
          <p:nvPr/>
        </p:nvSpPr>
        <p:spPr>
          <a:xfrm>
            <a:off x="503367" y="474453"/>
            <a:ext cx="111852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GCSE Breakdown – Foundation/Higher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9977FB-4DE6-B92A-578D-9421AD414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367" y="1785992"/>
            <a:ext cx="5245309" cy="3625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955478-665C-F699-9940-6DEDE36C02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220" y="1785992"/>
            <a:ext cx="5492413" cy="362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321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5D022F-9FD4-A00C-76CD-4FD44E0025DD}"/>
              </a:ext>
            </a:extLst>
          </p:cNvPr>
          <p:cNvSpPr txBox="1"/>
          <p:nvPr/>
        </p:nvSpPr>
        <p:spPr>
          <a:xfrm>
            <a:off x="2490158" y="474453"/>
            <a:ext cx="72116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How to prepare for the GCSE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6280B9-2F94-B0B1-EB32-DBDD1604E0C5}"/>
              </a:ext>
            </a:extLst>
          </p:cNvPr>
          <p:cNvSpPr txBox="1"/>
          <p:nvPr/>
        </p:nvSpPr>
        <p:spPr>
          <a:xfrm>
            <a:off x="664233" y="1725284"/>
            <a:ext cx="749635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cs typeface="Calibri"/>
              </a:rPr>
              <a:t>Best way to revise Maths is to do Maths.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cs typeface="Calibri"/>
              </a:rPr>
              <a:t>3-5 Hours revision (outside of classwork and homework).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err="1">
                <a:cs typeface="Calibri"/>
              </a:rPr>
              <a:t>Sparx</a:t>
            </a:r>
            <a:r>
              <a:rPr lang="en-GB" sz="3200" dirty="0">
                <a:cs typeface="Calibri"/>
              </a:rPr>
              <a:t> Maths.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cs typeface="Calibri"/>
              </a:rPr>
              <a:t>Maths Genie and </a:t>
            </a:r>
            <a:r>
              <a:rPr lang="en-GB" sz="3200" dirty="0" err="1">
                <a:cs typeface="Calibri"/>
              </a:rPr>
              <a:t>CorbettMaths</a:t>
            </a:r>
            <a:r>
              <a:rPr lang="en-GB" sz="3200" dirty="0">
                <a:cs typeface="Calibri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cs typeface="Calibri"/>
              </a:rPr>
              <a:t>Timed exam practice.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cs typeface="Calibri"/>
              </a:rPr>
              <a:t>Teacher help.</a:t>
            </a:r>
          </a:p>
          <a:p>
            <a:endParaRPr lang="en-GB" sz="2400" dirty="0"/>
          </a:p>
        </p:txBody>
      </p:sp>
      <p:pic>
        <p:nvPicPr>
          <p:cNvPr id="4" name="Picture 3" descr="Harriet Bass // Designer">
            <a:extLst>
              <a:ext uri="{FF2B5EF4-FFF2-40B4-BE49-F238E27FC236}">
                <a16:creationId xmlns:a16="http://schemas.microsoft.com/office/drawing/2014/main" id="{E94A9072-E398-4CCA-C8B4-E4526AE7F4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85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5D022F-9FD4-A00C-76CD-4FD44E0025DD}"/>
              </a:ext>
            </a:extLst>
          </p:cNvPr>
          <p:cNvSpPr txBox="1"/>
          <p:nvPr/>
        </p:nvSpPr>
        <p:spPr>
          <a:xfrm>
            <a:off x="350874" y="388188"/>
            <a:ext cx="115363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Barriers to Success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6280B9-2F94-B0B1-EB32-DBDD1604E0C5}"/>
              </a:ext>
            </a:extLst>
          </p:cNvPr>
          <p:cNvSpPr txBox="1"/>
          <p:nvPr/>
        </p:nvSpPr>
        <p:spPr>
          <a:xfrm>
            <a:off x="664233" y="1725284"/>
            <a:ext cx="7496355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Copying the work from a friend.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Looking at the mark scheme.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Only revising topics, you are confident at.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Last minute revision.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cs typeface="Calibri"/>
              </a:rPr>
              <a:t>AI</a:t>
            </a:r>
          </a:p>
          <a:p>
            <a:endParaRPr lang="en-GB" sz="2800" dirty="0"/>
          </a:p>
        </p:txBody>
      </p:sp>
      <p:pic>
        <p:nvPicPr>
          <p:cNvPr id="4" name="Picture 3" descr="Harriet Bass // Designer">
            <a:extLst>
              <a:ext uri="{FF2B5EF4-FFF2-40B4-BE49-F238E27FC236}">
                <a16:creationId xmlns:a16="http://schemas.microsoft.com/office/drawing/2014/main" id="{FABF9B44-77FC-5271-2626-5D5445F725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24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5D022F-9FD4-A00C-76CD-4FD44E0025DD}"/>
              </a:ext>
            </a:extLst>
          </p:cNvPr>
          <p:cNvSpPr txBox="1"/>
          <p:nvPr/>
        </p:nvSpPr>
        <p:spPr>
          <a:xfrm>
            <a:off x="3094007" y="379561"/>
            <a:ext cx="72116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The Negative Impact of AI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9955D5-447F-EF0F-BBF1-2D5EADDB0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948" y="1644629"/>
            <a:ext cx="9547163" cy="6523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E19E2B-2D86-6D2C-8C53-4EAE09B00A5B}"/>
              </a:ext>
            </a:extLst>
          </p:cNvPr>
          <p:cNvSpPr txBox="1"/>
          <p:nvPr/>
        </p:nvSpPr>
        <p:spPr>
          <a:xfrm>
            <a:off x="1638416" y="2443212"/>
            <a:ext cx="1250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Student 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F8F57F-7ACA-87F0-082D-9C04422170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6537" y="2467619"/>
            <a:ext cx="3976979" cy="3835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2E3EBAF-4769-A13A-66AC-6E874DBD62AE}"/>
              </a:ext>
            </a:extLst>
          </p:cNvPr>
          <p:cNvSpPr txBox="1"/>
          <p:nvPr/>
        </p:nvSpPr>
        <p:spPr>
          <a:xfrm>
            <a:off x="1638416" y="3311604"/>
            <a:ext cx="1250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Student B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5D2CEA-64E6-4A2C-8405-584E3DF018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6536" y="3311604"/>
            <a:ext cx="4048665" cy="37006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E0E27A6-A267-5AA2-9768-85D85C2BFC78}"/>
              </a:ext>
            </a:extLst>
          </p:cNvPr>
          <p:cNvSpPr txBox="1"/>
          <p:nvPr/>
        </p:nvSpPr>
        <p:spPr>
          <a:xfrm>
            <a:off x="1584298" y="4382374"/>
            <a:ext cx="93278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Too many students are using AI for their homework.</a:t>
            </a:r>
          </a:p>
          <a:p>
            <a:r>
              <a:rPr lang="en-GB" sz="2400" dirty="0"/>
              <a:t>It doesn’t give the teacher a true reflection of their understanding.</a:t>
            </a:r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3BC53582-8FC9-9A7F-7E89-348940C3B1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98292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5D022F-9FD4-A00C-76CD-4FD44E0025DD}"/>
              </a:ext>
            </a:extLst>
          </p:cNvPr>
          <p:cNvSpPr txBox="1"/>
          <p:nvPr/>
        </p:nvSpPr>
        <p:spPr>
          <a:xfrm>
            <a:off x="74428" y="319176"/>
            <a:ext cx="121175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Maths Genie</a:t>
            </a:r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5721EDB2-08B8-D70A-4F6A-2994CB9046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59" t="20120" r="7047" b="13485"/>
          <a:stretch/>
        </p:blipFill>
        <p:spPr>
          <a:xfrm>
            <a:off x="2016638" y="1478685"/>
            <a:ext cx="8233149" cy="3576875"/>
          </a:xfrm>
          <a:prstGeom prst="rect">
            <a:avLst/>
          </a:prstGeom>
        </p:spPr>
      </p:pic>
      <p:pic>
        <p:nvPicPr>
          <p:cNvPr id="4" name="Picture 3" descr="Harriet Bass // Designer">
            <a:extLst>
              <a:ext uri="{FF2B5EF4-FFF2-40B4-BE49-F238E27FC236}">
                <a16:creationId xmlns:a16="http://schemas.microsoft.com/office/drawing/2014/main" id="{7DCDD197-237D-624B-F790-3845D9E395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301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5D022F-9FD4-A00C-76CD-4FD44E0025DD}"/>
              </a:ext>
            </a:extLst>
          </p:cNvPr>
          <p:cNvSpPr txBox="1"/>
          <p:nvPr/>
        </p:nvSpPr>
        <p:spPr>
          <a:xfrm>
            <a:off x="180753" y="215659"/>
            <a:ext cx="118446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/>
              <a:t>Corbettmaths</a:t>
            </a:r>
            <a:endParaRPr lang="en-GB" sz="4400" dirty="0"/>
          </a:p>
        </p:txBody>
      </p:sp>
      <p:pic>
        <p:nvPicPr>
          <p:cNvPr id="4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5F1CDC80-E087-7C74-3989-E9758C786B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38" t="11785" r="26136" b="3704"/>
          <a:stretch/>
        </p:blipFill>
        <p:spPr>
          <a:xfrm>
            <a:off x="669790" y="1382367"/>
            <a:ext cx="4779229" cy="4398242"/>
          </a:xfrm>
          <a:prstGeom prst="rect">
            <a:avLst/>
          </a:prstGeom>
        </p:spPr>
      </p:pic>
      <p:pic>
        <p:nvPicPr>
          <p:cNvPr id="6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D11C23B-AB46-FFC8-04ED-87D3E88645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82" t="17206" r="38952" b="5061"/>
          <a:stretch/>
        </p:blipFill>
        <p:spPr>
          <a:xfrm>
            <a:off x="6096000" y="1375130"/>
            <a:ext cx="4779229" cy="4398242"/>
          </a:xfrm>
          <a:prstGeom prst="rect">
            <a:avLst/>
          </a:prstGeom>
        </p:spPr>
      </p:pic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988036CD-88C7-4990-8DEE-D8268F876C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1206716" y="5677648"/>
            <a:ext cx="985284" cy="118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5388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5D022F-9FD4-A00C-76CD-4FD44E0025DD}"/>
              </a:ext>
            </a:extLst>
          </p:cNvPr>
          <p:cNvSpPr txBox="1"/>
          <p:nvPr/>
        </p:nvSpPr>
        <p:spPr>
          <a:xfrm>
            <a:off x="180753" y="215659"/>
            <a:ext cx="118969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/>
              <a:t>Sparx</a:t>
            </a:r>
            <a:r>
              <a:rPr lang="en-GB" sz="4400" dirty="0"/>
              <a:t> Maths</a:t>
            </a:r>
          </a:p>
        </p:txBody>
      </p:sp>
      <p:pic>
        <p:nvPicPr>
          <p:cNvPr id="9" name="Content Placeholder 6">
            <a:extLst>
              <a:ext uri="{FF2B5EF4-FFF2-40B4-BE49-F238E27FC236}">
                <a16:creationId xmlns:a16="http://schemas.microsoft.com/office/drawing/2014/main" id="{4CE78185-1FCD-9802-AD4C-7578CA8DF9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64865"/>
            <a:ext cx="5981677" cy="31282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FE55F76-D8B1-376F-7576-3D46B527DB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817" y="1864865"/>
            <a:ext cx="5703423" cy="31282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 descr="Harriet Bass // Designer">
            <a:extLst>
              <a:ext uri="{FF2B5EF4-FFF2-40B4-BE49-F238E27FC236}">
                <a16:creationId xmlns:a16="http://schemas.microsoft.com/office/drawing/2014/main" id="{6FFEE6BC-93AC-893A-E5EC-6BE69A221C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8010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176655" y="406400"/>
            <a:ext cx="478443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Science:</a:t>
            </a: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sz="2800" dirty="0">
              <a:latin typeface="Century" panose="020406040505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AE450A71-B416-95FD-80E0-936D922837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9230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4FE3DC6-D360-4FBE-7509-5B8E17EDA855}"/>
              </a:ext>
            </a:extLst>
          </p:cNvPr>
          <p:cNvSpPr txBox="1"/>
          <p:nvPr/>
        </p:nvSpPr>
        <p:spPr>
          <a:xfrm>
            <a:off x="2987040" y="50490"/>
            <a:ext cx="66659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entury" panose="02040604050505020304" pitchFamily="18" charset="0"/>
              </a:rPr>
              <a:t>Year 11 Science google classroom</a:t>
            </a:r>
          </a:p>
          <a:p>
            <a:pPr algn="ctr"/>
            <a:r>
              <a:rPr lang="en-GB" sz="3200" b="1" u="sng" dirty="0">
                <a:latin typeface="Century" panose="02040604050505020304" pitchFamily="18" charset="0"/>
              </a:rPr>
              <a:t>Class code:</a:t>
            </a:r>
            <a:r>
              <a:rPr lang="en-GB" sz="3200" dirty="0">
                <a:latin typeface="Century" panose="02040604050505020304" pitchFamily="18" charset="0"/>
              </a:rPr>
              <a:t> </a:t>
            </a:r>
            <a:r>
              <a:rPr lang="en-GB" sz="3200" b="1" dirty="0">
                <a:latin typeface="Century" panose="02040604050505020304" pitchFamily="18" charset="0"/>
              </a:rPr>
              <a:t>rfdokb2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148019-8ED6-9B64-C0AF-CA725650545B}"/>
              </a:ext>
            </a:extLst>
          </p:cNvPr>
          <p:cNvSpPr txBox="1"/>
          <p:nvPr/>
        </p:nvSpPr>
        <p:spPr>
          <a:xfrm>
            <a:off x="374987" y="1253051"/>
            <a:ext cx="98104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Century" panose="02040604050505020304" pitchFamily="18" charset="0"/>
              </a:rPr>
              <a:t>Course overview</a:t>
            </a:r>
            <a:r>
              <a:rPr lang="en-GB" sz="2000" dirty="0">
                <a:latin typeface="Century" panose="02040604050505020304" pitchFamily="18" charset="0"/>
              </a:rPr>
              <a:t> – A full breakdown of each unit including revision guide pages, links to BBC bitesize and YouTube videos on almost every single part of the course</a:t>
            </a:r>
            <a:r>
              <a:rPr lang="en-GB" sz="2400" dirty="0"/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B1D05A-E1ED-357B-F686-CBBEA2333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2443" y="2111778"/>
            <a:ext cx="6027114" cy="4585685"/>
          </a:xfrm>
          <a:prstGeom prst="rect">
            <a:avLst/>
          </a:prstGeom>
        </p:spPr>
      </p:pic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C57F21BE-A3FE-DB02-3D66-9D347C600F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55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391C5-BB39-28AE-53C7-74718427C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EFD717-BF29-8582-7FF3-D487EF9BC929}"/>
              </a:ext>
            </a:extLst>
          </p:cNvPr>
          <p:cNvSpPr txBox="1"/>
          <p:nvPr/>
        </p:nvSpPr>
        <p:spPr>
          <a:xfrm>
            <a:off x="2555664" y="50490"/>
            <a:ext cx="7276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b="1" u="sng" dirty="0">
                <a:latin typeface="Century" panose="02040604050505020304" pitchFamily="18" charset="0"/>
              </a:rPr>
              <a:t>Year 11 Science google classroom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1C5912-2C09-B996-D846-6242965BBBD0}"/>
              </a:ext>
            </a:extLst>
          </p:cNvPr>
          <p:cNvSpPr txBox="1"/>
          <p:nvPr/>
        </p:nvSpPr>
        <p:spPr>
          <a:xfrm>
            <a:off x="573107" y="907611"/>
            <a:ext cx="98104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Century" panose="02040604050505020304" pitchFamily="18" charset="0"/>
              </a:rPr>
              <a:t>Revision material</a:t>
            </a:r>
            <a:r>
              <a:rPr lang="en-GB" sz="2000" dirty="0">
                <a:latin typeface="Century" panose="02040604050505020304" pitchFamily="18" charset="0"/>
              </a:rPr>
              <a:t> – Revision mats and materials for almost the entire of the paper 1 content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AF527-C46C-E344-4A81-4ACA64B067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518"/>
          <a:stretch>
            <a:fillRect/>
          </a:stretch>
        </p:blipFill>
        <p:spPr>
          <a:xfrm>
            <a:off x="131504" y="1826287"/>
            <a:ext cx="5551177" cy="26756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E9B0342-FFB8-750F-E269-5B9AB7A43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6070" y="1828800"/>
            <a:ext cx="5937220" cy="417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6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C4A7D-7B6C-B4A1-8F2B-E9D5AA139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951ADAA-ABA7-D7D4-6507-2B8B9BFEDC36}"/>
              </a:ext>
            </a:extLst>
          </p:cNvPr>
          <p:cNvSpPr txBox="1"/>
          <p:nvPr/>
        </p:nvSpPr>
        <p:spPr>
          <a:xfrm>
            <a:off x="2555664" y="50490"/>
            <a:ext cx="7276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b="1" u="sng" dirty="0">
                <a:latin typeface="Century" panose="02040604050505020304" pitchFamily="18" charset="0"/>
              </a:rPr>
              <a:t>Year 11 Science google classroom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64822B-5A4D-FCD9-829A-7B443F3252C4}"/>
              </a:ext>
            </a:extLst>
          </p:cNvPr>
          <p:cNvSpPr txBox="1"/>
          <p:nvPr/>
        </p:nvSpPr>
        <p:spPr>
          <a:xfrm>
            <a:off x="573107" y="907611"/>
            <a:ext cx="98104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Century" panose="02040604050505020304" pitchFamily="18" charset="0"/>
              </a:rPr>
              <a:t>Knowledge organisers</a:t>
            </a:r>
            <a:r>
              <a:rPr lang="en-GB" sz="2000" dirty="0">
                <a:latin typeface="Century" panose="02040604050505020304" pitchFamily="18" charset="0"/>
              </a:rPr>
              <a:t> – Summary of key information and quick-fire questions on core parts of each topic.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C774181-563B-E58F-101B-6A1DB99C9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336" y="2010952"/>
            <a:ext cx="5771728" cy="40741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A98495-59F6-F64A-10A2-21044FA594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3936" y="2010953"/>
            <a:ext cx="5771728" cy="4074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8000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BD5076D-2CED-D875-9590-6F75E1BA84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809801"/>
              </p:ext>
            </p:extLst>
          </p:nvPr>
        </p:nvGraphicFramePr>
        <p:xfrm>
          <a:off x="1319842" y="217465"/>
          <a:ext cx="9057736" cy="64744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45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5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9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78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71300">
                  <a:extLst>
                    <a:ext uri="{9D8B030D-6E8A-4147-A177-3AD203B41FA5}">
                      <a16:colId xmlns:a16="http://schemas.microsoft.com/office/drawing/2014/main" val="2714313968"/>
                    </a:ext>
                  </a:extLst>
                </a:gridCol>
              </a:tblGrid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September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Year 11 begins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Predicted Grades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1147823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October 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3">
                  <a:txBody>
                    <a:bodyPr/>
                    <a:lstStyle/>
                    <a:p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900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700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Form Tutors Writing references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Parents Information evening 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November 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College open</a:t>
                      </a:r>
                      <a:r>
                        <a:rPr lang="en-GB" sz="1400" baseline="0" dirty="0">
                          <a:solidFill>
                            <a:schemeClr val="bg1"/>
                          </a:solidFill>
                        </a:rPr>
                        <a:t> evenings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en-GB" sz="1600" b="1" dirty="0">
                          <a:highlight>
                            <a:srgbClr val="FFFF00"/>
                          </a:highlight>
                        </a:rPr>
                        <a:t>Mock exams: 10</a:t>
                      </a:r>
                      <a:r>
                        <a:rPr lang="en-GB" sz="1600" b="1" baseline="30000" dirty="0">
                          <a:highlight>
                            <a:srgbClr val="FFFF00"/>
                          </a:highlight>
                        </a:rPr>
                        <a:t>th</a:t>
                      </a:r>
                      <a:r>
                        <a:rPr lang="en-GB" sz="1600" b="1" dirty="0">
                          <a:highlight>
                            <a:srgbClr val="FFFF00"/>
                          </a:highlight>
                        </a:rPr>
                        <a:t> – 27</a:t>
                      </a:r>
                      <a:r>
                        <a:rPr lang="en-GB" sz="1600" b="1" baseline="30000" dirty="0">
                          <a:highlight>
                            <a:srgbClr val="FFFF00"/>
                          </a:highlight>
                        </a:rPr>
                        <a:t>th</a:t>
                      </a:r>
                      <a:r>
                        <a:rPr lang="en-GB" sz="1600" b="1" dirty="0">
                          <a:highlight>
                            <a:srgbClr val="FFFF00"/>
                          </a:highlight>
                        </a:rPr>
                        <a:t> Nov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Mock exams: 10</a:t>
                      </a:r>
                      <a:r>
                        <a:rPr lang="en-GB" sz="1600" b="1" baseline="30000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th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 – 27</a:t>
                      </a:r>
                      <a:r>
                        <a:rPr lang="en-GB" sz="1600" b="1" baseline="30000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th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 Nov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December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College</a:t>
                      </a:r>
                      <a:r>
                        <a:rPr lang="en-GB" sz="1400" baseline="0" dirty="0">
                          <a:solidFill>
                            <a:schemeClr val="bg1"/>
                          </a:solidFill>
                        </a:rPr>
                        <a:t> applications deadlines – vary from college to college</a:t>
                      </a:r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January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Mock results published: 7</a:t>
                      </a:r>
                      <a:r>
                        <a:rPr lang="en-GB" sz="140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Year</a:t>
                      </a:r>
                      <a:r>
                        <a:rPr lang="en-GB" sz="1400" baseline="0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 11 Parents Evening: 8</a:t>
                      </a:r>
                      <a:r>
                        <a:rPr lang="en-GB" sz="1400" baseline="30000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th</a:t>
                      </a:r>
                      <a:r>
                        <a:rPr lang="en-GB" sz="1400" baseline="0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 Jan </a:t>
                      </a:r>
                      <a:endParaRPr lang="en-GB" sz="1400" dirty="0">
                        <a:solidFill>
                          <a:schemeClr val="bg1"/>
                        </a:solidFill>
                        <a:highlight>
                          <a:srgbClr val="FFFF00"/>
                        </a:highlight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bg1"/>
                          </a:solidFill>
                        </a:rPr>
                        <a:t>Predicted Grades</a:t>
                      </a:r>
                    </a:p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College</a:t>
                      </a:r>
                      <a:r>
                        <a:rPr lang="en-GB" sz="1400" baseline="0" dirty="0">
                          <a:solidFill>
                            <a:schemeClr val="bg1"/>
                          </a:solidFill>
                        </a:rPr>
                        <a:t> applications deadlines </a:t>
                      </a:r>
                    </a:p>
                    <a:p>
                      <a:r>
                        <a:rPr lang="en-GB" sz="1400" b="0" baseline="0" dirty="0">
                          <a:solidFill>
                            <a:schemeClr val="bg1"/>
                          </a:solidFill>
                        </a:rPr>
                        <a:t>References requested and sent</a:t>
                      </a:r>
                      <a:endParaRPr lang="en-GB" sz="1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February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bg1"/>
                          </a:solidFill>
                        </a:rPr>
                        <a:t>College interviews (Feb-May)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March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bg1"/>
                          </a:solidFill>
                        </a:rPr>
                        <a:t>Spring Mock Exams 2</a:t>
                      </a:r>
                      <a:r>
                        <a:rPr lang="en-GB" sz="1600" b="1" baseline="30000" dirty="0">
                          <a:solidFill>
                            <a:schemeClr val="bg1"/>
                          </a:solidFill>
                        </a:rPr>
                        <a:t>nd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</a:rPr>
                        <a:t>-6</a:t>
                      </a:r>
                      <a:r>
                        <a:rPr lang="en-GB" sz="1600" b="1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</a:rPr>
                        <a:t> March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600" b="1" dirty="0">
                        <a:highlight>
                          <a:srgbClr val="FFFF00"/>
                        </a:highlight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April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Final predicted grades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May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 gridSpan="4"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en-GB" sz="9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bg1"/>
                          </a:solidFill>
                          <a:highlight>
                            <a:srgbClr val="FFFF00"/>
                          </a:highlight>
                        </a:rPr>
                        <a:t>GCSE EXAMS</a:t>
                      </a:r>
                      <a:r>
                        <a:rPr lang="en-GB" sz="2000" b="1" dirty="0">
                          <a:solidFill>
                            <a:schemeClr val="bg1"/>
                          </a:solidFill>
                        </a:rPr>
                        <a:t>              </a:t>
                      </a:r>
                      <a:r>
                        <a:rPr lang="en-GB" sz="2000" b="0" dirty="0">
                          <a:solidFill>
                            <a:schemeClr val="bg1"/>
                          </a:solidFill>
                        </a:rPr>
                        <a:t>5</a:t>
                      </a:r>
                      <a:r>
                        <a:rPr lang="en-GB" sz="2000" b="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2000" b="0" dirty="0">
                          <a:solidFill>
                            <a:schemeClr val="bg1"/>
                          </a:solidFill>
                        </a:rPr>
                        <a:t> May onwards</a:t>
                      </a:r>
                      <a:endParaRPr lang="en-GB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en-GB" sz="20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June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July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Prom – Thursday 9</a:t>
                      </a:r>
                      <a:r>
                        <a:rPr lang="en-GB" sz="1400" baseline="30000" dirty="0">
                          <a:solidFill>
                            <a:schemeClr val="bg1"/>
                          </a:solidFill>
                        </a:rPr>
                        <a:t>th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 July 2026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2086">
                <a:tc>
                  <a:txBody>
                    <a:bodyPr/>
                    <a:lstStyle/>
                    <a:p>
                      <a:r>
                        <a:rPr lang="en-GB" sz="2400" dirty="0"/>
                        <a:t>August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GSCE Results day</a:t>
                      </a:r>
                    </a:p>
                    <a:p>
                      <a:pPr algn="l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Places offered dependent on grades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874842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477D154-2178-B7E3-47EB-BE5A29E34F87}"/>
              </a:ext>
            </a:extLst>
          </p:cNvPr>
          <p:cNvSpPr txBox="1"/>
          <p:nvPr/>
        </p:nvSpPr>
        <p:spPr>
          <a:xfrm rot="16200000">
            <a:off x="-2665576" y="3017277"/>
            <a:ext cx="6803996" cy="769441"/>
          </a:xfrm>
          <a:prstGeom prst="rect">
            <a:avLst/>
          </a:prstGeom>
          <a:solidFill>
            <a:srgbClr val="15376A"/>
          </a:solidFill>
          <a:ln>
            <a:solidFill>
              <a:srgbClr val="15376A"/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b="1" dirty="0"/>
              <a:t>Academic overview ‘25-26</a:t>
            </a:r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70FC3D18-AB8F-D104-A09D-3BDD80057B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88567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merson Park Academy - EPA School News App">
            <a:extLst>
              <a:ext uri="{FF2B5EF4-FFF2-40B4-BE49-F238E27FC236}">
                <a16:creationId xmlns:a16="http://schemas.microsoft.com/office/drawing/2014/main" id="{CA1C36AC-E838-355D-D155-52BB342482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7794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C6A044-412F-EAC2-3981-4F0B58B55D07}"/>
              </a:ext>
            </a:extLst>
          </p:cNvPr>
          <p:cNvSpPr txBox="1"/>
          <p:nvPr/>
        </p:nvSpPr>
        <p:spPr>
          <a:xfrm>
            <a:off x="7435970" y="543464"/>
            <a:ext cx="40112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" panose="02040604050505020304" pitchFamily="18" charset="0"/>
              </a:rPr>
              <a:t>College Transfer: Ms Hampton</a:t>
            </a:r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2EFEFF94-B709-7B14-2E65-BC846D0435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8098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85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3ED76-AE48-585F-2632-5A229505106E}"/>
              </a:ext>
            </a:extLst>
          </p:cNvPr>
          <p:cNvSpPr txBox="1"/>
          <p:nvPr/>
        </p:nvSpPr>
        <p:spPr>
          <a:xfrm>
            <a:off x="7461849" y="362309"/>
            <a:ext cx="4369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College Transfer: </a:t>
            </a:r>
            <a:r>
              <a:rPr lang="en-GB" sz="2000" dirty="0">
                <a:latin typeface="Century" panose="02040604050505020304" pitchFamily="18" charset="0"/>
              </a:rPr>
              <a:t>Qualifications framework</a:t>
            </a:r>
            <a:endParaRPr lang="en-GB" sz="3600" dirty="0">
              <a:latin typeface="Century" panose="02040604050505020304" pitchFamily="18" charset="0"/>
            </a:endParaRPr>
          </a:p>
        </p:txBody>
      </p:sp>
      <p:pic>
        <p:nvPicPr>
          <p:cNvPr id="5" name="Picture 2" descr="Students">
            <a:extLst>
              <a:ext uri="{FF2B5EF4-FFF2-40B4-BE49-F238E27FC236}">
                <a16:creationId xmlns:a16="http://schemas.microsoft.com/office/drawing/2014/main" id="{16D34FF4-235C-CE10-518A-38399C229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237" y="1658836"/>
            <a:ext cx="5138779" cy="51387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3053F13B-BE3C-CDB5-78DD-D6BC15FDBA43}"/>
              </a:ext>
            </a:extLst>
          </p:cNvPr>
          <p:cNvSpPr/>
          <p:nvPr/>
        </p:nvSpPr>
        <p:spPr>
          <a:xfrm>
            <a:off x="5857334" y="4645695"/>
            <a:ext cx="1371600" cy="66973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1805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85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3ED76-AE48-585F-2632-5A229505106E}"/>
              </a:ext>
            </a:extLst>
          </p:cNvPr>
          <p:cNvSpPr txBox="1"/>
          <p:nvPr/>
        </p:nvSpPr>
        <p:spPr>
          <a:xfrm>
            <a:off x="7461849" y="362309"/>
            <a:ext cx="436984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College Transfer: </a:t>
            </a:r>
            <a:r>
              <a:rPr lang="en-GB" sz="2000" dirty="0">
                <a:latin typeface="Century" panose="02040604050505020304" pitchFamily="18" charset="0"/>
              </a:rPr>
              <a:t>Where can pupils go next?</a:t>
            </a: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School Sixth Form.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Sixth form Colleges.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Colleges of Further &amp; Higher Education.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Apprenticeships.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Traineeships.</a:t>
            </a:r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9C13D624-F399-900F-8883-3387D10F25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47618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merson Park Academy - Open Evening">
            <a:extLst>
              <a:ext uri="{FF2B5EF4-FFF2-40B4-BE49-F238E27FC236}">
                <a16:creationId xmlns:a16="http://schemas.microsoft.com/office/drawing/2014/main" id="{2A044A18-5226-B99A-A474-A01C0CD44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85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3ED76-AE48-585F-2632-5A229505106E}"/>
              </a:ext>
            </a:extLst>
          </p:cNvPr>
          <p:cNvSpPr txBox="1"/>
          <p:nvPr/>
        </p:nvSpPr>
        <p:spPr>
          <a:xfrm>
            <a:off x="7064828" y="362309"/>
            <a:ext cx="4974771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College Transfer</a:t>
            </a:r>
            <a:r>
              <a:rPr lang="en-GB" sz="3600">
                <a:latin typeface="Century" panose="02040604050505020304" pitchFamily="18" charset="0"/>
              </a:rPr>
              <a:t>: </a:t>
            </a: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pPr algn="ctr"/>
            <a:r>
              <a:rPr lang="en-GB" sz="2000" dirty="0">
                <a:latin typeface="Century" panose="02040604050505020304" pitchFamily="18" charset="0"/>
              </a:rPr>
              <a:t>What Courses Could Pupils Choose?</a:t>
            </a: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" panose="02040604050505020304" pitchFamily="18" charset="0"/>
              </a:rPr>
              <a:t>Full-time Education (School or College).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" panose="02040604050505020304" pitchFamily="18" charset="0"/>
              </a:rPr>
              <a:t>Apprenticeship or traineeship.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" panose="02040604050505020304" pitchFamily="18" charset="0"/>
              </a:rPr>
              <a:t>Part-time education or training combined with one of the following: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Century" panose="02040604050505020304" pitchFamily="18" charset="0"/>
              </a:rPr>
              <a:t>Employment or self employment for 20 hours or more a week.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Century" panose="02040604050505020304" pitchFamily="18" charset="0"/>
              </a:rPr>
              <a:t>Volunteering for 20 hours or more a week.</a:t>
            </a: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237F71FD-3E2D-5A25-7FF2-4D9CC0631C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8781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1A881168-47A5-4FEC-9AF6-8D34A8370974}"/>
              </a:ext>
            </a:extLst>
          </p:cNvPr>
          <p:cNvSpPr txBox="1">
            <a:spLocks/>
          </p:cNvSpPr>
          <p:nvPr/>
        </p:nvSpPr>
        <p:spPr>
          <a:xfrm>
            <a:off x="486605" y="1402700"/>
            <a:ext cx="8871403" cy="49591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/>
                <a:ea typeface="+mn-ea"/>
                <a:cs typeface="+mn-cs"/>
              </a:rPr>
              <a:t>2024: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/>
                <a:ea typeface="+mn-ea"/>
                <a:cs typeface="+mn-cs"/>
              </a:rPr>
              <a:t>168 pupils were in Full Time Education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/>
                <a:ea typeface="+mn-ea"/>
                <a:cs typeface="+mn-cs"/>
              </a:rPr>
              <a:t>7 pupils went into an Apprenticeship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/>
                <a:ea typeface="+mn-ea"/>
                <a:cs typeface="+mn-cs"/>
              </a:rPr>
              <a:t>55 Pupils went to a sixth form college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/>
                <a:ea typeface="+mn-ea"/>
                <a:cs typeface="+mn-cs"/>
              </a:rPr>
              <a:t>54 Pupils went to a Further Education College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/>
                <a:ea typeface="+mn-ea"/>
                <a:cs typeface="+mn-cs"/>
              </a:rPr>
              <a:t>59 pupils went to a School Sixth Form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/>
                <a:ea typeface="+mn-ea"/>
                <a:cs typeface="+mn-cs"/>
              </a:rPr>
              <a:t>1 pupil went into Employment with training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5EC80C-C07C-4396-9C42-E93302AF9C0C}"/>
              </a:ext>
            </a:extLst>
          </p:cNvPr>
          <p:cNvSpPr txBox="1"/>
          <p:nvPr/>
        </p:nvSpPr>
        <p:spPr>
          <a:xfrm>
            <a:off x="486605" y="321012"/>
            <a:ext cx="88714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chemeClr val="tx1"/>
                </a:solidFill>
              </a:rPr>
              <a:t>Where do EPA pupils move on to?</a:t>
            </a:r>
            <a:endParaRPr lang="en-GB" sz="4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468511-263E-4F24-961D-AF6CE626B5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9540" y="293089"/>
            <a:ext cx="3033131" cy="1845421"/>
          </a:xfrm>
          <a:prstGeom prst="rect">
            <a:avLst/>
          </a:prstGeom>
        </p:spPr>
      </p:pic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FFB0E800-7C5C-578B-34A2-6D9DEF6E13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72966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3ED76-AE48-585F-2632-5A229505106E}"/>
              </a:ext>
            </a:extLst>
          </p:cNvPr>
          <p:cNvSpPr txBox="1"/>
          <p:nvPr/>
        </p:nvSpPr>
        <p:spPr>
          <a:xfrm>
            <a:off x="0" y="215660"/>
            <a:ext cx="12192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entury" panose="02040604050505020304" pitchFamily="18" charset="0"/>
              </a:rPr>
              <a:t>College Transfer: </a:t>
            </a:r>
          </a:p>
          <a:p>
            <a:pPr algn="ctr"/>
            <a:endParaRPr lang="en-GB" sz="2400" dirty="0">
              <a:latin typeface="Century" panose="02040604050505020304" pitchFamily="18" charset="0"/>
            </a:endParaRPr>
          </a:p>
          <a:p>
            <a:pPr algn="ctr"/>
            <a:r>
              <a:rPr lang="en-GB" sz="2000" dirty="0">
                <a:latin typeface="Century" panose="02040604050505020304" pitchFamily="18" charset="0"/>
              </a:rPr>
              <a:t>What Courses Could Pupils Choose?</a:t>
            </a: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10CEE8-AC09-8822-B4FB-B7E1724AD157}"/>
              </a:ext>
            </a:extLst>
          </p:cNvPr>
          <p:cNvSpPr/>
          <p:nvPr/>
        </p:nvSpPr>
        <p:spPr>
          <a:xfrm>
            <a:off x="767674" y="2020965"/>
            <a:ext cx="4647146" cy="41549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b="1" dirty="0"/>
              <a:t>BTECs</a:t>
            </a:r>
            <a:r>
              <a:rPr lang="en-GB" sz="2400" dirty="0"/>
              <a:t> are designed for young people interested in a particular sector or industry but who are not yet sure what job they’d like to do.</a:t>
            </a:r>
          </a:p>
          <a:p>
            <a:r>
              <a:rPr lang="en-GB" sz="2400" dirty="0"/>
              <a:t>You could study a BTEC at Level 2 or 3, either alongside academic qualifications or as part of a wider programme (such as an apprenticeship). You can also study a BTEC as a standalone course.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997A38-ED61-72AD-45C7-D10C7C897F25}"/>
              </a:ext>
            </a:extLst>
          </p:cNvPr>
          <p:cNvSpPr/>
          <p:nvPr/>
        </p:nvSpPr>
        <p:spPr>
          <a:xfrm>
            <a:off x="5741581" y="2020965"/>
            <a:ext cx="5719176" cy="41549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dirty="0"/>
              <a:t>Advanced level qualifications (</a:t>
            </a:r>
            <a:r>
              <a:rPr lang="en-GB" sz="2400" b="1" dirty="0"/>
              <a:t>A levels</a:t>
            </a:r>
            <a:r>
              <a:rPr lang="en-GB" sz="2400" dirty="0"/>
              <a:t>) are subject-based qualifications that can lead to university, further study, training, or work. You can normally study three or more A levels over two years. They’re usually assessed by a series of examinations. </a:t>
            </a:r>
          </a:p>
          <a:p>
            <a:r>
              <a:rPr lang="en-GB" sz="2400" dirty="0"/>
              <a:t>You need: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At least 5 GCSEs at grades 9 to 4/A* to 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At least grade 6 in the subject specific subjects you want to study</a:t>
            </a:r>
          </a:p>
        </p:txBody>
      </p:sp>
    </p:spTree>
    <p:extLst>
      <p:ext uri="{BB962C8B-B14F-4D97-AF65-F5344CB8AC3E}">
        <p14:creationId xmlns:p14="http://schemas.microsoft.com/office/powerpoint/2010/main" val="45740977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3ED76-AE48-585F-2632-5A229505106E}"/>
              </a:ext>
            </a:extLst>
          </p:cNvPr>
          <p:cNvSpPr txBox="1"/>
          <p:nvPr/>
        </p:nvSpPr>
        <p:spPr>
          <a:xfrm>
            <a:off x="0" y="215660"/>
            <a:ext cx="12192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" panose="02040604050505020304" pitchFamily="18" charset="0"/>
              </a:rPr>
              <a:t>College Transfer: </a:t>
            </a:r>
            <a:r>
              <a:rPr lang="en-GB" sz="2000" dirty="0">
                <a:latin typeface="Century" panose="02040604050505020304" pitchFamily="18" charset="0"/>
              </a:rPr>
              <a:t>What Courses Could Pupils Choose?</a:t>
            </a:r>
          </a:p>
          <a:p>
            <a:endParaRPr lang="en-GB" sz="2000" dirty="0">
              <a:latin typeface="Century" panose="02040604050505020304" pitchFamily="18" charset="0"/>
            </a:endParaRPr>
          </a:p>
          <a:p>
            <a:endParaRPr lang="en-GB" sz="2000" dirty="0">
              <a:latin typeface="Century" panose="020406040505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7780DD-8602-72EB-F57A-E5AE403C4B69}"/>
              </a:ext>
            </a:extLst>
          </p:cNvPr>
          <p:cNvSpPr/>
          <p:nvPr/>
        </p:nvSpPr>
        <p:spPr>
          <a:xfrm>
            <a:off x="1772000" y="1534725"/>
            <a:ext cx="8647999" cy="489364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b="1" dirty="0">
                <a:cs typeface="Times New Roman" panose="02020603050405020304" pitchFamily="18" charset="0"/>
              </a:rPr>
              <a:t>T Levels </a:t>
            </a:r>
            <a:r>
              <a:rPr lang="en-GB" sz="2400" dirty="0">
                <a:cs typeface="Times New Roman" panose="02020603050405020304" pitchFamily="18" charset="0"/>
              </a:rPr>
              <a:t>are new two-year courses equivalent to three levels, which will be available to students in England.</a:t>
            </a:r>
          </a:p>
          <a:p>
            <a:endParaRPr lang="en-GB" sz="2400" dirty="0">
              <a:cs typeface="Times New Roman" panose="02020603050405020304" pitchFamily="18" charset="0"/>
            </a:endParaRPr>
          </a:p>
          <a:p>
            <a:r>
              <a:rPr lang="en-GB" sz="2400" dirty="0">
                <a:cs typeface="Times New Roman" panose="02020603050405020304" pitchFamily="18" charset="0"/>
              </a:rPr>
              <a:t>T Levels are designed by employers, and will offer around 1,800 hours of study over two years. This will include a 45-day work placement, so T Levels will be more suited to students who know what occupation or industry they want to move into.</a:t>
            </a:r>
          </a:p>
          <a:p>
            <a:endParaRPr lang="en-GB" sz="2400" dirty="0">
              <a:cs typeface="Times New Roman" panose="02020603050405020304" pitchFamily="18" charset="0"/>
            </a:endParaRPr>
          </a:p>
          <a:p>
            <a:r>
              <a:rPr lang="en-GB" sz="2400" b="1" dirty="0">
                <a:cs typeface="Times New Roman" panose="02020603050405020304" pitchFamily="18" charset="0"/>
              </a:rPr>
              <a:t>What T Level subjects are available?</a:t>
            </a:r>
          </a:p>
          <a:p>
            <a:r>
              <a:rPr lang="en-GB" sz="2400" dirty="0">
                <a:cs typeface="Times New Roman" panose="02020603050405020304" pitchFamily="18" charset="0"/>
              </a:rPr>
              <a:t>T levels have been introduced over 5 years. T levels are being offered locally by New City College, Barking and Dagenham College and South Essex College in subjects such as Engineering, construction, Health and Digital Production.</a:t>
            </a:r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335D3D5B-AF3E-5FC2-124B-16EC492BD1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61228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3ED76-AE48-585F-2632-5A229505106E}"/>
              </a:ext>
            </a:extLst>
          </p:cNvPr>
          <p:cNvSpPr txBox="1"/>
          <p:nvPr/>
        </p:nvSpPr>
        <p:spPr>
          <a:xfrm>
            <a:off x="3366269" y="215660"/>
            <a:ext cx="43698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College Transfer: </a:t>
            </a:r>
            <a:endParaRPr lang="en-GB" sz="2000" dirty="0">
              <a:latin typeface="Century" panose="02040604050505020304" pitchFamily="18" charset="0"/>
            </a:endParaRPr>
          </a:p>
          <a:p>
            <a:pPr algn="ctr"/>
            <a:r>
              <a:rPr lang="en-GB" sz="2000" dirty="0">
                <a:latin typeface="Century" panose="02040604050505020304" pitchFamily="18" charset="0"/>
              </a:rPr>
              <a:t>Apprenticeships</a:t>
            </a: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FAB319-5C71-3086-4980-97ACCCA7DAF9}"/>
              </a:ext>
            </a:extLst>
          </p:cNvPr>
          <p:cNvSpPr/>
          <p:nvPr/>
        </p:nvSpPr>
        <p:spPr>
          <a:xfrm>
            <a:off x="1792626" y="1538526"/>
            <a:ext cx="8336454" cy="48936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nobel"/>
              </a:rPr>
              <a:t>An apprenticeship is a paid job where the employee learns and gains valuable experiences.</a:t>
            </a:r>
          </a:p>
          <a:p>
            <a:r>
              <a:rPr lang="en-GB" sz="2400" dirty="0">
                <a:solidFill>
                  <a:srgbClr val="000000"/>
                </a:solidFill>
                <a:latin typeface="nobel"/>
              </a:rPr>
              <a:t>Alongside on-the-job training, apprentices spend at least 20% of their working hours completing classroom-based learning with a college, university or training provider which leads to a nationally recognised qualification. </a:t>
            </a:r>
          </a:p>
          <a:p>
            <a:endParaRPr lang="en-GB" sz="2400" dirty="0">
              <a:solidFill>
                <a:srgbClr val="000000"/>
              </a:solidFill>
              <a:latin typeface="nobel"/>
            </a:endParaRPr>
          </a:p>
          <a:p>
            <a:r>
              <a:rPr lang="en-GB" sz="2400" dirty="0">
                <a:solidFill>
                  <a:srgbClr val="000000"/>
                </a:solidFill>
                <a:latin typeface="nobel"/>
              </a:rPr>
              <a:t>An apprenticeship includes: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nobel"/>
              </a:rPr>
              <a:t>paid employment with holiday leave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nobel"/>
              </a:rPr>
              <a:t>hands-on-experience in a sector/role of interest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nobel"/>
              </a:rPr>
              <a:t>at least 20% off-the-job training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nobel"/>
              </a:rPr>
              <a:t>formal assessment which leads to a nationally recognised qualification</a:t>
            </a:r>
            <a:endParaRPr lang="en-GB" b="0" i="0" dirty="0">
              <a:solidFill>
                <a:srgbClr val="000000"/>
              </a:solidFill>
              <a:effectLst/>
              <a:latin typeface="nobel"/>
            </a:endParaRPr>
          </a:p>
        </p:txBody>
      </p:sp>
      <p:pic>
        <p:nvPicPr>
          <p:cNvPr id="6" name="Picture 5" descr="Harriet Bass // Designer">
            <a:extLst>
              <a:ext uri="{FF2B5EF4-FFF2-40B4-BE49-F238E27FC236}">
                <a16:creationId xmlns:a16="http://schemas.microsoft.com/office/drawing/2014/main" id="{0A41CABC-4A70-77D8-BF88-7FAD8AA04D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64394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3ED76-AE48-585F-2632-5A229505106E}"/>
              </a:ext>
            </a:extLst>
          </p:cNvPr>
          <p:cNvSpPr txBox="1"/>
          <p:nvPr/>
        </p:nvSpPr>
        <p:spPr>
          <a:xfrm>
            <a:off x="7461849" y="362309"/>
            <a:ext cx="4369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6E0C37-9C9D-C858-CCD0-008E77DB9932}"/>
              </a:ext>
            </a:extLst>
          </p:cNvPr>
          <p:cNvSpPr txBox="1"/>
          <p:nvPr/>
        </p:nvSpPr>
        <p:spPr>
          <a:xfrm>
            <a:off x="731243" y="457200"/>
            <a:ext cx="10336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Where can pupils study in Havering?</a:t>
            </a:r>
          </a:p>
        </p:txBody>
      </p:sp>
      <p:pic>
        <p:nvPicPr>
          <p:cNvPr id="6" name="Google Shape;177;p6">
            <a:extLst>
              <a:ext uri="{FF2B5EF4-FFF2-40B4-BE49-F238E27FC236}">
                <a16:creationId xmlns:a16="http://schemas.microsoft.com/office/drawing/2014/main" id="{C7F89C09-C468-85BC-E1E4-052E0B6F1FE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44159" y="1133718"/>
            <a:ext cx="1707481" cy="1593250"/>
          </a:xfrm>
          <a:prstGeom prst="rect">
            <a:avLst/>
          </a:prstGeom>
          <a:solidFill>
            <a:schemeClr val="lt1"/>
          </a:solidFill>
          <a:ln w="158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7" name="Google Shape;182;p6">
            <a:extLst>
              <a:ext uri="{FF2B5EF4-FFF2-40B4-BE49-F238E27FC236}">
                <a16:creationId xmlns:a16="http://schemas.microsoft.com/office/drawing/2014/main" id="{B6FF18E7-0AD4-E017-C9C7-0E2E21E2CE09}"/>
              </a:ext>
            </a:extLst>
          </p:cNvPr>
          <p:cNvSpPr/>
          <p:nvPr/>
        </p:nvSpPr>
        <p:spPr>
          <a:xfrm>
            <a:off x="306490" y="2725266"/>
            <a:ext cx="2172600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u="sng" dirty="0">
                <a:latin typeface="Century" panose="02040604050505020304" pitchFamily="18" charset="0"/>
                <a:ea typeface="Candara"/>
                <a:cs typeface="Candara"/>
                <a:sym typeface="Candar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Campion School</a:t>
            </a:r>
            <a:endParaRPr sz="16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8" name="Google Shape;176;p6">
            <a:extLst>
              <a:ext uri="{FF2B5EF4-FFF2-40B4-BE49-F238E27FC236}">
                <a16:creationId xmlns:a16="http://schemas.microsoft.com/office/drawing/2014/main" id="{7D1EFEFF-1BA6-785D-0B1C-202A528C455B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92005" y="1188758"/>
            <a:ext cx="3077223" cy="1323206"/>
          </a:xfrm>
          <a:prstGeom prst="rect">
            <a:avLst/>
          </a:prstGeom>
          <a:solidFill>
            <a:schemeClr val="lt1"/>
          </a:solidFill>
          <a:ln w="158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9" name="Google Shape;179;p6">
            <a:extLst>
              <a:ext uri="{FF2B5EF4-FFF2-40B4-BE49-F238E27FC236}">
                <a16:creationId xmlns:a16="http://schemas.microsoft.com/office/drawing/2014/main" id="{2960B298-76BF-9A48-0D4F-D3382BCE67F1}"/>
              </a:ext>
            </a:extLst>
          </p:cNvPr>
          <p:cNvSpPr/>
          <p:nvPr/>
        </p:nvSpPr>
        <p:spPr>
          <a:xfrm>
            <a:off x="3212649" y="2670607"/>
            <a:ext cx="357341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u="sng" dirty="0">
                <a:latin typeface="Century" panose="02040604050505020304" pitchFamily="18" charset="0"/>
                <a:ea typeface="Candara"/>
                <a:cs typeface="Candara"/>
                <a:sym typeface="Candara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Coopers' Company and Coborn School</a:t>
            </a:r>
            <a:endParaRPr sz="16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</p:txBody>
      </p:sp>
      <p:pic>
        <p:nvPicPr>
          <p:cNvPr id="10" name="Google Shape;174;p6">
            <a:extLst>
              <a:ext uri="{FF2B5EF4-FFF2-40B4-BE49-F238E27FC236}">
                <a16:creationId xmlns:a16="http://schemas.microsoft.com/office/drawing/2014/main" id="{DF584496-44B2-C703-293E-7C3DCDACA52E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61849" y="1179271"/>
            <a:ext cx="1822078" cy="1481703"/>
          </a:xfrm>
          <a:prstGeom prst="rect">
            <a:avLst/>
          </a:prstGeom>
          <a:solidFill>
            <a:schemeClr val="lt1"/>
          </a:solidFill>
          <a:ln w="158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1" name="Google Shape;183;p6">
            <a:extLst>
              <a:ext uri="{FF2B5EF4-FFF2-40B4-BE49-F238E27FC236}">
                <a16:creationId xmlns:a16="http://schemas.microsoft.com/office/drawing/2014/main" id="{9D7609DE-5ED5-EFA9-82FE-C4BBD8C86F0D}"/>
              </a:ext>
            </a:extLst>
          </p:cNvPr>
          <p:cNvSpPr/>
          <p:nvPr/>
        </p:nvSpPr>
        <p:spPr>
          <a:xfrm>
            <a:off x="7624988" y="2694508"/>
            <a:ext cx="14958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u="sng" dirty="0">
                <a:latin typeface="Century" panose="02040604050505020304" pitchFamily="18" charset="0"/>
                <a:ea typeface="Candara"/>
                <a:cs typeface="Candara"/>
                <a:sym typeface="Candara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Sacred Heart </a:t>
            </a:r>
            <a:endParaRPr sz="16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</p:txBody>
      </p:sp>
      <p:pic>
        <p:nvPicPr>
          <p:cNvPr id="12" name="Google Shape;178;p6">
            <a:extLst>
              <a:ext uri="{FF2B5EF4-FFF2-40B4-BE49-F238E27FC236}">
                <a16:creationId xmlns:a16="http://schemas.microsoft.com/office/drawing/2014/main" id="{D305804D-953B-FB48-0825-564404CE8A8F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153056" y="1268743"/>
            <a:ext cx="1594785" cy="1323200"/>
          </a:xfrm>
          <a:prstGeom prst="rect">
            <a:avLst/>
          </a:prstGeom>
          <a:solidFill>
            <a:schemeClr val="lt1"/>
          </a:solidFill>
          <a:ln w="158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3" name="Google Shape;185;p6">
            <a:extLst>
              <a:ext uri="{FF2B5EF4-FFF2-40B4-BE49-F238E27FC236}">
                <a16:creationId xmlns:a16="http://schemas.microsoft.com/office/drawing/2014/main" id="{FF39E361-3251-3F26-AFCD-E996EECE6EE1}"/>
              </a:ext>
            </a:extLst>
          </p:cNvPr>
          <p:cNvSpPr/>
          <p:nvPr/>
        </p:nvSpPr>
        <p:spPr>
          <a:xfrm>
            <a:off x="9959710" y="2679115"/>
            <a:ext cx="18246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u="sng" dirty="0">
                <a:latin typeface="Century" panose="02040604050505020304" pitchFamily="18" charset="0"/>
                <a:ea typeface="Candara"/>
                <a:cs typeface="Candara"/>
                <a:sym typeface="Candara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New City College</a:t>
            </a:r>
            <a:endParaRPr sz="16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</p:txBody>
      </p:sp>
      <p:pic>
        <p:nvPicPr>
          <p:cNvPr id="14" name="Google Shape;186;p6">
            <a:extLst>
              <a:ext uri="{FF2B5EF4-FFF2-40B4-BE49-F238E27FC236}">
                <a16:creationId xmlns:a16="http://schemas.microsoft.com/office/drawing/2014/main" id="{F69D3563-80F6-D306-3FB0-426C0FA4F29E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651584" y="3194581"/>
            <a:ext cx="1627837" cy="162783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87;p6">
            <a:extLst>
              <a:ext uri="{FF2B5EF4-FFF2-40B4-BE49-F238E27FC236}">
                <a16:creationId xmlns:a16="http://schemas.microsoft.com/office/drawing/2014/main" id="{D23D2715-C8B1-05E9-13A0-4CA09FE4402E}"/>
              </a:ext>
            </a:extLst>
          </p:cNvPr>
          <p:cNvSpPr txBox="1"/>
          <p:nvPr/>
        </p:nvSpPr>
        <p:spPr>
          <a:xfrm>
            <a:off x="4297117" y="4915535"/>
            <a:ext cx="2687125" cy="430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u="sng" dirty="0">
                <a:latin typeface="Century" panose="02040604050505020304" pitchFamily="18" charset="0"/>
                <a:ea typeface="Candara"/>
                <a:cs typeface="Candara"/>
                <a:sym typeface="Candara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Harris Academy Rainham</a:t>
            </a:r>
            <a:endParaRPr sz="16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</p:txBody>
      </p:sp>
      <p:pic>
        <p:nvPicPr>
          <p:cNvPr id="16" name="Google Shape;172;p6">
            <a:extLst>
              <a:ext uri="{FF2B5EF4-FFF2-40B4-BE49-F238E27FC236}">
                <a16:creationId xmlns:a16="http://schemas.microsoft.com/office/drawing/2014/main" id="{0E709219-B166-97A0-C60B-0B5DE65696F0}"/>
              </a:ext>
            </a:extLst>
          </p:cNvPr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898092" y="3462652"/>
            <a:ext cx="1827855" cy="1709361"/>
          </a:xfrm>
          <a:prstGeom prst="rect">
            <a:avLst/>
          </a:prstGeom>
          <a:solidFill>
            <a:schemeClr val="lt1"/>
          </a:solidFill>
          <a:ln w="158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7" name="Google Shape;180;p6">
            <a:extLst>
              <a:ext uri="{FF2B5EF4-FFF2-40B4-BE49-F238E27FC236}">
                <a16:creationId xmlns:a16="http://schemas.microsoft.com/office/drawing/2014/main" id="{F3B68072-FA92-1CFF-BB62-9A8F56228D11}"/>
              </a:ext>
            </a:extLst>
          </p:cNvPr>
          <p:cNvSpPr/>
          <p:nvPr/>
        </p:nvSpPr>
        <p:spPr>
          <a:xfrm>
            <a:off x="731243" y="5242844"/>
            <a:ext cx="252030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u="sng" dirty="0">
                <a:latin typeface="Century" panose="02040604050505020304" pitchFamily="18" charset="0"/>
                <a:ea typeface="Candara"/>
                <a:cs typeface="Candara"/>
                <a:sym typeface="Candara"/>
              </a:rPr>
              <a:t>The Frances </a:t>
            </a:r>
            <a:r>
              <a:rPr lang="en-GB" sz="1600" u="sng" dirty="0" err="1">
                <a:latin typeface="Century" panose="02040604050505020304" pitchFamily="18" charset="0"/>
                <a:ea typeface="Candara"/>
                <a:cs typeface="Candara"/>
                <a:sym typeface="Candara"/>
              </a:rPr>
              <a:t>Bardsley</a:t>
            </a:r>
            <a:r>
              <a:rPr lang="en-GB" sz="1600" u="sng" dirty="0">
                <a:latin typeface="Century" panose="02040604050505020304" pitchFamily="18" charset="0"/>
                <a:ea typeface="Candara"/>
                <a:cs typeface="Candara"/>
                <a:sym typeface="Candara"/>
              </a:rPr>
              <a:t> Academy</a:t>
            </a:r>
            <a:endParaRPr sz="16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</p:txBody>
      </p:sp>
      <p:pic>
        <p:nvPicPr>
          <p:cNvPr id="18" name="Google Shape;173;p6">
            <a:extLst>
              <a:ext uri="{FF2B5EF4-FFF2-40B4-BE49-F238E27FC236}">
                <a16:creationId xmlns:a16="http://schemas.microsoft.com/office/drawing/2014/main" id="{A16FF002-492E-2501-B9E7-B92389ACE526}"/>
              </a:ext>
            </a:extLst>
          </p:cNvPr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8071613" y="3462652"/>
            <a:ext cx="2098350" cy="1709361"/>
          </a:xfrm>
          <a:prstGeom prst="rect">
            <a:avLst/>
          </a:prstGeom>
          <a:solidFill>
            <a:schemeClr val="lt1"/>
          </a:solidFill>
          <a:ln w="158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0" name="Google Shape;184;p6">
            <a:extLst>
              <a:ext uri="{FF2B5EF4-FFF2-40B4-BE49-F238E27FC236}">
                <a16:creationId xmlns:a16="http://schemas.microsoft.com/office/drawing/2014/main" id="{0F8FF597-E4E9-8C92-4B29-9813BBB65EFB}"/>
              </a:ext>
            </a:extLst>
          </p:cNvPr>
          <p:cNvSpPr/>
          <p:nvPr/>
        </p:nvSpPr>
        <p:spPr>
          <a:xfrm>
            <a:off x="8071613" y="5242844"/>
            <a:ext cx="2238600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u="sng" dirty="0">
                <a:latin typeface="Century" panose="02040604050505020304" pitchFamily="18" charset="0"/>
                <a:ea typeface="Candara"/>
                <a:cs typeface="Candara"/>
                <a:sym typeface="Candara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Drapers Academy</a:t>
            </a:r>
            <a:endParaRPr sz="16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1" name="Google Shape;175;p6">
            <a:extLst>
              <a:ext uri="{FF2B5EF4-FFF2-40B4-BE49-F238E27FC236}">
                <a16:creationId xmlns:a16="http://schemas.microsoft.com/office/drawing/2014/main" id="{8B975BD2-2AF5-766E-372B-6963E975FAA1}"/>
              </a:ext>
            </a:extLst>
          </p:cNvPr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812916" y="5474344"/>
            <a:ext cx="3305175" cy="936104"/>
          </a:xfrm>
          <a:prstGeom prst="rect">
            <a:avLst/>
          </a:prstGeom>
          <a:solidFill>
            <a:schemeClr val="lt1"/>
          </a:solidFill>
          <a:ln w="158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3" name="Google Shape;181;p6">
            <a:extLst>
              <a:ext uri="{FF2B5EF4-FFF2-40B4-BE49-F238E27FC236}">
                <a16:creationId xmlns:a16="http://schemas.microsoft.com/office/drawing/2014/main" id="{F75A4C83-4FAB-AB07-BDD6-D8257969471F}"/>
              </a:ext>
            </a:extLst>
          </p:cNvPr>
          <p:cNvSpPr/>
          <p:nvPr/>
        </p:nvSpPr>
        <p:spPr>
          <a:xfrm>
            <a:off x="4598395" y="6410448"/>
            <a:ext cx="1497605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u="sng" dirty="0">
                <a:latin typeface="Century" panose="02040604050505020304" pitchFamily="18" charset="0"/>
                <a:ea typeface="Candara"/>
                <a:cs typeface="Candara"/>
                <a:sym typeface="Candara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St. Edwards</a:t>
            </a:r>
            <a:endParaRPr sz="16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B3364C4-8AF4-C8C5-2E24-0EE2C2251CEF}"/>
              </a:ext>
            </a:extLst>
          </p:cNvPr>
          <p:cNvSpPr/>
          <p:nvPr/>
        </p:nvSpPr>
        <p:spPr>
          <a:xfrm>
            <a:off x="9694681" y="743486"/>
            <a:ext cx="2525782" cy="2607733"/>
          </a:xfrm>
          <a:prstGeom prst="ellipse">
            <a:avLst/>
          </a:prstGeom>
          <a:noFill/>
          <a:ln w="3810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 descr="Harriet Bass // Designer">
            <a:extLst>
              <a:ext uri="{FF2B5EF4-FFF2-40B4-BE49-F238E27FC236}">
                <a16:creationId xmlns:a16="http://schemas.microsoft.com/office/drawing/2014/main" id="{E99A9D51-2E21-31C4-7A55-125A1D9754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38766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3ED76-AE48-585F-2632-5A229505106E}"/>
              </a:ext>
            </a:extLst>
          </p:cNvPr>
          <p:cNvSpPr txBox="1"/>
          <p:nvPr/>
        </p:nvSpPr>
        <p:spPr>
          <a:xfrm>
            <a:off x="7461849" y="362309"/>
            <a:ext cx="4369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6E0C37-9C9D-C858-CCD0-008E77DB9932}"/>
              </a:ext>
            </a:extLst>
          </p:cNvPr>
          <p:cNvSpPr txBox="1"/>
          <p:nvPr/>
        </p:nvSpPr>
        <p:spPr>
          <a:xfrm>
            <a:off x="731243" y="457200"/>
            <a:ext cx="10336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Where can pupils study outside Havering?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E271D50C-31CC-4C36-14E9-73ED4EC60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168" y="1504512"/>
            <a:ext cx="1885120" cy="1622587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61EA21EC-A963-7050-3CEE-B3A5FB71B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474" y="1699049"/>
            <a:ext cx="2207235" cy="133078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3146ED8D-7C85-1BCB-D2B3-018C1F4F3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187" y="1527395"/>
            <a:ext cx="1883797" cy="165333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34F0B6E9-E28F-EE43-5A12-505CBBAD6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09" y="3681984"/>
            <a:ext cx="3085632" cy="84763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1" name="Picture 7">
            <a:extLst>
              <a:ext uri="{FF2B5EF4-FFF2-40B4-BE49-F238E27FC236}">
                <a16:creationId xmlns:a16="http://schemas.microsoft.com/office/drawing/2014/main" id="{D476F1BA-803A-8831-78AE-9D1169085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914" y="3372962"/>
            <a:ext cx="1703178" cy="1465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>
            <a:extLst>
              <a:ext uri="{FF2B5EF4-FFF2-40B4-BE49-F238E27FC236}">
                <a16:creationId xmlns:a16="http://schemas.microsoft.com/office/drawing/2014/main" id="{AC82C1F6-F51C-B54D-F8C7-266732762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914" y="3528081"/>
            <a:ext cx="2922172" cy="115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>
            <a:extLst>
              <a:ext uri="{FF2B5EF4-FFF2-40B4-BE49-F238E27FC236}">
                <a16:creationId xmlns:a16="http://schemas.microsoft.com/office/drawing/2014/main" id="{635EFC45-ADB5-9F38-F22C-0D52E7A70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65" y="4858915"/>
            <a:ext cx="1885120" cy="167969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6E029D07-9385-44B3-100D-34441F6A9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299" y="5451821"/>
            <a:ext cx="3672408" cy="70485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5" name="Picture 6">
            <a:extLst>
              <a:ext uri="{FF2B5EF4-FFF2-40B4-BE49-F238E27FC236}">
                <a16:creationId xmlns:a16="http://schemas.microsoft.com/office/drawing/2014/main" id="{3ABAD684-1B56-BD80-188B-F232151BC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321" y="4831547"/>
            <a:ext cx="2143125" cy="150261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43B40743-70E2-EFEB-8C7F-68D92C69AD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11439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B449-53EF-1FFE-C5B4-AA916E30CF71}"/>
              </a:ext>
            </a:extLst>
          </p:cNvPr>
          <p:cNvSpPr txBox="1"/>
          <p:nvPr/>
        </p:nvSpPr>
        <p:spPr>
          <a:xfrm>
            <a:off x="7228934" y="0"/>
            <a:ext cx="42318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sz="1400" dirty="0"/>
            </a:br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>
              <a:latin typeface="Century" panose="02040604050505020304" pitchFamily="18" charset="0"/>
            </a:endParaRPr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3ED76-AE48-585F-2632-5A229505106E}"/>
              </a:ext>
            </a:extLst>
          </p:cNvPr>
          <p:cNvSpPr txBox="1"/>
          <p:nvPr/>
        </p:nvSpPr>
        <p:spPr>
          <a:xfrm>
            <a:off x="0" y="215660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College Transfer: </a:t>
            </a:r>
            <a:endParaRPr lang="en-GB" sz="2000" dirty="0">
              <a:latin typeface="Century" panose="02040604050505020304" pitchFamily="18" charset="0"/>
            </a:endParaRPr>
          </a:p>
          <a:p>
            <a:pPr algn="ctr"/>
            <a:r>
              <a:rPr lang="en-GB" sz="2000" dirty="0">
                <a:latin typeface="Century" panose="02040604050505020304" pitchFamily="18" charset="0"/>
              </a:rPr>
              <a:t>Useful Links</a:t>
            </a: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  <a:p>
            <a:pPr algn="ctr"/>
            <a:endParaRPr lang="en-GB" sz="2000" dirty="0">
              <a:latin typeface="Century" panose="02040604050505020304" pitchFamily="18" charset="0"/>
            </a:endParaRPr>
          </a:p>
        </p:txBody>
      </p:sp>
      <p:pic>
        <p:nvPicPr>
          <p:cNvPr id="6" name="Google Shape;239;p11">
            <a:extLst>
              <a:ext uri="{FF2B5EF4-FFF2-40B4-BE49-F238E27FC236}">
                <a16:creationId xmlns:a16="http://schemas.microsoft.com/office/drawing/2014/main" id="{4352867A-91E3-8CE6-C9DF-6A583C9F5C0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50326" t="14744" r="16999" b="43423"/>
          <a:stretch/>
        </p:blipFill>
        <p:spPr>
          <a:xfrm>
            <a:off x="370550" y="1357688"/>
            <a:ext cx="3560446" cy="2164120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7" name="Google Shape;240;p11">
            <a:extLst>
              <a:ext uri="{FF2B5EF4-FFF2-40B4-BE49-F238E27FC236}">
                <a16:creationId xmlns:a16="http://schemas.microsoft.com/office/drawing/2014/main" id="{5C1A7CA0-0A46-BBE7-4B77-93D2D71410A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22974" t="6691" r="25632" b="19307"/>
          <a:stretch/>
        </p:blipFill>
        <p:spPr>
          <a:xfrm>
            <a:off x="8153400" y="1252840"/>
            <a:ext cx="3376126" cy="2176160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8" name="Google Shape;244;p11">
            <a:extLst>
              <a:ext uri="{FF2B5EF4-FFF2-40B4-BE49-F238E27FC236}">
                <a16:creationId xmlns:a16="http://schemas.microsoft.com/office/drawing/2014/main" id="{5EB96C6F-BA45-B811-E3DF-71F2DA42B5E0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6934" t="5914" r="5967" b="11765"/>
          <a:stretch/>
        </p:blipFill>
        <p:spPr>
          <a:xfrm>
            <a:off x="4596961" y="3798291"/>
            <a:ext cx="3448402" cy="2071129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9" name="Google Shape;245;p11">
            <a:extLst>
              <a:ext uri="{FF2B5EF4-FFF2-40B4-BE49-F238E27FC236}">
                <a16:creationId xmlns:a16="http://schemas.microsoft.com/office/drawing/2014/main" id="{1C3A68B6-4C20-40EE-C46A-2CABDC087299}"/>
              </a:ext>
            </a:extLst>
          </p:cNvPr>
          <p:cNvSpPr/>
          <p:nvPr/>
        </p:nvSpPr>
        <p:spPr>
          <a:xfrm>
            <a:off x="1034982" y="3552000"/>
            <a:ext cx="165646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 dirty="0" err="1">
                <a:latin typeface="Century" panose="02040604050505020304" pitchFamily="18" charset="0"/>
                <a:ea typeface="Candara"/>
                <a:cs typeface="Candara"/>
                <a:sym typeface="Candara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Careerometer</a:t>
            </a:r>
            <a:endParaRPr sz="18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0" name="Google Shape;242;p11">
            <a:extLst>
              <a:ext uri="{FF2B5EF4-FFF2-40B4-BE49-F238E27FC236}">
                <a16:creationId xmlns:a16="http://schemas.microsoft.com/office/drawing/2014/main" id="{41662BCA-79FB-0D32-403B-0E7C976BD9DC}"/>
              </a:ext>
            </a:extLst>
          </p:cNvPr>
          <p:cNvSpPr/>
          <p:nvPr/>
        </p:nvSpPr>
        <p:spPr>
          <a:xfrm>
            <a:off x="8261006" y="3429000"/>
            <a:ext cx="333955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 dirty="0">
                <a:latin typeface="Century" panose="02040604050505020304" pitchFamily="18" charset="0"/>
                <a:ea typeface="Candara"/>
                <a:cs typeface="Candara"/>
                <a:sym typeface="Candara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National Careers Service</a:t>
            </a:r>
            <a:endParaRPr sz="18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</p:txBody>
      </p:sp>
      <p:sp>
        <p:nvSpPr>
          <p:cNvPr id="11" name="Google Shape;245;p11">
            <a:extLst>
              <a:ext uri="{FF2B5EF4-FFF2-40B4-BE49-F238E27FC236}">
                <a16:creationId xmlns:a16="http://schemas.microsoft.com/office/drawing/2014/main" id="{A93E0DF3-56D8-A238-1B78-9855DF573CE0}"/>
              </a:ext>
            </a:extLst>
          </p:cNvPr>
          <p:cNvSpPr/>
          <p:nvPr/>
        </p:nvSpPr>
        <p:spPr>
          <a:xfrm>
            <a:off x="5095131" y="6064617"/>
            <a:ext cx="264801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 dirty="0">
                <a:latin typeface="Century" panose="02040604050505020304" pitchFamily="18" charset="0"/>
                <a:ea typeface="Candara"/>
                <a:cs typeface="Candara"/>
                <a:sym typeface="Candara"/>
              </a:rPr>
              <a:t>Amazing Apprenticeships</a:t>
            </a:r>
            <a:endParaRPr sz="1800" dirty="0">
              <a:latin typeface="Century" panose="02040604050505020304" pitchFamily="18" charset="0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9A664D86-05AE-2F4F-EFE4-05AAF760B7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21078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98AB04A-CE3E-FD84-E908-751E8D8697CF}"/>
              </a:ext>
            </a:extLst>
          </p:cNvPr>
          <p:cNvSpPr txBox="1"/>
          <p:nvPr/>
        </p:nvSpPr>
        <p:spPr>
          <a:xfrm>
            <a:off x="1577196" y="130514"/>
            <a:ext cx="8428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Dates for your diary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E832DB1-B87E-4A8F-8BB9-74688485171D}"/>
              </a:ext>
            </a:extLst>
          </p:cNvPr>
          <p:cNvGraphicFramePr>
            <a:graphicFrameLocks noGrp="1"/>
          </p:cNvGraphicFramePr>
          <p:nvPr/>
        </p:nvGraphicFramePr>
        <p:xfrm>
          <a:off x="176340" y="776845"/>
          <a:ext cx="11854793" cy="5996914"/>
        </p:xfrm>
        <a:graphic>
          <a:graphicData uri="http://schemas.openxmlformats.org/drawingml/2006/table">
            <a:tbl>
              <a:tblPr/>
              <a:tblGrid>
                <a:gridCol w="5013317">
                  <a:extLst>
                    <a:ext uri="{9D8B030D-6E8A-4147-A177-3AD203B41FA5}">
                      <a16:colId xmlns:a16="http://schemas.microsoft.com/office/drawing/2014/main" val="3090956697"/>
                    </a:ext>
                  </a:extLst>
                </a:gridCol>
                <a:gridCol w="6841476">
                  <a:extLst>
                    <a:ext uri="{9D8B030D-6E8A-4147-A177-3AD203B41FA5}">
                      <a16:colId xmlns:a16="http://schemas.microsoft.com/office/drawing/2014/main" val="3461644371"/>
                    </a:ext>
                  </a:extLst>
                </a:gridCol>
              </a:tblGrid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Coopers’ Company &amp; Coborn School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Wednesday, 19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November, 4pm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5549056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Drapers’ Academy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Tuesday, 11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November, 5pm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5749569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Harris Academy Rainham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Thursday, 13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November, 5pm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2284619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Sacred Heart of Mary Girls’ School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Thursday, 13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November, 5pm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2577974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St. Edward’s Church of England Academy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Thursday, 13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November, 6pm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6733108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The Campion School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Thursday, 9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October, 6pm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568409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The Frances </a:t>
                      </a:r>
                      <a:r>
                        <a:rPr lang="en-GB" sz="2000" kern="14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Bardsley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Academy for Girls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Thursday, 20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November, time TBA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6813152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New City College, all campuses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Saturday, 22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nd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November, 10am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5024112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Shenfield High School</a:t>
                      </a:r>
                      <a:endParaRPr lang="en-GB" sz="2000" kern="14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Thursday, 13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November, 6pm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9235663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Brentwood County High</a:t>
                      </a:r>
                      <a:endParaRPr lang="en-GB" sz="2000" kern="14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Thursday, 20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November, 5pm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2873437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St. Martins School</a:t>
                      </a:r>
                      <a:endParaRPr lang="en-GB" sz="2000" kern="14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Thursday, 16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October, 5.30pm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4158150"/>
                  </a:ext>
                </a:extLst>
              </a:tr>
              <a:tr h="422654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Barking &amp; Dagenham College, Rush Green Campus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Saturday, 4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October, 10am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1006604"/>
                  </a:ext>
                </a:extLst>
              </a:tr>
              <a:tr h="525881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Fashion Retail College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Saturday, 18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October (book on website)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9497435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East London Arts and Music (ELAM)</a:t>
                      </a:r>
                      <a:endParaRPr lang="en-GB" sz="2000" kern="14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Applications are open but not information about open event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6134305"/>
                  </a:ext>
                </a:extLst>
              </a:tr>
              <a:tr h="311118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London Academy of Excellence</a:t>
                      </a:r>
                      <a:endParaRPr lang="en-GB" sz="2000" kern="140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Thursday, 22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nd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January, (online) and Thursday, 29</a:t>
                      </a:r>
                      <a:r>
                        <a:rPr lang="en-GB" sz="2000" kern="140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GB" sz="2000" kern="14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January, 4pm (in-person)</a:t>
                      </a:r>
                    </a:p>
                  </a:txBody>
                  <a:tcPr marL="31694" marR="316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3678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531963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-228600" y="17885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/>
              <a:t>Post 16 application process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4294967295"/>
          </p:nvPr>
        </p:nvSpPr>
        <p:spPr>
          <a:xfrm>
            <a:off x="356808" y="1625601"/>
            <a:ext cx="11650133" cy="546946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2800" dirty="0"/>
              <a:t>Students </a:t>
            </a:r>
            <a:r>
              <a:rPr lang="en-GB" sz="2800" b="1" dirty="0"/>
              <a:t>can </a:t>
            </a:r>
            <a:r>
              <a:rPr lang="en-GB" sz="2800" dirty="0"/>
              <a:t>and</a:t>
            </a:r>
            <a:r>
              <a:rPr lang="en-GB" sz="2800" b="1" dirty="0"/>
              <a:t> should </a:t>
            </a:r>
            <a:r>
              <a:rPr lang="en-GB" sz="2800" dirty="0"/>
              <a:t>apply to as many different institutions as they want to.</a:t>
            </a:r>
          </a:p>
          <a:p>
            <a:r>
              <a:rPr lang="en-GB" sz="2800" dirty="0"/>
              <a:t>Students should have realistic expectations in terms of the grades they will achieve in August 2026 and include these if asked.</a:t>
            </a:r>
          </a:p>
          <a:p>
            <a:r>
              <a:rPr lang="en-GB" sz="2800" dirty="0"/>
              <a:t>Pupil references are initially written by the Form Tutor/HOY.  Initial predicted grades are sent alongside references directly to the institutions applied to.</a:t>
            </a:r>
          </a:p>
          <a:p>
            <a:r>
              <a:rPr lang="en-GB" sz="2800" dirty="0"/>
              <a:t>Attendance and punctuality figures are added from school records.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3DD28457-1099-4571-B6E0-449AE4AAA4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41962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ded Corner 3"/>
          <p:cNvSpPr/>
          <p:nvPr/>
        </p:nvSpPr>
        <p:spPr>
          <a:xfrm>
            <a:off x="285750" y="1053366"/>
            <a:ext cx="5810250" cy="2682408"/>
          </a:xfrm>
          <a:prstGeom prst="foldedCorner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2400" b="1" dirty="0">
                <a:solidFill>
                  <a:schemeClr val="bg1"/>
                </a:solidFill>
              </a:rPr>
              <a:t>Students must re-sit English &amp; Maths GCSE until they gain a 4 or above.</a:t>
            </a:r>
          </a:p>
          <a:p>
            <a:pPr algn="ctr" eaLnBrk="1" hangingPunct="1">
              <a:defRPr/>
            </a:pPr>
            <a:endParaRPr lang="en-GB" sz="2400" b="1" dirty="0">
              <a:solidFill>
                <a:schemeClr val="bg1"/>
              </a:solidFill>
            </a:endParaRPr>
          </a:p>
          <a:p>
            <a:pPr algn="ctr" eaLnBrk="1" hangingPunct="1">
              <a:defRPr/>
            </a:pPr>
            <a:r>
              <a:rPr lang="en-GB" sz="2400" b="1" dirty="0">
                <a:solidFill>
                  <a:schemeClr val="bg1"/>
                </a:solidFill>
              </a:rPr>
              <a:t>Until they are 18</a:t>
            </a:r>
          </a:p>
          <a:p>
            <a:pPr algn="ctr" eaLnBrk="1" hangingPunct="1">
              <a:defRPr/>
            </a:pPr>
            <a:r>
              <a:rPr lang="en-GB" sz="2400" b="1" dirty="0">
                <a:solidFill>
                  <a:schemeClr val="bg1"/>
                </a:solidFill>
              </a:rPr>
              <a:t>Regardless of the course or apprenticeship they are on.</a:t>
            </a:r>
          </a:p>
        </p:txBody>
      </p:sp>
      <p:sp>
        <p:nvSpPr>
          <p:cNvPr id="5" name="Folded Corner 4"/>
          <p:cNvSpPr/>
          <p:nvPr/>
        </p:nvSpPr>
        <p:spPr>
          <a:xfrm>
            <a:off x="285750" y="3933829"/>
            <a:ext cx="5876925" cy="2682408"/>
          </a:xfrm>
          <a:prstGeom prst="foldedCorner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sz="2400" b="1" dirty="0">
              <a:solidFill>
                <a:schemeClr val="bg1"/>
              </a:solidFill>
            </a:endParaRPr>
          </a:p>
          <a:p>
            <a:pPr algn="ctr" eaLnBrk="1" hangingPunct="1">
              <a:defRPr/>
            </a:pPr>
            <a:r>
              <a:rPr lang="en-GB" sz="2400" b="1" dirty="0">
                <a:solidFill>
                  <a:schemeClr val="bg1"/>
                </a:solidFill>
              </a:rPr>
              <a:t>Level 2 access courses are available for many vocational qualifications.</a:t>
            </a:r>
          </a:p>
          <a:p>
            <a:pPr algn="ctr" eaLnBrk="1" hangingPunct="1">
              <a:defRPr/>
            </a:pPr>
            <a:endParaRPr lang="en-GB" sz="2400" b="1" dirty="0">
              <a:solidFill>
                <a:schemeClr val="bg1"/>
              </a:solidFill>
            </a:endParaRPr>
          </a:p>
          <a:p>
            <a:pPr algn="ctr" eaLnBrk="1" hangingPunct="1">
              <a:defRPr/>
            </a:pPr>
            <a:r>
              <a:rPr lang="en-GB" sz="2400" b="1" dirty="0">
                <a:solidFill>
                  <a:schemeClr val="bg1"/>
                </a:solidFill>
              </a:rPr>
              <a:t>  These increase the study time by 1 year but allow the learner to build skills and qualifications.</a:t>
            </a:r>
          </a:p>
        </p:txBody>
      </p:sp>
      <p:sp>
        <p:nvSpPr>
          <p:cNvPr id="6" name="Folded Corner 5"/>
          <p:cNvSpPr/>
          <p:nvPr/>
        </p:nvSpPr>
        <p:spPr>
          <a:xfrm>
            <a:off x="6477000" y="1027580"/>
            <a:ext cx="5389562" cy="5588657"/>
          </a:xfrm>
          <a:prstGeom prst="foldedCorner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b="1" dirty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endParaRPr lang="en-GB" sz="600" b="1" dirty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r>
              <a:rPr lang="en-GB" sz="2000" b="1" dirty="0">
                <a:solidFill>
                  <a:schemeClr val="bg1"/>
                </a:solidFill>
              </a:rPr>
              <a:t>Sixth Forms set their own entry requirements, and they may decline your place or ask you to choose different courses should you not meet the agreed standards.</a:t>
            </a:r>
          </a:p>
          <a:p>
            <a:pPr algn="ctr" eaLnBrk="1" hangingPunct="1">
              <a:defRPr/>
            </a:pPr>
            <a:endParaRPr lang="en-GB" sz="2000" b="1" dirty="0">
              <a:solidFill>
                <a:schemeClr val="bg1"/>
              </a:solidFill>
            </a:endParaRPr>
          </a:p>
          <a:p>
            <a:pPr algn="ctr" eaLnBrk="1" hangingPunct="1">
              <a:defRPr/>
            </a:pPr>
            <a:r>
              <a:rPr lang="en-GB" sz="2000" b="1" dirty="0">
                <a:solidFill>
                  <a:schemeClr val="bg1"/>
                </a:solidFill>
              </a:rPr>
              <a:t>Some will negotiate or allow you to try courses.</a:t>
            </a:r>
          </a:p>
          <a:p>
            <a:pPr algn="ctr" eaLnBrk="1" hangingPunct="1">
              <a:defRPr/>
            </a:pPr>
            <a:endParaRPr lang="en-GB" sz="2000" b="1" dirty="0">
              <a:solidFill>
                <a:schemeClr val="bg1"/>
              </a:solidFill>
            </a:endParaRPr>
          </a:p>
          <a:p>
            <a:pPr algn="ctr" eaLnBrk="1" hangingPunct="1">
              <a:defRPr/>
            </a:pPr>
            <a:r>
              <a:rPr lang="en-GB" sz="2000" b="1" dirty="0">
                <a:solidFill>
                  <a:schemeClr val="bg1"/>
                </a:solidFill>
              </a:rPr>
              <a:t>Some subjects such as maths or physics may have high minimum grades (7-9) that they will not negotiate on due to the difficulty of the courses.</a:t>
            </a:r>
          </a:p>
          <a:p>
            <a:pPr algn="ctr" eaLnBrk="1" hangingPunct="1">
              <a:defRPr/>
            </a:pPr>
            <a:endParaRPr lang="en-GB" sz="2000" b="1" dirty="0">
              <a:solidFill>
                <a:schemeClr val="bg1"/>
              </a:solidFill>
            </a:endParaRPr>
          </a:p>
          <a:p>
            <a:pPr algn="ctr" eaLnBrk="1" hangingPunct="1">
              <a:defRPr/>
            </a:pPr>
            <a:r>
              <a:rPr lang="en-GB" sz="2000" b="1" dirty="0">
                <a:solidFill>
                  <a:schemeClr val="bg1"/>
                </a:solidFill>
              </a:rPr>
              <a:t>All students are able to access a course at Havering Sixth Form College or Havering College (New City College)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5750" y="309982"/>
            <a:ext cx="11906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entury" panose="02040604050505020304" pitchFamily="18" charset="0"/>
              </a:rPr>
              <a:t>What if they don’t make the grade?</a:t>
            </a:r>
          </a:p>
        </p:txBody>
      </p:sp>
    </p:spTree>
    <p:extLst>
      <p:ext uri="{BB962C8B-B14F-4D97-AF65-F5344CB8AC3E}">
        <p14:creationId xmlns:p14="http://schemas.microsoft.com/office/powerpoint/2010/main" val="88846693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E734232-46A8-4884-9A59-B7E3BA4BC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room with tables and chairs&#10;&#10;AI-generated content may be incorrect.">
            <a:extLst>
              <a:ext uri="{FF2B5EF4-FFF2-40B4-BE49-F238E27FC236}">
                <a16:creationId xmlns:a16="http://schemas.microsoft.com/office/drawing/2014/main" id="{7B2D7DF1-63A3-707D-D458-162C837F50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94" r="6870" b="3"/>
          <a:stretch>
            <a:fillRect/>
          </a:stretch>
        </p:blipFill>
        <p:spPr>
          <a:xfrm>
            <a:off x="7652657" y="-8371"/>
            <a:ext cx="4539335" cy="4470815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346B8D2-3218-41A5-B817-9ABFB108C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462444"/>
            <a:ext cx="8115290" cy="2394056"/>
          </a:xfrm>
          <a:prstGeom prst="rect">
            <a:avLst/>
          </a:prstGeom>
          <a:gradFill>
            <a:gsLst>
              <a:gs pos="10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8D6B9EF-FF47-487C-8B82-F9F2B9A54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4460944"/>
            <a:ext cx="8115285" cy="2397055"/>
          </a:xfrm>
          <a:prstGeom prst="rect">
            <a:avLst/>
          </a:prstGeom>
          <a:gradFill>
            <a:gsLst>
              <a:gs pos="7000">
                <a:srgbClr val="000000">
                  <a:alpha val="49000"/>
                </a:srgbClr>
              </a:gs>
              <a:gs pos="67000">
                <a:schemeClr val="accent1">
                  <a:lumMod val="75000"/>
                  <a:alpha val="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46FDA5-D635-0AD6-F183-231E585B527E}"/>
              </a:ext>
            </a:extLst>
          </p:cNvPr>
          <p:cNvSpPr txBox="1"/>
          <p:nvPr/>
        </p:nvSpPr>
        <p:spPr>
          <a:xfrm>
            <a:off x="502233" y="5183383"/>
            <a:ext cx="6867289" cy="11154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Prom 2026</a:t>
            </a:r>
          </a:p>
        </p:txBody>
      </p:sp>
      <p:pic>
        <p:nvPicPr>
          <p:cNvPr id="8" name="Picture 7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10064769-CAFF-3CF4-8872-3A72864A06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27" r="2" b="2"/>
          <a:stretch>
            <a:fillRect/>
          </a:stretch>
        </p:blipFill>
        <p:spPr>
          <a:xfrm>
            <a:off x="0" y="-14057"/>
            <a:ext cx="7652649" cy="4470815"/>
          </a:xfrm>
          <a:prstGeom prst="rect">
            <a:avLst/>
          </a:prstGeom>
        </p:spPr>
      </p:pic>
      <p:pic>
        <p:nvPicPr>
          <p:cNvPr id="6" name="Picture 5" descr="A house with a driveway and bushes&#10;&#10;AI-generated content may be incorrect.">
            <a:extLst>
              <a:ext uri="{FF2B5EF4-FFF2-40B4-BE49-F238E27FC236}">
                <a16:creationId xmlns:a16="http://schemas.microsoft.com/office/drawing/2014/main" id="{4F0F88AB-B461-8022-E55B-638E09B409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56" r="-1" b="-1"/>
          <a:stretch>
            <a:fillRect/>
          </a:stretch>
        </p:blipFill>
        <p:spPr>
          <a:xfrm>
            <a:off x="7652649" y="4456758"/>
            <a:ext cx="4539355" cy="240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4090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7167418" y="452582"/>
            <a:ext cx="4618182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entury" panose="02040604050505020304" pitchFamily="18" charset="0"/>
              </a:rPr>
              <a:t>Celebrations: Passport to the Prom.</a:t>
            </a:r>
          </a:p>
          <a:p>
            <a:endParaRPr lang="en-GB" sz="3200" dirty="0">
              <a:latin typeface="Century" panose="020406040505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" panose="02040604050505020304" pitchFamily="18" charset="0"/>
              </a:rPr>
              <a:t>A formal school event.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" panose="02040604050505020304" pitchFamily="18" charset="0"/>
              </a:rPr>
              <a:t>A reward for hard work, good attendance, punctuality and consistently meeting expectations.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en-GB" dirty="0">
              <a:latin typeface="Century" panose="020406040505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>
              <a:latin typeface="Century" panose="02040604050505020304" pitchFamily="18" charset="0"/>
            </a:endParaRPr>
          </a:p>
          <a:p>
            <a:r>
              <a:rPr lang="en-GB" dirty="0">
                <a:latin typeface="Century" panose="02040604050505020304" pitchFamily="18" charset="0"/>
              </a:rPr>
              <a:t>Pupils gain points across the year and must have: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>
                <a:latin typeface="Century" panose="02040604050505020304" pitchFamily="18" charset="0"/>
              </a:rPr>
              <a:t>60</a:t>
            </a:r>
            <a:r>
              <a:rPr lang="en-GB" dirty="0">
                <a:latin typeface="Century" panose="02040604050505020304" pitchFamily="18" charset="0"/>
              </a:rPr>
              <a:t> overall points as a minimum.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They must achieve a minimum of </a:t>
            </a:r>
            <a:r>
              <a:rPr lang="en-GB" b="1" dirty="0">
                <a:latin typeface="Century" panose="02040604050505020304" pitchFamily="18" charset="0"/>
              </a:rPr>
              <a:t>95% attendance.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entury" panose="02040604050505020304" pitchFamily="18" charset="0"/>
              </a:rPr>
              <a:t>They must have good punctuality both to school and lessons.</a:t>
            </a:r>
          </a:p>
          <a:p>
            <a:endParaRPr lang="en-GB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</p:txBody>
      </p:sp>
      <p:pic>
        <p:nvPicPr>
          <p:cNvPr id="2" name="Picture 1" descr="Harriet Bass // Designer">
            <a:extLst>
              <a:ext uri="{FF2B5EF4-FFF2-40B4-BE49-F238E27FC236}">
                <a16:creationId xmlns:a16="http://schemas.microsoft.com/office/drawing/2014/main" id="{04B8CBC4-7DDD-1F0E-D056-A70466889B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1027229" y="5462628"/>
            <a:ext cx="1164771" cy="139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6C244CAC-2E4A-7452-8550-9231A7FB76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dirty="0"/>
              <a:t>Prom photo</a:t>
            </a:r>
          </a:p>
        </p:txBody>
      </p:sp>
      <p:pic>
        <p:nvPicPr>
          <p:cNvPr id="5" name="Picture 4" descr="A group of people in formal dresses&#10;&#10;AI-generated content may be incorrect.">
            <a:extLst>
              <a:ext uri="{FF2B5EF4-FFF2-40B4-BE49-F238E27FC236}">
                <a16:creationId xmlns:a16="http://schemas.microsoft.com/office/drawing/2014/main" id="{307CDCB9-FDEE-FEE3-1094-029AABE4B8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2" b="16000"/>
          <a:stretch/>
        </p:blipFill>
        <p:spPr>
          <a:xfrm>
            <a:off x="-1" y="0"/>
            <a:ext cx="7016115" cy="3242034"/>
          </a:xfrm>
          <a:prstGeom prst="rect">
            <a:avLst/>
          </a:prstGeom>
        </p:spPr>
      </p:pic>
      <p:pic>
        <p:nvPicPr>
          <p:cNvPr id="8" name="Picture 7" descr="A group of people dancing in a room&#10;&#10;AI-generated content may be incorrect.">
            <a:extLst>
              <a:ext uri="{FF2B5EF4-FFF2-40B4-BE49-F238E27FC236}">
                <a16:creationId xmlns:a16="http://schemas.microsoft.com/office/drawing/2014/main" id="{81BE46EA-6862-9448-B155-43671B0A26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12027"/>
            <a:ext cx="7016114" cy="40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8077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7167418" y="452582"/>
            <a:ext cx="461818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Passport to the Prom.</a:t>
            </a:r>
          </a:p>
          <a:p>
            <a:pPr algn="ctr"/>
            <a:endParaRPr lang="en-GB" dirty="0">
              <a:latin typeface="Century" panose="02040604050505020304" pitchFamily="18" charset="0"/>
            </a:endParaRPr>
          </a:p>
          <a:p>
            <a:pPr algn="ctr"/>
            <a:r>
              <a:rPr lang="en-GB" dirty="0">
                <a:latin typeface="Century" panose="02040604050505020304" pitchFamily="18" charset="0"/>
              </a:rPr>
              <a:t>How do I gain points?</a:t>
            </a: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E767062-AC5B-17F1-E97B-7DE688172E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254206"/>
              </p:ext>
            </p:extLst>
          </p:nvPr>
        </p:nvGraphicFramePr>
        <p:xfrm>
          <a:off x="6909754" y="2591599"/>
          <a:ext cx="5115464" cy="3012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7049">
                  <a:extLst>
                    <a:ext uri="{9D8B030D-6E8A-4147-A177-3AD203B41FA5}">
                      <a16:colId xmlns:a16="http://schemas.microsoft.com/office/drawing/2014/main" val="2424376522"/>
                    </a:ext>
                  </a:extLst>
                </a:gridCol>
                <a:gridCol w="1768415">
                  <a:extLst>
                    <a:ext uri="{9D8B030D-6E8A-4147-A177-3AD203B41FA5}">
                      <a16:colId xmlns:a16="http://schemas.microsoft.com/office/drawing/2014/main" val="16743446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Attendance per month 96-100%</a:t>
                      </a:r>
                    </a:p>
                  </a:txBody>
                  <a:tcP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3 points</a:t>
                      </a:r>
                    </a:p>
                  </a:txBody>
                  <a:tcP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1023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Punctuality per month: 0 late marks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3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5875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No sanctions for behaviour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3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65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Consistent attendance at clubs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2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526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Representing the Academy -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e.g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 Sport, Drama or 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2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350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Completion of Duke of Edinburgh Award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5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68692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Volunteering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3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8476901"/>
                  </a:ext>
                </a:extLst>
              </a:tr>
            </a:tbl>
          </a:graphicData>
        </a:graphic>
      </p:graphicFrame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522CB5BF-0D8D-93E1-54CB-E0A07D79AF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1277600" y="5762566"/>
            <a:ext cx="914400" cy="109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AE1716-2F4F-EACE-94B7-37F77BEBB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Prom photo</a:t>
            </a:r>
          </a:p>
        </p:txBody>
      </p:sp>
      <p:pic>
        <p:nvPicPr>
          <p:cNvPr id="7" name="Picture 6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B968C00A-76B0-5221-E985-E806A29ED7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7" t="862" r="14497"/>
          <a:stretch/>
        </p:blipFill>
        <p:spPr>
          <a:xfrm>
            <a:off x="0" y="0"/>
            <a:ext cx="649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4353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7167418" y="452582"/>
            <a:ext cx="46181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Passport to the Prom.</a:t>
            </a:r>
          </a:p>
          <a:p>
            <a:pPr algn="ctr"/>
            <a:endParaRPr lang="en-GB" dirty="0">
              <a:latin typeface="Century" panose="02040604050505020304" pitchFamily="18" charset="0"/>
            </a:endParaRPr>
          </a:p>
          <a:p>
            <a:pPr algn="ctr"/>
            <a:r>
              <a:rPr lang="en-GB" dirty="0">
                <a:latin typeface="Century" panose="02040604050505020304" pitchFamily="18" charset="0"/>
              </a:rPr>
              <a:t>How do I lose points?</a:t>
            </a:r>
          </a:p>
          <a:p>
            <a:pPr algn="ctr"/>
            <a:endParaRPr lang="en-GB" dirty="0">
              <a:latin typeface="Century" panose="02040604050505020304" pitchFamily="18" charset="0"/>
            </a:endParaRP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E767062-AC5B-17F1-E97B-7DE688172E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600354"/>
              </p:ext>
            </p:extLst>
          </p:nvPr>
        </p:nvGraphicFramePr>
        <p:xfrm>
          <a:off x="6918777" y="2686490"/>
          <a:ext cx="511546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7049">
                  <a:extLst>
                    <a:ext uri="{9D8B030D-6E8A-4147-A177-3AD203B41FA5}">
                      <a16:colId xmlns:a16="http://schemas.microsoft.com/office/drawing/2014/main" val="2424376522"/>
                    </a:ext>
                  </a:extLst>
                </a:gridCol>
                <a:gridCol w="1768415">
                  <a:extLst>
                    <a:ext uri="{9D8B030D-6E8A-4147-A177-3AD203B41FA5}">
                      <a16:colId xmlns:a16="http://schemas.microsoft.com/office/drawing/2014/main" val="16743446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Arriving late</a:t>
                      </a:r>
                    </a:p>
                  </a:txBody>
                  <a:tcP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-2 points</a:t>
                      </a:r>
                    </a:p>
                  </a:txBody>
                  <a:tcP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1023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Poor or incorrect uniform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-2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5875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Behaviour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65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    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Low Level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- 1 point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526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    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Detention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- 2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350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    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Serious failure to comply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- 4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68692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    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Truancy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- 3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8476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Isolation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- 5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0389583"/>
                  </a:ext>
                </a:extLst>
              </a:tr>
            </a:tbl>
          </a:graphicData>
        </a:graphic>
      </p:graphicFrame>
      <p:pic>
        <p:nvPicPr>
          <p:cNvPr id="5" name="Picture 4" descr="Harriet Bass // Designer">
            <a:extLst>
              <a:ext uri="{FF2B5EF4-FFF2-40B4-BE49-F238E27FC236}">
                <a16:creationId xmlns:a16="http://schemas.microsoft.com/office/drawing/2014/main" id="{E9B69220-C7F7-0017-6582-7EE9135749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1277600" y="5762566"/>
            <a:ext cx="914400" cy="109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77A89C70-684F-1172-9C1E-4D836C9FAFDD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Prom photo</a:t>
            </a:r>
            <a:endParaRPr lang="en-GB" dirty="0"/>
          </a:p>
        </p:txBody>
      </p:sp>
      <p:pic>
        <p:nvPicPr>
          <p:cNvPr id="8" name="Picture 7" descr="A group of people in formal dresses&#10;&#10;AI-generated content may be incorrect.">
            <a:extLst>
              <a:ext uri="{FF2B5EF4-FFF2-40B4-BE49-F238E27FC236}">
                <a16:creationId xmlns:a16="http://schemas.microsoft.com/office/drawing/2014/main" id="{5FFD342C-D231-1D9C-33F1-9951D08867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2" b="16000"/>
          <a:stretch/>
        </p:blipFill>
        <p:spPr>
          <a:xfrm>
            <a:off x="0" y="0"/>
            <a:ext cx="6670138" cy="3242034"/>
          </a:xfrm>
          <a:prstGeom prst="rect">
            <a:avLst/>
          </a:prstGeom>
        </p:spPr>
      </p:pic>
      <p:pic>
        <p:nvPicPr>
          <p:cNvPr id="9" name="Picture 8" descr="A group of people dancing in a room&#10;&#10;AI-generated content may be incorrect.">
            <a:extLst>
              <a:ext uri="{FF2B5EF4-FFF2-40B4-BE49-F238E27FC236}">
                <a16:creationId xmlns:a16="http://schemas.microsoft.com/office/drawing/2014/main" id="{D49D120A-7AD0-DC08-1AAB-ED2CE04A30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12027"/>
            <a:ext cx="6670137" cy="40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03525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420C895-3A99-4B9E-4C49-7F003075D104}"/>
              </a:ext>
            </a:extLst>
          </p:cNvPr>
          <p:cNvSpPr txBox="1"/>
          <p:nvPr/>
        </p:nvSpPr>
        <p:spPr>
          <a:xfrm>
            <a:off x="6233653" y="688556"/>
            <a:ext cx="595834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entury" panose="02040604050505020304" pitchFamily="18" charset="0"/>
              </a:rPr>
              <a:t>Passport to the Prom.</a:t>
            </a:r>
          </a:p>
          <a:p>
            <a:pPr algn="ctr"/>
            <a:endParaRPr lang="en-GB" sz="800" dirty="0">
              <a:latin typeface="Century" panose="02040604050505020304" pitchFamily="18" charset="0"/>
            </a:endParaRPr>
          </a:p>
          <a:p>
            <a:pPr algn="ctr"/>
            <a:endParaRPr lang="en-GB" sz="3600" dirty="0">
              <a:latin typeface="Century" panose="02040604050505020304" pitchFamily="18" charset="0"/>
            </a:endParaRPr>
          </a:p>
          <a:p>
            <a:endParaRPr lang="en-GB" dirty="0">
              <a:latin typeface="Century" panose="02040604050505020304" pitchFamily="18" charset="0"/>
            </a:endParaRPr>
          </a:p>
        </p:txBody>
      </p:sp>
      <p:pic>
        <p:nvPicPr>
          <p:cNvPr id="3" name="Picture 2" descr="Harriet Bass // Designer">
            <a:extLst>
              <a:ext uri="{FF2B5EF4-FFF2-40B4-BE49-F238E27FC236}">
                <a16:creationId xmlns:a16="http://schemas.microsoft.com/office/drawing/2014/main" id="{D98205FB-4033-4947-B95A-745EC87CF9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8" r="20511"/>
          <a:stretch>
            <a:fillRect/>
          </a:stretch>
        </p:blipFill>
        <p:spPr bwMode="auto">
          <a:xfrm>
            <a:off x="10867053" y="5270740"/>
            <a:ext cx="1324947" cy="158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FEEC25-07CF-672D-42BC-C2F78F45C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526971" cy="1734004"/>
          </a:xfrm>
        </p:spPr>
        <p:txBody>
          <a:bodyPr/>
          <a:lstStyle/>
          <a:p>
            <a:r>
              <a:rPr lang="en-GB" dirty="0"/>
              <a:t>Prom photo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952D180-EF53-F86E-9580-491D6162BC70}"/>
              </a:ext>
            </a:extLst>
          </p:cNvPr>
          <p:cNvSpPr/>
          <p:nvPr/>
        </p:nvSpPr>
        <p:spPr>
          <a:xfrm>
            <a:off x="7330650" y="1878649"/>
            <a:ext cx="3904343" cy="321446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</a:rPr>
              <a:t>The two students who have the most points by Tuesday 5</a:t>
            </a:r>
            <a:r>
              <a:rPr lang="en-GB" sz="2800" baseline="30000" dirty="0">
                <a:solidFill>
                  <a:sysClr val="windowText" lastClr="000000"/>
                </a:solidFill>
              </a:rPr>
              <a:t>th</a:t>
            </a:r>
            <a:r>
              <a:rPr lang="en-GB" sz="2800" dirty="0">
                <a:solidFill>
                  <a:sysClr val="windowText" lastClr="000000"/>
                </a:solidFill>
              </a:rPr>
              <a:t> May 2026 will have their Prom ticket paid for by the Academy. </a:t>
            </a:r>
          </a:p>
        </p:txBody>
      </p:sp>
      <p:pic>
        <p:nvPicPr>
          <p:cNvPr id="5" name="Picture 4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F918246C-E630-B8D0-DB84-951D50D784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77" b="7239"/>
          <a:stretch/>
        </p:blipFill>
        <p:spPr>
          <a:xfrm>
            <a:off x="0" y="0"/>
            <a:ext cx="6233652" cy="3328220"/>
          </a:xfrm>
          <a:prstGeom prst="rect">
            <a:avLst/>
          </a:prstGeom>
        </p:spPr>
      </p:pic>
      <p:pic>
        <p:nvPicPr>
          <p:cNvPr id="9" name="Picture 8" descr="A group of women in formal dresses&#10;&#10;AI-generated content may be incorrect.">
            <a:extLst>
              <a:ext uri="{FF2B5EF4-FFF2-40B4-BE49-F238E27FC236}">
                <a16:creationId xmlns:a16="http://schemas.microsoft.com/office/drawing/2014/main" id="{009734CC-4474-2252-15CF-634B499F44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8" b="5507"/>
          <a:stretch/>
        </p:blipFill>
        <p:spPr>
          <a:xfrm>
            <a:off x="0" y="3328220"/>
            <a:ext cx="6233652" cy="3529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5623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merson Park Academy - EPA School News App">
            <a:extLst>
              <a:ext uri="{FF2B5EF4-FFF2-40B4-BE49-F238E27FC236}">
                <a16:creationId xmlns:a16="http://schemas.microsoft.com/office/drawing/2014/main" id="{3CE3BCC2-4D5B-CFC0-A1D6-D8AE29184F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30" y="0"/>
            <a:ext cx="67794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76F070-5C30-A6BF-593B-4D5403750E03}"/>
              </a:ext>
            </a:extLst>
          </p:cNvPr>
          <p:cNvSpPr txBox="1"/>
          <p:nvPr/>
        </p:nvSpPr>
        <p:spPr>
          <a:xfrm>
            <a:off x="7573992" y="2562045"/>
            <a:ext cx="404578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/>
              <a:t>“Parental support is eight times more important in determining a child’s academic success than social class, according to a new study. The campaign for learning found that parental involvement in a child’s education can be the difference between a 9 and a low pass at GCSE (TES)”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FA2E3D-2AED-7A08-76EE-77304151E6A1}"/>
              </a:ext>
            </a:extLst>
          </p:cNvPr>
          <p:cNvSpPr txBox="1"/>
          <p:nvPr/>
        </p:nvSpPr>
        <p:spPr>
          <a:xfrm>
            <a:off x="7573992" y="646981"/>
            <a:ext cx="39681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The Power of Parental Support</a:t>
            </a:r>
          </a:p>
        </p:txBody>
      </p:sp>
      <p:pic>
        <p:nvPicPr>
          <p:cNvPr id="6" name="Picture 5" descr="Harriet Bass // Designer">
            <a:extLst>
              <a:ext uri="{FF2B5EF4-FFF2-40B4-BE49-F238E27FC236}">
                <a16:creationId xmlns:a16="http://schemas.microsoft.com/office/drawing/2014/main" id="{398C8085-EBDF-AA23-6A6C-214F75E34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7743" y="5821680"/>
            <a:ext cx="1564257" cy="103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54961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merson Park Academy - EPA School News App">
            <a:extLst>
              <a:ext uri="{FF2B5EF4-FFF2-40B4-BE49-F238E27FC236}">
                <a16:creationId xmlns:a16="http://schemas.microsoft.com/office/drawing/2014/main" id="{3CE3BCC2-4D5B-CFC0-A1D6-D8AE29184F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30" y="0"/>
            <a:ext cx="67794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66008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8744F74-67F2-979B-A99A-F885EE4AC3C9}"/>
              </a:ext>
            </a:extLst>
          </p:cNvPr>
          <p:cNvSpPr txBox="1"/>
          <p:nvPr/>
        </p:nvSpPr>
        <p:spPr>
          <a:xfrm>
            <a:off x="446315" y="5809211"/>
            <a:ext cx="58088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Gill Sans Nova Cond Ultra Bold" panose="020B0B04020104020203" pitchFamily="34" charset="0"/>
                <a:cs typeface="Dreaming Outloud Pro" panose="020F0502020204030204" pitchFamily="66" charset="0"/>
              </a:rPr>
              <a:t>Online shop opening soon</a:t>
            </a:r>
            <a:r>
              <a:rPr lang="en-GB" dirty="0"/>
              <a:t>!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FDBFF1C-0968-F96A-01FA-8A858A15DB95}"/>
              </a:ext>
            </a:extLst>
          </p:cNvPr>
          <p:cNvGrpSpPr/>
          <p:nvPr/>
        </p:nvGrpSpPr>
        <p:grpSpPr>
          <a:xfrm>
            <a:off x="283029" y="266019"/>
            <a:ext cx="6629400" cy="6325961"/>
            <a:chOff x="283029" y="266019"/>
            <a:chExt cx="6629400" cy="632596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66C82F2-D8BD-C2AE-1224-AEB07345C32E}"/>
                </a:ext>
              </a:extLst>
            </p:cNvPr>
            <p:cNvSpPr/>
            <p:nvPr/>
          </p:nvSpPr>
          <p:spPr>
            <a:xfrm>
              <a:off x="283029" y="266019"/>
              <a:ext cx="6629400" cy="6325961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26" name="Picture 2" descr="HoodyWorld">
              <a:extLst>
                <a:ext uri="{FF2B5EF4-FFF2-40B4-BE49-F238E27FC236}">
                  <a16:creationId xmlns:a16="http://schemas.microsoft.com/office/drawing/2014/main" id="{D9407D33-95E0-6881-A3F3-9025B424AA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315" y="266019"/>
              <a:ext cx="3175907" cy="1918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A blue sweatshirt with white text and numbers&#10;&#10;AI-generated content may be incorrect.">
              <a:extLst>
                <a:ext uri="{FF2B5EF4-FFF2-40B4-BE49-F238E27FC236}">
                  <a16:creationId xmlns:a16="http://schemas.microsoft.com/office/drawing/2014/main" id="{4C521AD2-0F68-91CD-7854-E43937B1BA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7" t="12540" r="68772" b="34603"/>
            <a:stretch>
              <a:fillRect/>
            </a:stretch>
          </p:blipFill>
          <p:spPr>
            <a:xfrm>
              <a:off x="446315" y="2184267"/>
              <a:ext cx="2841171" cy="3624944"/>
            </a:xfrm>
            <a:prstGeom prst="rect">
              <a:avLst/>
            </a:prstGeom>
            <a:ln>
              <a:noFill/>
            </a:ln>
          </p:spPr>
        </p:pic>
        <p:pic>
          <p:nvPicPr>
            <p:cNvPr id="7" name="Picture 6" descr="A blue sweatshirt with white text and numbers&#10;&#10;AI-generated content may be incorrect.">
              <a:extLst>
                <a:ext uri="{FF2B5EF4-FFF2-40B4-BE49-F238E27FC236}">
                  <a16:creationId xmlns:a16="http://schemas.microsoft.com/office/drawing/2014/main" id="{655DD9B7-16E6-B949-DB74-B5F6345D0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006" t="12222" r="38003" b="34921"/>
            <a:stretch>
              <a:fillRect/>
            </a:stretch>
          </p:blipFill>
          <p:spPr>
            <a:xfrm>
              <a:off x="3414032" y="2184267"/>
              <a:ext cx="2841172" cy="3624944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378CB4C-F83D-E38A-2BE1-193CA0589E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90201" t="2667" r="4283" b="5499"/>
            <a:stretch>
              <a:fillRect/>
            </a:stretch>
          </p:blipFill>
          <p:spPr>
            <a:xfrm>
              <a:off x="6340929" y="359230"/>
              <a:ext cx="500743" cy="6096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8A46583-E8B4-666D-368F-6E25F0D8E6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6315" y="5837224"/>
              <a:ext cx="5649685" cy="679873"/>
            </a:xfrm>
            <a:prstGeom prst="rect">
              <a:avLst/>
            </a:prstGeom>
          </p:spPr>
        </p:pic>
        <p:pic>
          <p:nvPicPr>
            <p:cNvPr id="13" name="Picture 12" descr="Harriet Bass // Designer">
              <a:extLst>
                <a:ext uri="{FF2B5EF4-FFF2-40B4-BE49-F238E27FC236}">
                  <a16:creationId xmlns:a16="http://schemas.microsoft.com/office/drawing/2014/main" id="{14C837DF-57E5-7585-3443-359C8550EC2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88" r="20511"/>
            <a:stretch>
              <a:fillRect/>
            </a:stretch>
          </p:blipFill>
          <p:spPr bwMode="auto">
            <a:xfrm>
              <a:off x="4172144" y="431513"/>
              <a:ext cx="1324947" cy="15872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15699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1158</TotalTime>
  <Words>4792</Words>
  <Application>Microsoft Office PowerPoint</Application>
  <PresentationFormat>Widescreen</PresentationFormat>
  <Paragraphs>2106</Paragraphs>
  <Slides>74</Slides>
  <Notes>50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9" baseType="lpstr">
      <vt:lpstr>Aptos</vt:lpstr>
      <vt:lpstr>Aptos Display</vt:lpstr>
      <vt:lpstr>Arial</vt:lpstr>
      <vt:lpstr>Bodoni MT</vt:lpstr>
      <vt:lpstr>Calibri</vt:lpstr>
      <vt:lpstr>Candara</vt:lpstr>
      <vt:lpstr>Century</vt:lpstr>
      <vt:lpstr>Courier New</vt:lpstr>
      <vt:lpstr>Franklin Gothic Book</vt:lpstr>
      <vt:lpstr>Gill Sans Nova Cond Ultra Bold</vt:lpstr>
      <vt:lpstr>Google Sans</vt:lpstr>
      <vt:lpstr>nobel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Monitor mobile phone use</vt:lpstr>
      <vt:lpstr>Monitor their sleep</vt:lpstr>
      <vt:lpstr>PowerPoint Presentation</vt:lpstr>
      <vt:lpstr>Supporting your child’s wellbeing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revise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Post 16 application process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Emerson Park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Natalie Heatley</dc:creator>
  <cp:lastModifiedBy>Natalie Heatley</cp:lastModifiedBy>
  <cp:revision>40</cp:revision>
  <cp:lastPrinted>2025-09-30T14:21:11Z</cp:lastPrinted>
  <dcterms:created xsi:type="dcterms:W3CDTF">2025-09-24T14:48:04Z</dcterms:created>
  <dcterms:modified xsi:type="dcterms:W3CDTF">2025-10-01T14:54:34Z</dcterms:modified>
</cp:coreProperties>
</file>