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11" Type="http://schemas.openxmlformats.org/officeDocument/2006/relationships/slide" Target="slides/slide6.xml"/><Relationship Id="rId10" Type="http://schemas.openxmlformats.org/officeDocument/2006/relationships/slide" Target="slides/slide5.xml"/><Relationship Id="rId12" Type="http://schemas.openxmlformats.org/officeDocument/2006/relationships/slide" Target="slides/slide7.xml"/><Relationship Id="rId9" Type="http://schemas.openxmlformats.org/officeDocument/2006/relationships/slide" Target="slides/slide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g2acaceea044_0_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g2acaceea044_0_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 name="Shape 59"/>
        <p:cNvGrpSpPr/>
        <p:nvPr/>
      </p:nvGrpSpPr>
      <p:grpSpPr>
        <a:xfrm>
          <a:off x="0" y="0"/>
          <a:ext cx="0" cy="0"/>
          <a:chOff x="0" y="0"/>
          <a:chExt cx="0" cy="0"/>
        </a:xfrm>
      </p:grpSpPr>
      <p:sp>
        <p:nvSpPr>
          <p:cNvPr id="60" name="Google Shape;60;g2acaceea044_0_5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1" name="Google Shape;61;g2acaceea044_0_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 name="Shape 65"/>
        <p:cNvGrpSpPr/>
        <p:nvPr/>
      </p:nvGrpSpPr>
      <p:grpSpPr>
        <a:xfrm>
          <a:off x="0" y="0"/>
          <a:ext cx="0" cy="0"/>
          <a:chOff x="0" y="0"/>
          <a:chExt cx="0" cy="0"/>
        </a:xfrm>
      </p:grpSpPr>
      <p:sp>
        <p:nvSpPr>
          <p:cNvPr id="66" name="Google Shape;66;g36260f1b503_0_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7" name="Google Shape;67;g36260f1b503_0_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 name="Shape 71"/>
        <p:cNvGrpSpPr/>
        <p:nvPr/>
      </p:nvGrpSpPr>
      <p:grpSpPr>
        <a:xfrm>
          <a:off x="0" y="0"/>
          <a:ext cx="0" cy="0"/>
          <a:chOff x="0" y="0"/>
          <a:chExt cx="0" cy="0"/>
        </a:xfrm>
      </p:grpSpPr>
      <p:sp>
        <p:nvSpPr>
          <p:cNvPr id="72" name="Google Shape;72;g2acaceea044_0_10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3" name="Google Shape;73;g2acaceea044_0_10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 name="Shape 81"/>
        <p:cNvGrpSpPr/>
        <p:nvPr/>
      </p:nvGrpSpPr>
      <p:grpSpPr>
        <a:xfrm>
          <a:off x="0" y="0"/>
          <a:ext cx="0" cy="0"/>
          <a:chOff x="0" y="0"/>
          <a:chExt cx="0" cy="0"/>
        </a:xfrm>
      </p:grpSpPr>
      <p:sp>
        <p:nvSpPr>
          <p:cNvPr id="82" name="Google Shape;82;g2acaceea044_0_15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3" name="Google Shape;83;g2acaceea044_0_15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 name="Shape 88"/>
        <p:cNvGrpSpPr/>
        <p:nvPr/>
      </p:nvGrpSpPr>
      <p:grpSpPr>
        <a:xfrm>
          <a:off x="0" y="0"/>
          <a:ext cx="0" cy="0"/>
          <a:chOff x="0" y="0"/>
          <a:chExt cx="0" cy="0"/>
        </a:xfrm>
      </p:grpSpPr>
      <p:sp>
        <p:nvSpPr>
          <p:cNvPr id="89" name="Google Shape;89;g2acaceea044_0_36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0" name="Google Shape;90;g2acaceea044_0_36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 name="Shape 97"/>
        <p:cNvGrpSpPr/>
        <p:nvPr/>
      </p:nvGrpSpPr>
      <p:grpSpPr>
        <a:xfrm>
          <a:off x="0" y="0"/>
          <a:ext cx="0" cy="0"/>
          <a:chOff x="0" y="0"/>
          <a:chExt cx="0" cy="0"/>
        </a:xfrm>
      </p:grpSpPr>
      <p:sp>
        <p:nvSpPr>
          <p:cNvPr id="98" name="Google Shape;98;g2acaceea044_0_3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9" name="Google Shape;99;g2acaceea044_0_3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7.png"/><Relationship Id="rId4" Type="http://schemas.openxmlformats.org/officeDocument/2006/relationships/image" Target="../media/image8.jpg"/><Relationship Id="rId5" Type="http://schemas.openxmlformats.org/officeDocument/2006/relationships/image" Target="../media/image9.jpg"/><Relationship Id="rId6" Type="http://schemas.openxmlformats.org/officeDocument/2006/relationships/image" Target="../media/image3.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hyperlink" Target="http://www.youtube.com/watch?v=nXftKa8fuK4" TargetMode="External"/><Relationship Id="rId4" Type="http://schemas.openxmlformats.org/officeDocument/2006/relationships/image" Target="../media/image6.jpg"/><Relationship Id="rId5" Type="http://schemas.openxmlformats.org/officeDocument/2006/relationships/hyperlink" Target="http://www.youtube.com/watch?v=vfUhBKZR4sU" TargetMode="External"/><Relationship Id="rId6" Type="http://schemas.openxmlformats.org/officeDocument/2006/relationships/image" Target="../media/image4.jpg"/><Relationship Id="rId7" Type="http://schemas.openxmlformats.org/officeDocument/2006/relationships/hyperlink" Target="http://www.youtube.com/watch?v=kwlBx2DZsGk" TargetMode="External"/><Relationship Id="rId8" Type="http://schemas.openxmlformats.org/officeDocument/2006/relationships/image" Target="../media/image2.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1.png"/><Relationship Id="rId4" Type="http://schemas.openxmlformats.org/officeDocument/2006/relationships/image" Target="../media/image5.png"/><Relationship Id="rId5" Type="http://schemas.openxmlformats.org/officeDocument/2006/relationships/hyperlink" Target="https://nationalcareers.service.gov.uk/" TargetMode="External"/><Relationship Id="rId6" Type="http://schemas.openxmlformats.org/officeDocument/2006/relationships/hyperlink" Target="https://www.engc.org.uk/our-role-as-regulator/licensing-professional-engineering-institutions/"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3"/>
          <p:cNvSpPr txBox="1"/>
          <p:nvPr>
            <p:ph type="ctrTitle"/>
          </p:nvPr>
        </p:nvSpPr>
        <p:spPr>
          <a:xfrm>
            <a:off x="135600" y="102750"/>
            <a:ext cx="8872800" cy="1004400"/>
          </a:xfrm>
          <a:prstGeom prst="rect">
            <a:avLst/>
          </a:prstGeom>
          <a:solidFill>
            <a:srgbClr val="0B5394"/>
          </a:solidFill>
        </p:spPr>
        <p:txBody>
          <a:bodyPr anchorCtr="0" anchor="b" bIns="91425" lIns="91425" spcFirstLastPara="1" rIns="91425" wrap="square" tIns="91425">
            <a:normAutofit/>
          </a:bodyPr>
          <a:lstStyle/>
          <a:p>
            <a:pPr indent="0" lvl="0" marL="0" rtl="0" algn="ctr">
              <a:spcBef>
                <a:spcPts val="0"/>
              </a:spcBef>
              <a:spcAft>
                <a:spcPts val="0"/>
              </a:spcAft>
              <a:buNone/>
            </a:pPr>
            <a:r>
              <a:rPr lang="en">
                <a:solidFill>
                  <a:srgbClr val="FFFFFF"/>
                </a:solidFill>
                <a:latin typeface="Times New Roman"/>
                <a:ea typeface="Times New Roman"/>
                <a:cs typeface="Times New Roman"/>
                <a:sym typeface="Times New Roman"/>
              </a:rPr>
              <a:t>Career highlight: Engineer</a:t>
            </a:r>
            <a:endParaRPr>
              <a:solidFill>
                <a:srgbClr val="FFFFFF"/>
              </a:solidFill>
              <a:latin typeface="Times New Roman"/>
              <a:ea typeface="Times New Roman"/>
              <a:cs typeface="Times New Roman"/>
              <a:sym typeface="Times New Roman"/>
            </a:endParaRPr>
          </a:p>
        </p:txBody>
      </p:sp>
      <p:pic>
        <p:nvPicPr>
          <p:cNvPr id="55" name="Google Shape;55;p13"/>
          <p:cNvPicPr preferRelativeResize="0"/>
          <p:nvPr/>
        </p:nvPicPr>
        <p:blipFill>
          <a:blip r:embed="rId3">
            <a:alphaModFix/>
          </a:blip>
          <a:stretch>
            <a:fillRect/>
          </a:stretch>
        </p:blipFill>
        <p:spPr>
          <a:xfrm>
            <a:off x="3610325" y="3283600"/>
            <a:ext cx="1833850" cy="1746675"/>
          </a:xfrm>
          <a:prstGeom prst="rect">
            <a:avLst/>
          </a:prstGeom>
          <a:noFill/>
          <a:ln>
            <a:noFill/>
          </a:ln>
        </p:spPr>
      </p:pic>
      <p:pic>
        <p:nvPicPr>
          <p:cNvPr id="56" name="Google Shape;56;p13" title="download.jpg"/>
          <p:cNvPicPr preferRelativeResize="0"/>
          <p:nvPr/>
        </p:nvPicPr>
        <p:blipFill>
          <a:blip r:embed="rId4">
            <a:alphaModFix/>
          </a:blip>
          <a:stretch>
            <a:fillRect/>
          </a:stretch>
        </p:blipFill>
        <p:spPr>
          <a:xfrm>
            <a:off x="152400" y="1259550"/>
            <a:ext cx="2558600" cy="2059850"/>
          </a:xfrm>
          <a:prstGeom prst="rect">
            <a:avLst/>
          </a:prstGeom>
          <a:noFill/>
          <a:ln>
            <a:noFill/>
          </a:ln>
        </p:spPr>
      </p:pic>
      <p:pic>
        <p:nvPicPr>
          <p:cNvPr id="57" name="Google Shape;57;p13" title="download.jpg"/>
          <p:cNvPicPr preferRelativeResize="0"/>
          <p:nvPr/>
        </p:nvPicPr>
        <p:blipFill>
          <a:blip r:embed="rId5">
            <a:alphaModFix/>
          </a:blip>
          <a:stretch>
            <a:fillRect/>
          </a:stretch>
        </p:blipFill>
        <p:spPr>
          <a:xfrm>
            <a:off x="3143250" y="1259550"/>
            <a:ext cx="2857500" cy="1600200"/>
          </a:xfrm>
          <a:prstGeom prst="rect">
            <a:avLst/>
          </a:prstGeom>
          <a:noFill/>
          <a:ln>
            <a:noFill/>
          </a:ln>
        </p:spPr>
      </p:pic>
      <p:pic>
        <p:nvPicPr>
          <p:cNvPr id="58" name="Google Shape;58;p13" title="download.jpg"/>
          <p:cNvPicPr preferRelativeResize="0"/>
          <p:nvPr/>
        </p:nvPicPr>
        <p:blipFill>
          <a:blip r:embed="rId6">
            <a:alphaModFix/>
          </a:blip>
          <a:stretch>
            <a:fillRect/>
          </a:stretch>
        </p:blipFill>
        <p:spPr>
          <a:xfrm>
            <a:off x="6361425" y="1259550"/>
            <a:ext cx="2646975" cy="195247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 name="Shape 62"/>
        <p:cNvGrpSpPr/>
        <p:nvPr/>
      </p:nvGrpSpPr>
      <p:grpSpPr>
        <a:xfrm>
          <a:off x="0" y="0"/>
          <a:ext cx="0" cy="0"/>
          <a:chOff x="0" y="0"/>
          <a:chExt cx="0" cy="0"/>
        </a:xfrm>
      </p:grpSpPr>
      <p:sp>
        <p:nvSpPr>
          <p:cNvPr id="63" name="Google Shape;63;p14"/>
          <p:cNvSpPr txBox="1"/>
          <p:nvPr>
            <p:ph type="title"/>
          </p:nvPr>
        </p:nvSpPr>
        <p:spPr>
          <a:xfrm>
            <a:off x="45300" y="6717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 sz="3220">
                <a:latin typeface="Times New Roman"/>
                <a:ea typeface="Times New Roman"/>
                <a:cs typeface="Times New Roman"/>
                <a:sym typeface="Times New Roman"/>
              </a:rPr>
              <a:t>What is?</a:t>
            </a:r>
            <a:endParaRPr sz="3220">
              <a:latin typeface="Times New Roman"/>
              <a:ea typeface="Times New Roman"/>
              <a:cs typeface="Times New Roman"/>
              <a:sym typeface="Times New Roman"/>
            </a:endParaRPr>
          </a:p>
        </p:txBody>
      </p:sp>
      <p:sp>
        <p:nvSpPr>
          <p:cNvPr id="64" name="Google Shape;64;p14"/>
          <p:cNvSpPr txBox="1"/>
          <p:nvPr>
            <p:ph idx="1" type="body"/>
          </p:nvPr>
        </p:nvSpPr>
        <p:spPr>
          <a:xfrm>
            <a:off x="70200" y="798450"/>
            <a:ext cx="9003600" cy="4168800"/>
          </a:xfrm>
          <a:prstGeom prst="rect">
            <a:avLst/>
          </a:prstGeom>
          <a:ln cap="flat" cmpd="sng" w="19050">
            <a:solidFill>
              <a:srgbClr val="2557A7"/>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1200"/>
              </a:spcBef>
              <a:spcAft>
                <a:spcPts val="0"/>
              </a:spcAft>
              <a:buClr>
                <a:schemeClr val="dk1"/>
              </a:buClr>
              <a:buSzPts val="1100"/>
              <a:buFont typeface="Arial"/>
              <a:buNone/>
            </a:pPr>
            <a:r>
              <a:rPr b="1" lang="en" sz="2500">
                <a:solidFill>
                  <a:schemeClr val="dk1"/>
                </a:solidFill>
                <a:latin typeface="Times New Roman"/>
                <a:ea typeface="Times New Roman"/>
                <a:cs typeface="Times New Roman"/>
                <a:sym typeface="Times New Roman"/>
              </a:rPr>
              <a:t>Engineers use maths, science, and creative thinking to help design and build important things we use every day – like roads, bridges, power stations, computers, and even medical machines.</a:t>
            </a:r>
            <a:endParaRPr b="1" sz="2500">
              <a:solidFill>
                <a:schemeClr val="dk1"/>
              </a:solidFill>
              <a:latin typeface="Times New Roman"/>
              <a:ea typeface="Times New Roman"/>
              <a:cs typeface="Times New Roman"/>
              <a:sym typeface="Times New Roman"/>
            </a:endParaRPr>
          </a:p>
          <a:p>
            <a:pPr indent="0" lvl="0" marL="0" rtl="0" algn="l">
              <a:spcBef>
                <a:spcPts val="1200"/>
              </a:spcBef>
              <a:spcAft>
                <a:spcPts val="0"/>
              </a:spcAft>
              <a:buClr>
                <a:schemeClr val="dk1"/>
              </a:buClr>
              <a:buSzPts val="1100"/>
              <a:buFont typeface="Arial"/>
              <a:buNone/>
            </a:pPr>
            <a:r>
              <a:rPr lang="en" sz="2500">
                <a:solidFill>
                  <a:schemeClr val="dk1"/>
                </a:solidFill>
                <a:latin typeface="Times New Roman"/>
                <a:ea typeface="Times New Roman"/>
                <a:cs typeface="Times New Roman"/>
                <a:sym typeface="Times New Roman"/>
              </a:rPr>
              <a:t>They do lots of different jobs, such as planning and testing new ideas, building models, designing using computers, checking things are made properly, and fixing problems. Engineers often work together in teams, so it’s important they can communicate well and help organise big projects. They also have to make sure their work is safe and good for the environment.</a:t>
            </a:r>
            <a:endParaRPr sz="2500">
              <a:solidFill>
                <a:schemeClr val="dk1"/>
              </a:solidFill>
              <a:latin typeface="Times New Roman"/>
              <a:ea typeface="Times New Roman"/>
              <a:cs typeface="Times New Roman"/>
              <a:sym typeface="Times New Roman"/>
            </a:endParaRPr>
          </a:p>
          <a:p>
            <a:pPr indent="0" lvl="0" marL="0" rtl="0" algn="l">
              <a:spcBef>
                <a:spcPts val="1200"/>
              </a:spcBef>
              <a:spcAft>
                <a:spcPts val="1200"/>
              </a:spcAft>
              <a:buNone/>
            </a:pPr>
            <a:r>
              <a:t/>
            </a:r>
            <a:endParaRPr sz="3700">
              <a:latin typeface="Times New Roman"/>
              <a:ea typeface="Times New Roman"/>
              <a:cs typeface="Times New Roman"/>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 name="Shape 68"/>
        <p:cNvGrpSpPr/>
        <p:nvPr/>
      </p:nvGrpSpPr>
      <p:grpSpPr>
        <a:xfrm>
          <a:off x="0" y="0"/>
          <a:ext cx="0" cy="0"/>
          <a:chOff x="0" y="0"/>
          <a:chExt cx="0" cy="0"/>
        </a:xfrm>
      </p:grpSpPr>
      <p:sp>
        <p:nvSpPr>
          <p:cNvPr id="69" name="Google Shape;69;p15"/>
          <p:cNvSpPr txBox="1"/>
          <p:nvPr>
            <p:ph type="title"/>
          </p:nvPr>
        </p:nvSpPr>
        <p:spPr>
          <a:xfrm>
            <a:off x="140600" y="0"/>
            <a:ext cx="8520600" cy="5727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SzPts val="990"/>
              <a:buNone/>
            </a:pPr>
            <a:r>
              <a:rPr lang="en" sz="2320">
                <a:latin typeface="Times New Roman"/>
                <a:ea typeface="Times New Roman"/>
                <a:cs typeface="Times New Roman"/>
                <a:sym typeface="Times New Roman"/>
              </a:rPr>
              <a:t>Different branches:</a:t>
            </a:r>
            <a:endParaRPr sz="2320">
              <a:latin typeface="Times New Roman"/>
              <a:ea typeface="Times New Roman"/>
              <a:cs typeface="Times New Roman"/>
              <a:sym typeface="Times New Roman"/>
            </a:endParaRPr>
          </a:p>
        </p:txBody>
      </p:sp>
      <p:sp>
        <p:nvSpPr>
          <p:cNvPr id="70" name="Google Shape;70;p15"/>
          <p:cNvSpPr txBox="1"/>
          <p:nvPr>
            <p:ph idx="1" type="body"/>
          </p:nvPr>
        </p:nvSpPr>
        <p:spPr>
          <a:xfrm>
            <a:off x="140600" y="572700"/>
            <a:ext cx="8832300" cy="4321500"/>
          </a:xfrm>
          <a:prstGeom prst="rect">
            <a:avLst/>
          </a:prstGeom>
          <a:ln cap="flat" cmpd="sng" w="9525">
            <a:solidFill>
              <a:srgbClr val="0B5394"/>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95000"/>
              </a:lnSpc>
              <a:spcBef>
                <a:spcPts val="0"/>
              </a:spcBef>
              <a:spcAft>
                <a:spcPts val="0"/>
              </a:spcAft>
              <a:buSzPts val="770"/>
              <a:buNone/>
            </a:pPr>
            <a:r>
              <a:rPr b="1" lang="en" sz="1900">
                <a:latin typeface="Times New Roman"/>
                <a:ea typeface="Times New Roman"/>
                <a:cs typeface="Times New Roman"/>
                <a:sym typeface="Times New Roman"/>
              </a:rPr>
              <a:t>Civil and Structural </a:t>
            </a:r>
            <a:r>
              <a:rPr lang="en" sz="1900">
                <a:latin typeface="Times New Roman"/>
                <a:ea typeface="Times New Roman"/>
                <a:cs typeface="Times New Roman"/>
                <a:sym typeface="Times New Roman"/>
              </a:rPr>
              <a:t>- roads, rail, water, buildings</a:t>
            </a:r>
            <a:endParaRPr sz="1900">
              <a:highlight>
                <a:srgbClr val="3D85C6"/>
              </a:highlight>
              <a:latin typeface="Times New Roman"/>
              <a:ea typeface="Times New Roman"/>
              <a:cs typeface="Times New Roman"/>
              <a:sym typeface="Times New Roman"/>
            </a:endParaRPr>
          </a:p>
          <a:p>
            <a:pPr indent="0" lvl="0" marL="0" rtl="0" algn="l">
              <a:lnSpc>
                <a:spcPct val="95000"/>
              </a:lnSpc>
              <a:spcBef>
                <a:spcPts val="1200"/>
              </a:spcBef>
              <a:spcAft>
                <a:spcPts val="0"/>
              </a:spcAft>
              <a:buSzPts val="770"/>
              <a:buNone/>
            </a:pPr>
            <a:r>
              <a:rPr b="1" lang="en" sz="1900">
                <a:latin typeface="Times New Roman"/>
                <a:ea typeface="Times New Roman"/>
                <a:cs typeface="Times New Roman"/>
                <a:sym typeface="Times New Roman"/>
              </a:rPr>
              <a:t>Mechanical and manufacturing</a:t>
            </a:r>
            <a:r>
              <a:rPr lang="en" sz="1900">
                <a:latin typeface="Times New Roman"/>
                <a:ea typeface="Times New Roman"/>
                <a:cs typeface="Times New Roman"/>
                <a:sym typeface="Times New Roman"/>
              </a:rPr>
              <a:t> - machines, HVAC, Production lines</a:t>
            </a:r>
            <a:endParaRPr sz="1900">
              <a:latin typeface="Times New Roman"/>
              <a:ea typeface="Times New Roman"/>
              <a:cs typeface="Times New Roman"/>
              <a:sym typeface="Times New Roman"/>
            </a:endParaRPr>
          </a:p>
          <a:p>
            <a:pPr indent="0" lvl="0" marL="0" rtl="0" algn="l">
              <a:lnSpc>
                <a:spcPct val="95000"/>
              </a:lnSpc>
              <a:spcBef>
                <a:spcPts val="1200"/>
              </a:spcBef>
              <a:spcAft>
                <a:spcPts val="0"/>
              </a:spcAft>
              <a:buSzPts val="770"/>
              <a:buNone/>
            </a:pPr>
            <a:r>
              <a:rPr b="1" lang="en" sz="1900">
                <a:latin typeface="Times New Roman"/>
                <a:ea typeface="Times New Roman"/>
                <a:cs typeface="Times New Roman"/>
                <a:sym typeface="Times New Roman"/>
              </a:rPr>
              <a:t>Electrical and electronic</a:t>
            </a:r>
            <a:r>
              <a:rPr lang="en" sz="1900">
                <a:latin typeface="Times New Roman"/>
                <a:ea typeface="Times New Roman"/>
                <a:cs typeface="Times New Roman"/>
                <a:sym typeface="Times New Roman"/>
              </a:rPr>
              <a:t> - power, control, embedded systems</a:t>
            </a:r>
            <a:endParaRPr sz="1900">
              <a:latin typeface="Times New Roman"/>
              <a:ea typeface="Times New Roman"/>
              <a:cs typeface="Times New Roman"/>
              <a:sym typeface="Times New Roman"/>
            </a:endParaRPr>
          </a:p>
          <a:p>
            <a:pPr indent="0" lvl="0" marL="0" rtl="0" algn="l">
              <a:lnSpc>
                <a:spcPct val="95000"/>
              </a:lnSpc>
              <a:spcBef>
                <a:spcPts val="1200"/>
              </a:spcBef>
              <a:spcAft>
                <a:spcPts val="0"/>
              </a:spcAft>
              <a:buSzPts val="770"/>
              <a:buNone/>
            </a:pPr>
            <a:r>
              <a:rPr b="1" lang="en" sz="1900">
                <a:latin typeface="Times New Roman"/>
                <a:ea typeface="Times New Roman"/>
                <a:cs typeface="Times New Roman"/>
                <a:sym typeface="Times New Roman"/>
              </a:rPr>
              <a:t>Chemical and process</a:t>
            </a:r>
            <a:r>
              <a:rPr lang="en" sz="1900">
                <a:latin typeface="Times New Roman"/>
                <a:ea typeface="Times New Roman"/>
                <a:cs typeface="Times New Roman"/>
                <a:sym typeface="Times New Roman"/>
              </a:rPr>
              <a:t> - petrochem, pharma, food, nuclear fuel</a:t>
            </a:r>
            <a:endParaRPr sz="1900">
              <a:latin typeface="Times New Roman"/>
              <a:ea typeface="Times New Roman"/>
              <a:cs typeface="Times New Roman"/>
              <a:sym typeface="Times New Roman"/>
            </a:endParaRPr>
          </a:p>
          <a:p>
            <a:pPr indent="0" lvl="0" marL="0" rtl="0" algn="l">
              <a:lnSpc>
                <a:spcPct val="95000"/>
              </a:lnSpc>
              <a:spcBef>
                <a:spcPts val="1200"/>
              </a:spcBef>
              <a:spcAft>
                <a:spcPts val="0"/>
              </a:spcAft>
              <a:buSzPts val="770"/>
              <a:buNone/>
            </a:pPr>
            <a:r>
              <a:rPr b="1" lang="en" sz="1900">
                <a:latin typeface="Times New Roman"/>
                <a:ea typeface="Times New Roman"/>
                <a:cs typeface="Times New Roman"/>
                <a:sym typeface="Times New Roman"/>
              </a:rPr>
              <a:t>Aerospace and defence</a:t>
            </a:r>
            <a:r>
              <a:rPr lang="en" sz="1900">
                <a:latin typeface="Times New Roman"/>
                <a:ea typeface="Times New Roman"/>
                <a:cs typeface="Times New Roman"/>
                <a:sym typeface="Times New Roman"/>
              </a:rPr>
              <a:t> - aircraft, spacecraft, weapons, avionics, (electronic equipment fitted into an aircraft)</a:t>
            </a:r>
            <a:endParaRPr sz="1900">
              <a:latin typeface="Times New Roman"/>
              <a:ea typeface="Times New Roman"/>
              <a:cs typeface="Times New Roman"/>
              <a:sym typeface="Times New Roman"/>
            </a:endParaRPr>
          </a:p>
          <a:p>
            <a:pPr indent="0" lvl="0" marL="0" rtl="0" algn="l">
              <a:lnSpc>
                <a:spcPct val="95000"/>
              </a:lnSpc>
              <a:spcBef>
                <a:spcPts val="1200"/>
              </a:spcBef>
              <a:spcAft>
                <a:spcPts val="0"/>
              </a:spcAft>
              <a:buSzPts val="770"/>
              <a:buNone/>
            </a:pPr>
            <a:r>
              <a:rPr b="1" lang="en" sz="1900">
                <a:latin typeface="Times New Roman"/>
                <a:ea typeface="Times New Roman"/>
                <a:cs typeface="Times New Roman"/>
                <a:sym typeface="Times New Roman"/>
              </a:rPr>
              <a:t>Automotive and motorsport </a:t>
            </a:r>
            <a:r>
              <a:rPr lang="en" sz="1900">
                <a:latin typeface="Times New Roman"/>
                <a:ea typeface="Times New Roman"/>
                <a:cs typeface="Times New Roman"/>
                <a:sym typeface="Times New Roman"/>
              </a:rPr>
              <a:t>- ICE, (Instrumentation and control engineering), EV, (Electrical vehicles), battering and drivetrain R&amp;D, (this is a branch of engineering involved in looking at how </a:t>
            </a:r>
            <a:r>
              <a:rPr lang="en" sz="1900">
                <a:latin typeface="Times New Roman"/>
                <a:ea typeface="Times New Roman"/>
                <a:cs typeface="Times New Roman"/>
                <a:sym typeface="Times New Roman"/>
              </a:rPr>
              <a:t>engine</a:t>
            </a:r>
            <a:r>
              <a:rPr lang="en" sz="1900">
                <a:latin typeface="Times New Roman"/>
                <a:ea typeface="Times New Roman"/>
                <a:cs typeface="Times New Roman"/>
                <a:sym typeface="Times New Roman"/>
              </a:rPr>
              <a:t> power is delivered to the wheels of vehicles).</a:t>
            </a:r>
            <a:endParaRPr sz="1900">
              <a:latin typeface="Times New Roman"/>
              <a:ea typeface="Times New Roman"/>
              <a:cs typeface="Times New Roman"/>
              <a:sym typeface="Times New Roman"/>
            </a:endParaRPr>
          </a:p>
          <a:p>
            <a:pPr indent="0" lvl="0" marL="0" rtl="0" algn="l">
              <a:lnSpc>
                <a:spcPct val="95000"/>
              </a:lnSpc>
              <a:spcBef>
                <a:spcPts val="1200"/>
              </a:spcBef>
              <a:spcAft>
                <a:spcPts val="0"/>
              </a:spcAft>
              <a:buSzPts val="770"/>
              <a:buNone/>
            </a:pPr>
            <a:r>
              <a:rPr b="1" lang="en" sz="1900">
                <a:latin typeface="Times New Roman"/>
                <a:ea typeface="Times New Roman"/>
                <a:cs typeface="Times New Roman"/>
                <a:sym typeface="Times New Roman"/>
              </a:rPr>
              <a:t>Software, AI and Systems</a:t>
            </a:r>
            <a:r>
              <a:rPr lang="en" sz="1900">
                <a:latin typeface="Times New Roman"/>
                <a:ea typeface="Times New Roman"/>
                <a:cs typeface="Times New Roman"/>
                <a:sym typeface="Times New Roman"/>
              </a:rPr>
              <a:t> - renewables, drid-scale, storage, net-zero tech</a:t>
            </a:r>
            <a:endParaRPr sz="1900">
              <a:latin typeface="Times New Roman"/>
              <a:ea typeface="Times New Roman"/>
              <a:cs typeface="Times New Roman"/>
              <a:sym typeface="Times New Roman"/>
            </a:endParaRPr>
          </a:p>
          <a:p>
            <a:pPr indent="0" lvl="0" marL="0" rtl="0" algn="l">
              <a:lnSpc>
                <a:spcPct val="95000"/>
              </a:lnSpc>
              <a:spcBef>
                <a:spcPts val="1200"/>
              </a:spcBef>
              <a:spcAft>
                <a:spcPts val="1200"/>
              </a:spcAft>
              <a:buSzPts val="770"/>
              <a:buNone/>
            </a:pPr>
            <a:r>
              <a:rPr b="1" lang="en" sz="1900">
                <a:latin typeface="Times New Roman"/>
                <a:ea typeface="Times New Roman"/>
                <a:cs typeface="Times New Roman"/>
                <a:sym typeface="Times New Roman"/>
              </a:rPr>
              <a:t>Biomedical and medical devices</a:t>
            </a:r>
            <a:r>
              <a:rPr lang="en" sz="1900">
                <a:latin typeface="Times New Roman"/>
                <a:ea typeface="Times New Roman"/>
                <a:cs typeface="Times New Roman"/>
                <a:sym typeface="Times New Roman"/>
              </a:rPr>
              <a:t> - prosthetics,imaging, diagnostics </a:t>
            </a:r>
            <a:endParaRPr sz="1900">
              <a:latin typeface="Times New Roman"/>
              <a:ea typeface="Times New Roman"/>
              <a:cs typeface="Times New Roman"/>
              <a:sym typeface="Times New Roman"/>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4" name="Shape 74"/>
        <p:cNvGrpSpPr/>
        <p:nvPr/>
      </p:nvGrpSpPr>
      <p:grpSpPr>
        <a:xfrm>
          <a:off x="0" y="0"/>
          <a:ext cx="0" cy="0"/>
          <a:chOff x="0" y="0"/>
          <a:chExt cx="0" cy="0"/>
        </a:xfrm>
      </p:grpSpPr>
      <p:sp>
        <p:nvSpPr>
          <p:cNvPr id="75" name="Google Shape;75;p16"/>
          <p:cNvSpPr txBox="1"/>
          <p:nvPr>
            <p:ph type="title"/>
          </p:nvPr>
        </p:nvSpPr>
        <p:spPr>
          <a:xfrm>
            <a:off x="0" y="0"/>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 sz="3220">
                <a:latin typeface="Times New Roman"/>
                <a:ea typeface="Times New Roman"/>
                <a:cs typeface="Times New Roman"/>
                <a:sym typeface="Times New Roman"/>
              </a:rPr>
              <a:t>What qualifications will you need?</a:t>
            </a:r>
            <a:endParaRPr sz="3220">
              <a:latin typeface="Times New Roman"/>
              <a:ea typeface="Times New Roman"/>
              <a:cs typeface="Times New Roman"/>
              <a:sym typeface="Times New Roman"/>
            </a:endParaRPr>
          </a:p>
        </p:txBody>
      </p:sp>
      <p:sp>
        <p:nvSpPr>
          <p:cNvPr id="76" name="Google Shape;76;p16"/>
          <p:cNvSpPr txBox="1"/>
          <p:nvPr/>
        </p:nvSpPr>
        <p:spPr>
          <a:xfrm>
            <a:off x="177750" y="688950"/>
            <a:ext cx="4312800" cy="4263900"/>
          </a:xfrm>
          <a:prstGeom prst="rect">
            <a:avLst/>
          </a:prstGeom>
          <a:solidFill>
            <a:srgbClr val="0B5394"/>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2300">
                <a:solidFill>
                  <a:srgbClr val="FFFFFF"/>
                </a:solidFill>
                <a:latin typeface="Times New Roman"/>
                <a:ea typeface="Times New Roman"/>
                <a:cs typeface="Times New Roman"/>
                <a:sym typeface="Times New Roman"/>
              </a:rPr>
              <a:t>Academic route:</a:t>
            </a:r>
            <a:endParaRPr sz="2300">
              <a:solidFill>
                <a:srgbClr val="FFFFFF"/>
              </a:solidFill>
              <a:latin typeface="Times New Roman"/>
              <a:ea typeface="Times New Roman"/>
              <a:cs typeface="Times New Roman"/>
              <a:sym typeface="Times New Roman"/>
            </a:endParaRPr>
          </a:p>
          <a:p>
            <a:pPr indent="-374650" lvl="0" marL="457200" rtl="0" algn="l">
              <a:spcBef>
                <a:spcPts val="0"/>
              </a:spcBef>
              <a:spcAft>
                <a:spcPts val="0"/>
              </a:spcAft>
              <a:buClr>
                <a:srgbClr val="FFFFFF"/>
              </a:buClr>
              <a:buSzPts val="2300"/>
              <a:buFont typeface="Times New Roman"/>
              <a:buChar char="●"/>
            </a:pPr>
            <a:r>
              <a:rPr lang="en" sz="2300">
                <a:solidFill>
                  <a:srgbClr val="FFFFFF"/>
                </a:solidFill>
                <a:latin typeface="Times New Roman"/>
                <a:ea typeface="Times New Roman"/>
                <a:cs typeface="Times New Roman"/>
                <a:sym typeface="Times New Roman"/>
              </a:rPr>
              <a:t>A level Maths and science, or equivalent, such a a T-Level.</a:t>
            </a:r>
            <a:endParaRPr sz="2300">
              <a:solidFill>
                <a:srgbClr val="FFFFFF"/>
              </a:solidFill>
              <a:latin typeface="Times New Roman"/>
              <a:ea typeface="Times New Roman"/>
              <a:cs typeface="Times New Roman"/>
              <a:sym typeface="Times New Roman"/>
            </a:endParaRPr>
          </a:p>
          <a:p>
            <a:pPr indent="-374650" lvl="0" marL="457200" rtl="0" algn="l">
              <a:spcBef>
                <a:spcPts val="0"/>
              </a:spcBef>
              <a:spcAft>
                <a:spcPts val="0"/>
              </a:spcAft>
              <a:buClr>
                <a:srgbClr val="FFFFFF"/>
              </a:buClr>
              <a:buSzPts val="2300"/>
              <a:buFont typeface="Times New Roman"/>
              <a:buChar char="●"/>
            </a:pPr>
            <a:r>
              <a:rPr lang="en" sz="2300">
                <a:solidFill>
                  <a:srgbClr val="FFFFFF"/>
                </a:solidFill>
                <a:latin typeface="Times New Roman"/>
                <a:ea typeface="Times New Roman"/>
                <a:cs typeface="Times New Roman"/>
                <a:sym typeface="Times New Roman"/>
              </a:rPr>
              <a:t>BEng, (</a:t>
            </a:r>
            <a:r>
              <a:rPr lang="en" sz="2300">
                <a:solidFill>
                  <a:srgbClr val="FFFFFF"/>
                </a:solidFill>
                <a:latin typeface="Times New Roman"/>
                <a:ea typeface="Times New Roman"/>
                <a:cs typeface="Times New Roman"/>
                <a:sym typeface="Times New Roman"/>
              </a:rPr>
              <a:t>Bachelor's</a:t>
            </a:r>
            <a:r>
              <a:rPr lang="en" sz="2300">
                <a:solidFill>
                  <a:srgbClr val="FFFFFF"/>
                </a:solidFill>
                <a:latin typeface="Times New Roman"/>
                <a:ea typeface="Times New Roman"/>
                <a:cs typeface="Times New Roman"/>
                <a:sym typeface="Times New Roman"/>
              </a:rPr>
              <a:t> degree in engineering) or integrated MEng, (A qualification that includes a bachelor’s and Master’s degree in engineering).</a:t>
            </a:r>
            <a:endParaRPr sz="2300">
              <a:solidFill>
                <a:srgbClr val="FFFFFF"/>
              </a:solidFill>
              <a:latin typeface="Times New Roman"/>
              <a:ea typeface="Times New Roman"/>
              <a:cs typeface="Times New Roman"/>
              <a:sym typeface="Times New Roman"/>
            </a:endParaRPr>
          </a:p>
          <a:p>
            <a:pPr indent="-374650" lvl="0" marL="457200" rtl="0" algn="l">
              <a:spcBef>
                <a:spcPts val="0"/>
              </a:spcBef>
              <a:spcAft>
                <a:spcPts val="0"/>
              </a:spcAft>
              <a:buClr>
                <a:srgbClr val="FFFFFF"/>
              </a:buClr>
              <a:buSzPts val="2300"/>
              <a:buFont typeface="Times New Roman"/>
              <a:buChar char="●"/>
            </a:pPr>
            <a:r>
              <a:rPr lang="en" sz="2300">
                <a:solidFill>
                  <a:srgbClr val="FFFFFF"/>
                </a:solidFill>
                <a:latin typeface="Times New Roman"/>
                <a:ea typeface="Times New Roman"/>
                <a:cs typeface="Times New Roman"/>
                <a:sym typeface="Times New Roman"/>
              </a:rPr>
              <a:t>Graduate scheme to become a chartered Engineer</a:t>
            </a:r>
            <a:endParaRPr sz="2300">
              <a:solidFill>
                <a:srgbClr val="FFFFFF"/>
              </a:solidFill>
              <a:latin typeface="Times New Roman"/>
              <a:ea typeface="Times New Roman"/>
              <a:cs typeface="Times New Roman"/>
              <a:sym typeface="Times New Roman"/>
            </a:endParaRPr>
          </a:p>
          <a:p>
            <a:pPr indent="0" lvl="0" marL="0" rtl="0" algn="l">
              <a:spcBef>
                <a:spcPts val="0"/>
              </a:spcBef>
              <a:spcAft>
                <a:spcPts val="0"/>
              </a:spcAft>
              <a:buNone/>
            </a:pPr>
            <a:r>
              <a:t/>
            </a:r>
            <a:endParaRPr sz="2300">
              <a:solidFill>
                <a:srgbClr val="FFFFFF"/>
              </a:solidFill>
              <a:latin typeface="Times New Roman"/>
              <a:ea typeface="Times New Roman"/>
              <a:cs typeface="Times New Roman"/>
              <a:sym typeface="Times New Roman"/>
            </a:endParaRPr>
          </a:p>
        </p:txBody>
      </p:sp>
      <p:cxnSp>
        <p:nvCxnSpPr>
          <p:cNvPr id="77" name="Google Shape;77;p16"/>
          <p:cNvCxnSpPr/>
          <p:nvPr/>
        </p:nvCxnSpPr>
        <p:spPr>
          <a:xfrm>
            <a:off x="4302025" y="3660100"/>
            <a:ext cx="699000" cy="15000"/>
          </a:xfrm>
          <a:prstGeom prst="straightConnector1">
            <a:avLst/>
          </a:prstGeom>
          <a:noFill/>
          <a:ln cap="flat" cmpd="sng" w="76200">
            <a:solidFill>
              <a:srgbClr val="CC0000"/>
            </a:solidFill>
            <a:prstDash val="solid"/>
            <a:round/>
            <a:headEnd len="med" w="med" type="none"/>
            <a:tailEnd len="med" w="med" type="triangle"/>
          </a:ln>
        </p:spPr>
      </p:cxnSp>
      <p:sp>
        <p:nvSpPr>
          <p:cNvPr id="78" name="Google Shape;78;p16"/>
          <p:cNvSpPr txBox="1"/>
          <p:nvPr/>
        </p:nvSpPr>
        <p:spPr>
          <a:xfrm>
            <a:off x="5044725" y="3281200"/>
            <a:ext cx="4009200" cy="1803000"/>
          </a:xfrm>
          <a:prstGeom prst="rect">
            <a:avLst/>
          </a:prstGeom>
          <a:solidFill>
            <a:srgbClr val="CC0000"/>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800">
                <a:solidFill>
                  <a:srgbClr val="FFFFFF"/>
                </a:solidFill>
                <a:latin typeface="Times New Roman"/>
                <a:ea typeface="Times New Roman"/>
                <a:cs typeface="Times New Roman"/>
                <a:sym typeface="Times New Roman"/>
              </a:rPr>
              <a:t>Engineering is one of the UK’s fastest-expanding sectors.</a:t>
            </a:r>
            <a:endParaRPr sz="1800">
              <a:solidFill>
                <a:srgbClr val="FFFFFF"/>
              </a:solidFill>
              <a:latin typeface="Times New Roman"/>
              <a:ea typeface="Times New Roman"/>
              <a:cs typeface="Times New Roman"/>
              <a:sym typeface="Times New Roman"/>
            </a:endParaRPr>
          </a:p>
          <a:p>
            <a:pPr indent="0" lvl="0" marL="0" rtl="0" algn="l">
              <a:spcBef>
                <a:spcPts val="0"/>
              </a:spcBef>
              <a:spcAft>
                <a:spcPts val="0"/>
              </a:spcAft>
              <a:buNone/>
            </a:pPr>
            <a:r>
              <a:rPr lang="en" sz="1800">
                <a:solidFill>
                  <a:srgbClr val="FFFFFF"/>
                </a:solidFill>
                <a:latin typeface="Times New Roman"/>
                <a:ea typeface="Times New Roman"/>
                <a:cs typeface="Times New Roman"/>
                <a:sym typeface="Times New Roman"/>
              </a:rPr>
              <a:t>In 2024, there was a shortfall of 124,000  engineers and technicians.</a:t>
            </a:r>
            <a:endParaRPr sz="1800">
              <a:solidFill>
                <a:srgbClr val="FFFFFF"/>
              </a:solidFill>
              <a:latin typeface="Times New Roman"/>
              <a:ea typeface="Times New Roman"/>
              <a:cs typeface="Times New Roman"/>
              <a:sym typeface="Times New Roman"/>
            </a:endParaRPr>
          </a:p>
          <a:p>
            <a:pPr indent="0" lvl="0" marL="0" rtl="0" algn="l">
              <a:spcBef>
                <a:spcPts val="0"/>
              </a:spcBef>
              <a:spcAft>
                <a:spcPts val="0"/>
              </a:spcAft>
              <a:buNone/>
            </a:pPr>
            <a:r>
              <a:rPr lang="en" sz="1800">
                <a:solidFill>
                  <a:srgbClr val="FFFFFF"/>
                </a:solidFill>
                <a:latin typeface="Times New Roman"/>
                <a:ea typeface="Times New Roman"/>
                <a:cs typeface="Times New Roman"/>
                <a:sym typeface="Times New Roman"/>
              </a:rPr>
              <a:t>Green and digital engineers will be needed more and more in the future.</a:t>
            </a:r>
            <a:endParaRPr sz="1800">
              <a:solidFill>
                <a:srgbClr val="FFFFFF"/>
              </a:solidFill>
              <a:latin typeface="Times New Roman"/>
              <a:ea typeface="Times New Roman"/>
              <a:cs typeface="Times New Roman"/>
              <a:sym typeface="Times New Roman"/>
            </a:endParaRPr>
          </a:p>
        </p:txBody>
      </p:sp>
      <p:cxnSp>
        <p:nvCxnSpPr>
          <p:cNvPr id="79" name="Google Shape;79;p16"/>
          <p:cNvCxnSpPr/>
          <p:nvPr/>
        </p:nvCxnSpPr>
        <p:spPr>
          <a:xfrm>
            <a:off x="4302025" y="1492500"/>
            <a:ext cx="699000" cy="15000"/>
          </a:xfrm>
          <a:prstGeom prst="straightConnector1">
            <a:avLst/>
          </a:prstGeom>
          <a:noFill/>
          <a:ln cap="flat" cmpd="sng" w="76200">
            <a:solidFill>
              <a:srgbClr val="CC0000"/>
            </a:solidFill>
            <a:prstDash val="solid"/>
            <a:round/>
            <a:headEnd len="med" w="med" type="none"/>
            <a:tailEnd len="med" w="med" type="triangle"/>
          </a:ln>
        </p:spPr>
      </p:cxnSp>
      <p:sp>
        <p:nvSpPr>
          <p:cNvPr id="80" name="Google Shape;80;p16"/>
          <p:cNvSpPr txBox="1"/>
          <p:nvPr/>
        </p:nvSpPr>
        <p:spPr>
          <a:xfrm>
            <a:off x="5044725" y="688950"/>
            <a:ext cx="4009200" cy="2532600"/>
          </a:xfrm>
          <a:prstGeom prst="rect">
            <a:avLst/>
          </a:prstGeom>
          <a:solidFill>
            <a:srgbClr val="CC0000"/>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800">
                <a:solidFill>
                  <a:srgbClr val="FFFFFF"/>
                </a:solidFill>
                <a:latin typeface="Times New Roman"/>
                <a:ea typeface="Times New Roman"/>
                <a:cs typeface="Times New Roman"/>
                <a:sym typeface="Times New Roman"/>
              </a:rPr>
              <a:t>Higher &amp; degree apprenticeships, which allow you to Earn-while-you-learn. You will need Grade 5s or higher at GCSE, including maths, and A levels, (depending what level you begin). You will complete either a Level 4-6 HNC/HND, Foundation degree or BEng, while being paid by your employer. </a:t>
            </a:r>
            <a:endParaRPr sz="1800">
              <a:solidFill>
                <a:srgbClr val="FFFFFF"/>
              </a:solidFill>
              <a:latin typeface="Times New Roman"/>
              <a:ea typeface="Times New Roman"/>
              <a:cs typeface="Times New Roman"/>
              <a:sym typeface="Times New Roman"/>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79"/>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80"/>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77"/>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78"/>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4" name="Shape 84"/>
        <p:cNvGrpSpPr/>
        <p:nvPr/>
      </p:nvGrpSpPr>
      <p:grpSpPr>
        <a:xfrm>
          <a:off x="0" y="0"/>
          <a:ext cx="0" cy="0"/>
          <a:chOff x="0" y="0"/>
          <a:chExt cx="0" cy="0"/>
        </a:xfrm>
      </p:grpSpPr>
      <p:sp>
        <p:nvSpPr>
          <p:cNvPr id="85" name="Google Shape;85;p17"/>
          <p:cNvSpPr txBox="1"/>
          <p:nvPr>
            <p:ph type="title"/>
          </p:nvPr>
        </p:nvSpPr>
        <p:spPr>
          <a:xfrm>
            <a:off x="182175" y="55050"/>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 sz="3320">
                <a:latin typeface="Times New Roman"/>
                <a:ea typeface="Times New Roman"/>
                <a:cs typeface="Times New Roman"/>
                <a:sym typeface="Times New Roman"/>
              </a:rPr>
              <a:t>Biggest Uk engineering employers</a:t>
            </a:r>
            <a:endParaRPr sz="3320">
              <a:latin typeface="Times New Roman"/>
              <a:ea typeface="Times New Roman"/>
              <a:cs typeface="Times New Roman"/>
              <a:sym typeface="Times New Roman"/>
            </a:endParaRPr>
          </a:p>
        </p:txBody>
      </p:sp>
      <p:sp>
        <p:nvSpPr>
          <p:cNvPr id="86" name="Google Shape;86;p17"/>
          <p:cNvSpPr txBox="1"/>
          <p:nvPr>
            <p:ph idx="1" type="body"/>
          </p:nvPr>
        </p:nvSpPr>
        <p:spPr>
          <a:xfrm>
            <a:off x="182175" y="786575"/>
            <a:ext cx="8520600" cy="4104000"/>
          </a:xfrm>
          <a:prstGeom prst="rect">
            <a:avLst/>
          </a:prstGeom>
          <a:ln cap="flat" cmpd="sng" w="19050">
            <a:solidFill>
              <a:srgbClr val="0B5394"/>
            </a:solidFill>
            <a:prstDash val="solid"/>
            <a:round/>
            <a:headEnd len="sm" w="sm" type="none"/>
            <a:tailEnd len="sm" w="sm" type="none"/>
          </a:ln>
        </p:spPr>
        <p:txBody>
          <a:bodyPr anchorCtr="0" anchor="t" bIns="91425" lIns="91425" spcFirstLastPara="1" rIns="91425" wrap="square" tIns="91425">
            <a:normAutofit/>
          </a:bodyPr>
          <a:lstStyle/>
          <a:p>
            <a:pPr indent="0" lvl="0" marL="0" rtl="0" algn="l">
              <a:spcBef>
                <a:spcPts val="0"/>
              </a:spcBef>
              <a:spcAft>
                <a:spcPts val="0"/>
              </a:spcAft>
              <a:buNone/>
            </a:pPr>
            <a:r>
              <a:rPr b="1" lang="en" sz="2400">
                <a:solidFill>
                  <a:schemeClr val="dk1"/>
                </a:solidFill>
                <a:latin typeface="Times New Roman"/>
                <a:ea typeface="Times New Roman"/>
                <a:cs typeface="Times New Roman"/>
                <a:sym typeface="Times New Roman"/>
              </a:rPr>
              <a:t>BAE Systems</a:t>
            </a:r>
            <a:r>
              <a:rPr lang="en" sz="2400">
                <a:solidFill>
                  <a:schemeClr val="dk1"/>
                </a:solidFill>
                <a:latin typeface="Times New Roman"/>
                <a:ea typeface="Times New Roman"/>
                <a:cs typeface="Times New Roman"/>
                <a:sym typeface="Times New Roman"/>
              </a:rPr>
              <a:t> - Defence and aerospace; UK workforce - 43,000, (6,500 trainees = 15% of staff)</a:t>
            </a:r>
            <a:endParaRPr sz="2400">
              <a:solidFill>
                <a:schemeClr val="dk1"/>
              </a:solidFill>
              <a:latin typeface="Times New Roman"/>
              <a:ea typeface="Times New Roman"/>
              <a:cs typeface="Times New Roman"/>
              <a:sym typeface="Times New Roman"/>
            </a:endParaRPr>
          </a:p>
          <a:p>
            <a:pPr indent="0" lvl="0" marL="0" rtl="0" algn="l">
              <a:spcBef>
                <a:spcPts val="1200"/>
              </a:spcBef>
              <a:spcAft>
                <a:spcPts val="0"/>
              </a:spcAft>
              <a:buNone/>
            </a:pPr>
            <a:r>
              <a:rPr b="1" lang="en" sz="2400">
                <a:solidFill>
                  <a:schemeClr val="dk1"/>
                </a:solidFill>
                <a:latin typeface="Times New Roman"/>
                <a:ea typeface="Times New Roman"/>
                <a:cs typeface="Times New Roman"/>
                <a:sym typeface="Times New Roman"/>
              </a:rPr>
              <a:t>Rolls-Royce - </a:t>
            </a:r>
            <a:r>
              <a:rPr lang="en" sz="2400">
                <a:solidFill>
                  <a:schemeClr val="dk1"/>
                </a:solidFill>
                <a:latin typeface="Times New Roman"/>
                <a:ea typeface="Times New Roman"/>
                <a:cs typeface="Times New Roman"/>
                <a:sym typeface="Times New Roman"/>
              </a:rPr>
              <a:t>Aero engines, nuclear; UK workforce - 20,900</a:t>
            </a:r>
            <a:endParaRPr sz="2400">
              <a:solidFill>
                <a:schemeClr val="dk1"/>
              </a:solidFill>
              <a:latin typeface="Times New Roman"/>
              <a:ea typeface="Times New Roman"/>
              <a:cs typeface="Times New Roman"/>
              <a:sym typeface="Times New Roman"/>
            </a:endParaRPr>
          </a:p>
          <a:p>
            <a:pPr indent="0" lvl="0" marL="0" rtl="0" algn="l">
              <a:spcBef>
                <a:spcPts val="1200"/>
              </a:spcBef>
              <a:spcAft>
                <a:spcPts val="0"/>
              </a:spcAft>
              <a:buNone/>
            </a:pPr>
            <a:r>
              <a:rPr b="1" lang="en" sz="2400">
                <a:solidFill>
                  <a:schemeClr val="dk1"/>
                </a:solidFill>
                <a:latin typeface="Times New Roman"/>
                <a:ea typeface="Times New Roman"/>
                <a:cs typeface="Times New Roman"/>
                <a:sym typeface="Times New Roman"/>
              </a:rPr>
              <a:t>Network Rail - </a:t>
            </a:r>
            <a:r>
              <a:rPr lang="en" sz="2400">
                <a:solidFill>
                  <a:schemeClr val="dk1"/>
                </a:solidFill>
                <a:latin typeface="Times New Roman"/>
                <a:ea typeface="Times New Roman"/>
                <a:cs typeface="Times New Roman"/>
                <a:sym typeface="Times New Roman"/>
              </a:rPr>
              <a:t>Rail infrastructure; UK workforce - 40,966</a:t>
            </a:r>
            <a:endParaRPr sz="2400">
              <a:solidFill>
                <a:schemeClr val="dk1"/>
              </a:solidFill>
              <a:latin typeface="Times New Roman"/>
              <a:ea typeface="Times New Roman"/>
              <a:cs typeface="Times New Roman"/>
              <a:sym typeface="Times New Roman"/>
            </a:endParaRPr>
          </a:p>
          <a:p>
            <a:pPr indent="0" lvl="0" marL="0" rtl="0" algn="l">
              <a:spcBef>
                <a:spcPts val="1200"/>
              </a:spcBef>
              <a:spcAft>
                <a:spcPts val="0"/>
              </a:spcAft>
              <a:buNone/>
            </a:pPr>
            <a:r>
              <a:rPr b="1" lang="en" sz="2400">
                <a:solidFill>
                  <a:schemeClr val="dk1"/>
                </a:solidFill>
                <a:latin typeface="Times New Roman"/>
                <a:ea typeface="Times New Roman"/>
                <a:cs typeface="Times New Roman"/>
                <a:sym typeface="Times New Roman"/>
              </a:rPr>
              <a:t>National Grid - </a:t>
            </a:r>
            <a:r>
              <a:rPr lang="en" sz="2400">
                <a:solidFill>
                  <a:schemeClr val="dk1"/>
                </a:solidFill>
                <a:latin typeface="Times New Roman"/>
                <a:ea typeface="Times New Roman"/>
                <a:cs typeface="Times New Roman"/>
                <a:sym typeface="Times New Roman"/>
              </a:rPr>
              <a:t>Electricity and gas networks; UK workforce - 31,425</a:t>
            </a:r>
            <a:endParaRPr sz="2400">
              <a:solidFill>
                <a:schemeClr val="dk1"/>
              </a:solidFill>
              <a:latin typeface="Times New Roman"/>
              <a:ea typeface="Times New Roman"/>
              <a:cs typeface="Times New Roman"/>
              <a:sym typeface="Times New Roman"/>
            </a:endParaRPr>
          </a:p>
          <a:p>
            <a:pPr indent="0" lvl="0" marL="0" rtl="0" algn="l">
              <a:spcBef>
                <a:spcPts val="1200"/>
              </a:spcBef>
              <a:spcAft>
                <a:spcPts val="1200"/>
              </a:spcAft>
              <a:buNone/>
            </a:pPr>
            <a:r>
              <a:rPr b="1" lang="en" sz="2400">
                <a:solidFill>
                  <a:schemeClr val="dk1"/>
                </a:solidFill>
                <a:latin typeface="Times New Roman"/>
                <a:ea typeface="Times New Roman"/>
                <a:cs typeface="Times New Roman"/>
                <a:sym typeface="Times New Roman"/>
              </a:rPr>
              <a:t>Jaguar Land Rover (JLR) - </a:t>
            </a:r>
            <a:r>
              <a:rPr lang="en" sz="2400">
                <a:solidFill>
                  <a:schemeClr val="dk1"/>
                </a:solidFill>
                <a:latin typeface="Times New Roman"/>
                <a:ea typeface="Times New Roman"/>
                <a:cs typeface="Times New Roman"/>
                <a:sym typeface="Times New Roman"/>
              </a:rPr>
              <a:t>Automotive and EV, UK workforce - 38,000</a:t>
            </a:r>
            <a:endParaRPr sz="2400">
              <a:solidFill>
                <a:schemeClr val="dk1"/>
              </a:solidFill>
              <a:latin typeface="Times New Roman"/>
              <a:ea typeface="Times New Roman"/>
              <a:cs typeface="Times New Roman"/>
              <a:sym typeface="Times New Roman"/>
            </a:endParaRPr>
          </a:p>
        </p:txBody>
      </p:sp>
      <p:sp>
        <p:nvSpPr>
          <p:cNvPr id="87" name="Google Shape;87;p17"/>
          <p:cNvSpPr txBox="1"/>
          <p:nvPr/>
        </p:nvSpPr>
        <p:spPr>
          <a:xfrm>
            <a:off x="5969300" y="110550"/>
            <a:ext cx="3000000" cy="46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 name="Shape 91"/>
        <p:cNvGrpSpPr/>
        <p:nvPr/>
      </p:nvGrpSpPr>
      <p:grpSpPr>
        <a:xfrm>
          <a:off x="0" y="0"/>
          <a:ext cx="0" cy="0"/>
          <a:chOff x="0" y="0"/>
          <a:chExt cx="0" cy="0"/>
        </a:xfrm>
      </p:grpSpPr>
      <p:sp>
        <p:nvSpPr>
          <p:cNvPr id="92" name="Google Shape;92;p18"/>
          <p:cNvSpPr txBox="1"/>
          <p:nvPr/>
        </p:nvSpPr>
        <p:spPr>
          <a:xfrm>
            <a:off x="3314950" y="3676025"/>
            <a:ext cx="3000000" cy="46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sz="1800">
              <a:solidFill>
                <a:schemeClr val="dk1"/>
              </a:solidFill>
            </a:endParaRPr>
          </a:p>
        </p:txBody>
      </p:sp>
      <p:sp>
        <p:nvSpPr>
          <p:cNvPr id="93" name="Google Shape;93;p18"/>
          <p:cNvSpPr txBox="1"/>
          <p:nvPr/>
        </p:nvSpPr>
        <p:spPr>
          <a:xfrm>
            <a:off x="459000" y="415175"/>
            <a:ext cx="3125400" cy="510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800">
                <a:solidFill>
                  <a:schemeClr val="dk2"/>
                </a:solidFill>
              </a:rPr>
              <a:t>Example video</a:t>
            </a:r>
            <a:endParaRPr sz="1800">
              <a:solidFill>
                <a:schemeClr val="dk2"/>
              </a:solidFill>
            </a:endParaRPr>
          </a:p>
        </p:txBody>
      </p:sp>
      <p:pic>
        <p:nvPicPr>
          <p:cNvPr descr="Follow Tom - one of our Engineering students - across an average day (for him), including group industrial project meeting, problem class and lectures, then into the Peak District for some longboarding!&#10;&#10;Find out more about studying Engineering with us: https://www.sheffield.ac.uk/faculty/engineering&#10;&#10;Industry Workshop 1:07&#10;Lecture 2:54 &#10;Problem Class 4:09 &#10;Longboarding in the Peak District 5:05 &#10;&#10;&#10;&#10;Instagram: https://www.instagram.com/theuniversityofsheffield/ &#10;Twitter: https://twitter.com/sheffielduni  &#10;Facebook: https://www.facebook.com/theuniversityofsheffield &#10;LinkedIn: https://www.linkedin.com/school/university-of-sheffield/ &#10;Website: https://www.sheffield.ac.uk/" id="94" name="Google Shape;94;p18" title="A Day in the Life of an Engineering Student | The University of Sheffield">
            <a:hlinkClick r:id="rId3"/>
          </p:cNvPr>
          <p:cNvPicPr preferRelativeResize="0"/>
          <p:nvPr/>
        </p:nvPicPr>
        <p:blipFill>
          <a:blip r:embed="rId4">
            <a:alphaModFix/>
          </a:blip>
          <a:stretch>
            <a:fillRect/>
          </a:stretch>
        </p:blipFill>
        <p:spPr>
          <a:xfrm>
            <a:off x="86700" y="175000"/>
            <a:ext cx="2893475" cy="1627575"/>
          </a:xfrm>
          <a:prstGeom prst="rect">
            <a:avLst/>
          </a:prstGeom>
          <a:noFill/>
          <a:ln>
            <a:noFill/>
          </a:ln>
        </p:spPr>
      </p:pic>
      <p:pic>
        <p:nvPicPr>
          <p:cNvPr descr="A short film by BMS telling the story of a typical day in the life of a wind turbine engineer working on the world's largest offshore wind farm....the London Array.&#10;&#10;www.broadcastmedia.co.uk .&#10;------------------------------------------------------------------------&#10;Creative Communications: Award winning Video Production and Media Training.&#10;When you have a story to tell a BMS video production tells it with authority.&#10;www.broadcastmedia.co.uk" id="95" name="Google Shape;95;p18" title="A Day In The Life Of A Wind Turbine Engineer">
            <a:hlinkClick r:id="rId5"/>
          </p:cNvPr>
          <p:cNvPicPr preferRelativeResize="0"/>
          <p:nvPr/>
        </p:nvPicPr>
        <p:blipFill>
          <a:blip r:embed="rId6">
            <a:alphaModFix/>
          </a:blip>
          <a:stretch>
            <a:fillRect/>
          </a:stretch>
        </p:blipFill>
        <p:spPr>
          <a:xfrm>
            <a:off x="3072000" y="1231388"/>
            <a:ext cx="3000000" cy="1687495"/>
          </a:xfrm>
          <a:prstGeom prst="rect">
            <a:avLst/>
          </a:prstGeom>
          <a:noFill/>
          <a:ln>
            <a:noFill/>
          </a:ln>
        </p:spPr>
      </p:pic>
      <p:pic>
        <p:nvPicPr>
          <p:cNvPr descr="Experience a day in the life of a Production Engineer at Trident Energy - from problem-solving in the control room to collaborating with cross-functional teams. See how our engineers use creative solutions to drive efficiency and ensure that our projects meet the highest standards of quality while putting safety and sustainability first." id="96" name="Google Shape;96;p18" title="A day in the life offshore - Production Engineer | Trident Energy">
            <a:hlinkClick r:id="rId7"/>
          </p:cNvPr>
          <p:cNvPicPr preferRelativeResize="0"/>
          <p:nvPr/>
        </p:nvPicPr>
        <p:blipFill>
          <a:blip r:embed="rId8">
            <a:alphaModFix/>
          </a:blip>
          <a:stretch>
            <a:fillRect/>
          </a:stretch>
        </p:blipFill>
        <p:spPr>
          <a:xfrm>
            <a:off x="5695100" y="3224500"/>
            <a:ext cx="3125400" cy="1758038"/>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94"/>
                                        </p:tgtEl>
                                        <p:attrNameLst>
                                          <p:attrName>style.visibility</p:attrName>
                                        </p:attrNameLst>
                                      </p:cBhvr>
                                      <p:to>
                                        <p:strVal val="visible"/>
                                      </p:to>
                                    </p:set>
                                    <p:animEffect filter="fade" transition="in">
                                      <p:cBhvr>
                                        <p:cTn dur="1000"/>
                                        <p:tgtEl>
                                          <p:spTgt spid="9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95"/>
                                        </p:tgtEl>
                                        <p:attrNameLst>
                                          <p:attrName>style.visibility</p:attrName>
                                        </p:attrNameLst>
                                      </p:cBhvr>
                                      <p:to>
                                        <p:strVal val="visible"/>
                                      </p:to>
                                    </p:set>
                                    <p:animEffect filter="fade" transition="in">
                                      <p:cBhvr>
                                        <p:cTn dur="1000"/>
                                        <p:tgtEl>
                                          <p:spTgt spid="9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96"/>
                                        </p:tgtEl>
                                        <p:attrNameLst>
                                          <p:attrName>style.visibility</p:attrName>
                                        </p:attrNameLst>
                                      </p:cBhvr>
                                      <p:to>
                                        <p:strVal val="visible"/>
                                      </p:to>
                                    </p:set>
                                    <p:animEffect filter="fade" transition="in">
                                      <p:cBhvr>
                                        <p:cTn dur="1000"/>
                                        <p:tgtEl>
                                          <p:spTgt spid="9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 name="Shape 100"/>
        <p:cNvGrpSpPr/>
        <p:nvPr/>
      </p:nvGrpSpPr>
      <p:grpSpPr>
        <a:xfrm>
          <a:off x="0" y="0"/>
          <a:ext cx="0" cy="0"/>
          <a:chOff x="0" y="0"/>
          <a:chExt cx="0" cy="0"/>
        </a:xfrm>
      </p:grpSpPr>
      <p:sp>
        <p:nvSpPr>
          <p:cNvPr id="101" name="Google Shape;101;p19"/>
          <p:cNvSpPr txBox="1"/>
          <p:nvPr>
            <p:ph type="title"/>
          </p:nvPr>
        </p:nvSpPr>
        <p:spPr>
          <a:xfrm>
            <a:off x="56450" y="59050"/>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 sz="3220">
                <a:latin typeface="Times New Roman"/>
                <a:ea typeface="Times New Roman"/>
                <a:cs typeface="Times New Roman"/>
                <a:sym typeface="Times New Roman"/>
              </a:rPr>
              <a:t>Salaries</a:t>
            </a:r>
            <a:endParaRPr sz="3220">
              <a:latin typeface="Times New Roman"/>
              <a:ea typeface="Times New Roman"/>
              <a:cs typeface="Times New Roman"/>
              <a:sym typeface="Times New Roman"/>
            </a:endParaRPr>
          </a:p>
        </p:txBody>
      </p:sp>
      <p:sp>
        <p:nvSpPr>
          <p:cNvPr id="102" name="Google Shape;102;p19"/>
          <p:cNvSpPr txBox="1"/>
          <p:nvPr>
            <p:ph idx="1" type="body"/>
          </p:nvPr>
        </p:nvSpPr>
        <p:spPr>
          <a:xfrm>
            <a:off x="162250" y="631750"/>
            <a:ext cx="8520600" cy="4326900"/>
          </a:xfrm>
          <a:prstGeom prst="rect">
            <a:avLst/>
          </a:prstGeom>
          <a:ln cap="flat" cmpd="sng" w="19050">
            <a:solidFill>
              <a:srgbClr val="0B5394"/>
            </a:solidFill>
            <a:prstDash val="solid"/>
            <a:round/>
            <a:headEnd len="sm" w="sm" type="none"/>
            <a:tailEnd len="sm" w="sm" type="none"/>
          </a:ln>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pic>
        <p:nvPicPr>
          <p:cNvPr id="103" name="Google Shape;103;p19"/>
          <p:cNvPicPr preferRelativeResize="0"/>
          <p:nvPr/>
        </p:nvPicPr>
        <p:blipFill rotWithShape="1">
          <a:blip r:embed="rId3">
            <a:alphaModFix/>
          </a:blip>
          <a:srcRect b="39370" l="49709" r="1072" t="26290"/>
          <a:stretch/>
        </p:blipFill>
        <p:spPr>
          <a:xfrm>
            <a:off x="199550" y="716825"/>
            <a:ext cx="3972077" cy="1982024"/>
          </a:xfrm>
          <a:prstGeom prst="rect">
            <a:avLst/>
          </a:prstGeom>
          <a:noFill/>
          <a:ln>
            <a:noFill/>
          </a:ln>
        </p:spPr>
      </p:pic>
      <p:pic>
        <p:nvPicPr>
          <p:cNvPr id="104" name="Google Shape;104;p19"/>
          <p:cNvPicPr preferRelativeResize="0"/>
          <p:nvPr/>
        </p:nvPicPr>
        <p:blipFill rotWithShape="1">
          <a:blip r:embed="rId4">
            <a:alphaModFix/>
          </a:blip>
          <a:srcRect b="38429" l="33649" r="16395" t="26395"/>
          <a:stretch/>
        </p:blipFill>
        <p:spPr>
          <a:xfrm>
            <a:off x="4291225" y="716825"/>
            <a:ext cx="4321152" cy="1907250"/>
          </a:xfrm>
          <a:prstGeom prst="rect">
            <a:avLst/>
          </a:prstGeom>
          <a:noFill/>
          <a:ln>
            <a:noFill/>
          </a:ln>
        </p:spPr>
      </p:pic>
      <p:sp>
        <p:nvSpPr>
          <p:cNvPr id="105" name="Google Shape;105;p19"/>
          <p:cNvSpPr txBox="1"/>
          <p:nvPr/>
        </p:nvSpPr>
        <p:spPr>
          <a:xfrm>
            <a:off x="680325" y="3199750"/>
            <a:ext cx="7416300" cy="1256100"/>
          </a:xfrm>
          <a:prstGeom prst="rect">
            <a:avLst/>
          </a:prstGeom>
          <a:noFill/>
          <a:ln cap="flat" cmpd="sng" w="19050">
            <a:solidFill>
              <a:srgbClr val="0B5394"/>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rPr lang="en" sz="1800">
                <a:solidFill>
                  <a:schemeClr val="dk2"/>
                </a:solidFill>
              </a:rPr>
              <a:t>To look at the different salaries for the different types of engineers, look at the </a:t>
            </a:r>
            <a:r>
              <a:rPr lang="en" sz="1800" u="sng">
                <a:solidFill>
                  <a:schemeClr val="hlink"/>
                </a:solidFill>
                <a:hlinkClick r:id="rId5"/>
              </a:rPr>
              <a:t>National Careers Service</a:t>
            </a:r>
            <a:r>
              <a:rPr lang="en" sz="1800">
                <a:solidFill>
                  <a:schemeClr val="dk2"/>
                </a:solidFill>
              </a:rPr>
              <a:t> or the </a:t>
            </a:r>
            <a:r>
              <a:rPr lang="en" sz="1800" u="sng">
                <a:solidFill>
                  <a:schemeClr val="hlink"/>
                </a:solidFill>
                <a:hlinkClick r:id="rId6"/>
              </a:rPr>
              <a:t>Engineering Council</a:t>
            </a:r>
            <a:endParaRPr sz="1800">
              <a:solidFill>
                <a:schemeClr val="dk2"/>
              </a:solidFill>
            </a:endParaRPr>
          </a:p>
          <a:p>
            <a:pPr indent="0" lvl="0" marL="0" rtl="0" algn="l">
              <a:spcBef>
                <a:spcPts val="0"/>
              </a:spcBef>
              <a:spcAft>
                <a:spcPts val="0"/>
              </a:spcAft>
              <a:buNone/>
            </a:pPr>
            <a:r>
              <a:t/>
            </a:r>
            <a:endParaRPr sz="1800">
              <a:solidFill>
                <a:schemeClr val="dk2"/>
              </a:solidFill>
            </a:endParaRPr>
          </a:p>
          <a:p>
            <a:pPr indent="0" lvl="0" marL="0" rtl="0" algn="l">
              <a:spcBef>
                <a:spcPts val="0"/>
              </a:spcBef>
              <a:spcAft>
                <a:spcPts val="0"/>
              </a:spcAft>
              <a:buNone/>
            </a:pPr>
            <a:r>
              <a:t/>
            </a:r>
            <a:endParaRPr sz="1800">
              <a:solidFill>
                <a:schemeClr val="dk2"/>
              </a:solidFill>
            </a:endParaRPr>
          </a:p>
        </p:txBody>
      </p:sp>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