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1" Type="http://schemas.openxmlformats.org/officeDocument/2006/relationships/slide" Target="slides/slide6.xml"/><Relationship Id="rId10" Type="http://schemas.openxmlformats.org/officeDocument/2006/relationships/slide" Target="slides/slide5.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2acaceea044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2acaceea044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2acaceea044_0_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 name="Google Shape;61;g2acaceea044_0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g2acaceea044_0_1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 name="Google Shape;67;g2acaceea044_0_1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g2acaceea044_0_3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5" name="Google Shape;75;g2acaceea044_0_3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 name="Shape 79"/>
        <p:cNvGrpSpPr/>
        <p:nvPr/>
      </p:nvGrpSpPr>
      <p:grpSpPr>
        <a:xfrm>
          <a:off x="0" y="0"/>
          <a:ext cx="0" cy="0"/>
          <a:chOff x="0" y="0"/>
          <a:chExt cx="0" cy="0"/>
        </a:xfrm>
      </p:grpSpPr>
      <p:sp>
        <p:nvSpPr>
          <p:cNvPr id="80" name="Google Shape;80;g2acaceea044_0_3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1" name="Google Shape;81;g2acaceea044_0_3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g2acaceea044_0_4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9" name="Google Shape;89;g2acaceea044_0_4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6.jpg"/><Relationship Id="rId5" Type="http://schemas.openxmlformats.org/officeDocument/2006/relationships/image" Target="../media/image3.jpg"/><Relationship Id="rId6" Type="http://schemas.openxmlformats.org/officeDocument/2006/relationships/image" Target="../media/image4.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hyperlink" Target="http://www.youtube.com/watch?v=d_M4CCx4J3U" TargetMode="External"/><Relationship Id="rId4" Type="http://schemas.openxmlformats.org/officeDocument/2006/relationships/image" Target="../media/image2.jpg"/><Relationship Id="rId5" Type="http://schemas.openxmlformats.org/officeDocument/2006/relationships/hyperlink" Target="http://www.youtube.com/watch?v=x272wxQqnps" TargetMode="External"/><Relationship Id="rId6" Type="http://schemas.openxmlformats.org/officeDocument/2006/relationships/image" Target="../media/image5.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135600" y="102750"/>
            <a:ext cx="8872800" cy="1004400"/>
          </a:xfrm>
          <a:prstGeom prst="rect">
            <a:avLst/>
          </a:prstGeom>
          <a:solidFill>
            <a:srgbClr val="0B5394"/>
          </a:solidFill>
        </p:spPr>
        <p:txBody>
          <a:bodyPr anchorCtr="0" anchor="b" bIns="91425" lIns="91425" spcFirstLastPara="1" rIns="91425" wrap="square" tIns="91425">
            <a:normAutofit/>
          </a:bodyPr>
          <a:lstStyle/>
          <a:p>
            <a:pPr indent="0" lvl="0" marL="0" rtl="0" algn="ctr">
              <a:spcBef>
                <a:spcPts val="0"/>
              </a:spcBef>
              <a:spcAft>
                <a:spcPts val="0"/>
              </a:spcAft>
              <a:buNone/>
            </a:pPr>
            <a:r>
              <a:rPr lang="en">
                <a:solidFill>
                  <a:srgbClr val="FFFFFF"/>
                </a:solidFill>
                <a:latin typeface="Times New Roman"/>
                <a:ea typeface="Times New Roman"/>
                <a:cs typeface="Times New Roman"/>
                <a:sym typeface="Times New Roman"/>
              </a:rPr>
              <a:t>Career highlight:Dentistry </a:t>
            </a:r>
            <a:endParaRPr>
              <a:solidFill>
                <a:srgbClr val="FFFFFF"/>
              </a:solidFill>
              <a:latin typeface="Times New Roman"/>
              <a:ea typeface="Times New Roman"/>
              <a:cs typeface="Times New Roman"/>
              <a:sym typeface="Times New Roman"/>
            </a:endParaRPr>
          </a:p>
        </p:txBody>
      </p:sp>
      <p:pic>
        <p:nvPicPr>
          <p:cNvPr id="55" name="Google Shape;55;p13"/>
          <p:cNvPicPr preferRelativeResize="0"/>
          <p:nvPr/>
        </p:nvPicPr>
        <p:blipFill>
          <a:blip r:embed="rId3">
            <a:alphaModFix/>
          </a:blip>
          <a:stretch>
            <a:fillRect/>
          </a:stretch>
        </p:blipFill>
        <p:spPr>
          <a:xfrm>
            <a:off x="3655075" y="3237425"/>
            <a:ext cx="1833850" cy="1746675"/>
          </a:xfrm>
          <a:prstGeom prst="rect">
            <a:avLst/>
          </a:prstGeom>
          <a:noFill/>
          <a:ln>
            <a:noFill/>
          </a:ln>
        </p:spPr>
      </p:pic>
      <p:pic>
        <p:nvPicPr>
          <p:cNvPr id="56" name="Google Shape;56;p13" title="download.jpg"/>
          <p:cNvPicPr preferRelativeResize="0"/>
          <p:nvPr/>
        </p:nvPicPr>
        <p:blipFill>
          <a:blip r:embed="rId4">
            <a:alphaModFix/>
          </a:blip>
          <a:stretch>
            <a:fillRect/>
          </a:stretch>
        </p:blipFill>
        <p:spPr>
          <a:xfrm>
            <a:off x="152400" y="1259550"/>
            <a:ext cx="2556260" cy="1701075"/>
          </a:xfrm>
          <a:prstGeom prst="rect">
            <a:avLst/>
          </a:prstGeom>
          <a:noFill/>
          <a:ln>
            <a:noFill/>
          </a:ln>
        </p:spPr>
      </p:pic>
      <p:pic>
        <p:nvPicPr>
          <p:cNvPr id="57" name="Google Shape;57;p13" title="download.jpg"/>
          <p:cNvPicPr preferRelativeResize="0"/>
          <p:nvPr/>
        </p:nvPicPr>
        <p:blipFill>
          <a:blip r:embed="rId5">
            <a:alphaModFix/>
          </a:blip>
          <a:stretch>
            <a:fillRect/>
          </a:stretch>
        </p:blipFill>
        <p:spPr>
          <a:xfrm>
            <a:off x="6419000" y="1164150"/>
            <a:ext cx="2505075" cy="1819275"/>
          </a:xfrm>
          <a:prstGeom prst="rect">
            <a:avLst/>
          </a:prstGeom>
          <a:noFill/>
          <a:ln>
            <a:noFill/>
          </a:ln>
        </p:spPr>
      </p:pic>
      <p:pic>
        <p:nvPicPr>
          <p:cNvPr id="58" name="Google Shape;58;p13" title="download.jpg"/>
          <p:cNvPicPr preferRelativeResize="0"/>
          <p:nvPr/>
        </p:nvPicPr>
        <p:blipFill>
          <a:blip r:embed="rId6">
            <a:alphaModFix/>
          </a:blip>
          <a:stretch>
            <a:fillRect/>
          </a:stretch>
        </p:blipFill>
        <p:spPr>
          <a:xfrm>
            <a:off x="3397873" y="1200450"/>
            <a:ext cx="2331901" cy="17466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sp>
        <p:nvSpPr>
          <p:cNvPr id="63" name="Google Shape;63;p14"/>
          <p:cNvSpPr txBox="1"/>
          <p:nvPr>
            <p:ph type="title"/>
          </p:nvPr>
        </p:nvSpPr>
        <p:spPr>
          <a:xfrm>
            <a:off x="70425" y="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2220">
                <a:latin typeface="Times New Roman"/>
                <a:ea typeface="Times New Roman"/>
                <a:cs typeface="Times New Roman"/>
                <a:sym typeface="Times New Roman"/>
              </a:rPr>
              <a:t>What is?</a:t>
            </a:r>
            <a:endParaRPr sz="2220">
              <a:latin typeface="Times New Roman"/>
              <a:ea typeface="Times New Roman"/>
              <a:cs typeface="Times New Roman"/>
              <a:sym typeface="Times New Roman"/>
            </a:endParaRPr>
          </a:p>
        </p:txBody>
      </p:sp>
      <p:sp>
        <p:nvSpPr>
          <p:cNvPr id="64" name="Google Shape;64;p14"/>
          <p:cNvSpPr txBox="1"/>
          <p:nvPr>
            <p:ph idx="1" type="body"/>
          </p:nvPr>
        </p:nvSpPr>
        <p:spPr>
          <a:xfrm>
            <a:off x="72900" y="427050"/>
            <a:ext cx="8998200" cy="4655700"/>
          </a:xfrm>
          <a:prstGeom prst="rect">
            <a:avLst/>
          </a:prstGeom>
          <a:ln cap="flat" cmpd="sng" w="19050">
            <a:solidFill>
              <a:srgbClr val="2557A7"/>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1200"/>
              </a:spcBef>
              <a:spcAft>
                <a:spcPts val="0"/>
              </a:spcAft>
              <a:buClr>
                <a:schemeClr val="dk1"/>
              </a:buClr>
              <a:buSzPts val="1100"/>
              <a:buFont typeface="Arial"/>
              <a:buNone/>
            </a:pPr>
            <a:r>
              <a:rPr lang="en">
                <a:solidFill>
                  <a:schemeClr val="dk1"/>
                </a:solidFill>
                <a:latin typeface="Times New Roman"/>
                <a:ea typeface="Times New Roman"/>
                <a:cs typeface="Times New Roman"/>
                <a:sym typeface="Times New Roman"/>
              </a:rPr>
              <a:t>Dentists in the UK are responsible for diagnosing, preventing, and treating oral health conditions. Key tasks include:</a:t>
            </a:r>
            <a:endParaRPr>
              <a:solidFill>
                <a:schemeClr val="dk1"/>
              </a:solidFill>
              <a:latin typeface="Times New Roman"/>
              <a:ea typeface="Times New Roman"/>
              <a:cs typeface="Times New Roman"/>
              <a:sym typeface="Times New Roman"/>
            </a:endParaRPr>
          </a:p>
          <a:p>
            <a:pPr indent="-342900" lvl="0" marL="457200" rtl="0" algn="l">
              <a:spcBef>
                <a:spcPts val="1200"/>
              </a:spcBef>
              <a:spcAft>
                <a:spcPts val="0"/>
              </a:spcAft>
              <a:buClr>
                <a:schemeClr val="dk1"/>
              </a:buClr>
              <a:buSzPts val="1800"/>
              <a:buFont typeface="Times New Roman"/>
              <a:buChar char="●"/>
            </a:pPr>
            <a:r>
              <a:rPr lang="en">
                <a:solidFill>
                  <a:schemeClr val="dk1"/>
                </a:solidFill>
                <a:latin typeface="Times New Roman"/>
                <a:ea typeface="Times New Roman"/>
                <a:cs typeface="Times New Roman"/>
                <a:sym typeface="Times New Roman"/>
              </a:rPr>
              <a:t>Conducting oral examinations and X-rays.</a:t>
            </a:r>
            <a:br>
              <a:rPr lang="en">
                <a:solidFill>
                  <a:schemeClr val="dk1"/>
                </a:solidFill>
                <a:latin typeface="Times New Roman"/>
                <a:ea typeface="Times New Roman"/>
                <a:cs typeface="Times New Roman"/>
                <a:sym typeface="Times New Roman"/>
              </a:rPr>
            </a:br>
            <a:endParaRPr>
              <a:solidFill>
                <a:schemeClr val="dk1"/>
              </a:solidFill>
              <a:latin typeface="Times New Roman"/>
              <a:ea typeface="Times New Roman"/>
              <a:cs typeface="Times New Roman"/>
              <a:sym typeface="Times New Roman"/>
            </a:endParaRPr>
          </a:p>
          <a:p>
            <a:pPr indent="-342900" lvl="0" marL="457200" rtl="0" algn="l">
              <a:spcBef>
                <a:spcPts val="0"/>
              </a:spcBef>
              <a:spcAft>
                <a:spcPts val="0"/>
              </a:spcAft>
              <a:buClr>
                <a:schemeClr val="dk1"/>
              </a:buClr>
              <a:buSzPts val="1800"/>
              <a:buFont typeface="Times New Roman"/>
              <a:buChar char="●"/>
            </a:pPr>
            <a:r>
              <a:rPr lang="en">
                <a:solidFill>
                  <a:schemeClr val="dk1"/>
                </a:solidFill>
                <a:latin typeface="Times New Roman"/>
                <a:ea typeface="Times New Roman"/>
                <a:cs typeface="Times New Roman"/>
                <a:sym typeface="Times New Roman"/>
              </a:rPr>
              <a:t>Preventive care (cleaning, fluoride application, sealants).</a:t>
            </a:r>
            <a:br>
              <a:rPr lang="en">
                <a:solidFill>
                  <a:schemeClr val="dk1"/>
                </a:solidFill>
                <a:latin typeface="Times New Roman"/>
                <a:ea typeface="Times New Roman"/>
                <a:cs typeface="Times New Roman"/>
                <a:sym typeface="Times New Roman"/>
              </a:rPr>
            </a:br>
            <a:endParaRPr>
              <a:solidFill>
                <a:schemeClr val="dk1"/>
              </a:solidFill>
              <a:latin typeface="Times New Roman"/>
              <a:ea typeface="Times New Roman"/>
              <a:cs typeface="Times New Roman"/>
              <a:sym typeface="Times New Roman"/>
            </a:endParaRPr>
          </a:p>
          <a:p>
            <a:pPr indent="-342900" lvl="0" marL="457200" rtl="0" algn="l">
              <a:spcBef>
                <a:spcPts val="0"/>
              </a:spcBef>
              <a:spcAft>
                <a:spcPts val="0"/>
              </a:spcAft>
              <a:buClr>
                <a:schemeClr val="dk1"/>
              </a:buClr>
              <a:buSzPts val="1800"/>
              <a:buFont typeface="Times New Roman"/>
              <a:buChar char="●"/>
            </a:pPr>
            <a:r>
              <a:rPr lang="en">
                <a:solidFill>
                  <a:schemeClr val="dk1"/>
                </a:solidFill>
                <a:latin typeface="Times New Roman"/>
                <a:ea typeface="Times New Roman"/>
                <a:cs typeface="Times New Roman"/>
                <a:sym typeface="Times New Roman"/>
              </a:rPr>
              <a:t>Performing restorations (fillings, crowns, bridges).</a:t>
            </a:r>
            <a:br>
              <a:rPr lang="en">
                <a:solidFill>
                  <a:schemeClr val="dk1"/>
                </a:solidFill>
                <a:latin typeface="Times New Roman"/>
                <a:ea typeface="Times New Roman"/>
                <a:cs typeface="Times New Roman"/>
                <a:sym typeface="Times New Roman"/>
              </a:rPr>
            </a:br>
            <a:endParaRPr>
              <a:solidFill>
                <a:schemeClr val="dk1"/>
              </a:solidFill>
              <a:latin typeface="Times New Roman"/>
              <a:ea typeface="Times New Roman"/>
              <a:cs typeface="Times New Roman"/>
              <a:sym typeface="Times New Roman"/>
            </a:endParaRPr>
          </a:p>
          <a:p>
            <a:pPr indent="-342900" lvl="0" marL="457200" rtl="0" algn="l">
              <a:spcBef>
                <a:spcPts val="0"/>
              </a:spcBef>
              <a:spcAft>
                <a:spcPts val="0"/>
              </a:spcAft>
              <a:buClr>
                <a:schemeClr val="dk1"/>
              </a:buClr>
              <a:buSzPts val="1800"/>
              <a:buFont typeface="Times New Roman"/>
              <a:buChar char="●"/>
            </a:pPr>
            <a:r>
              <a:rPr lang="en">
                <a:solidFill>
                  <a:schemeClr val="dk1"/>
                </a:solidFill>
                <a:latin typeface="Times New Roman"/>
                <a:ea typeface="Times New Roman"/>
                <a:cs typeface="Times New Roman"/>
                <a:sym typeface="Times New Roman"/>
              </a:rPr>
              <a:t>Surgical procedures (extractions, implants, root canal treatments).</a:t>
            </a:r>
            <a:br>
              <a:rPr lang="en">
                <a:solidFill>
                  <a:schemeClr val="dk1"/>
                </a:solidFill>
                <a:latin typeface="Times New Roman"/>
                <a:ea typeface="Times New Roman"/>
                <a:cs typeface="Times New Roman"/>
                <a:sym typeface="Times New Roman"/>
              </a:rPr>
            </a:br>
            <a:endParaRPr>
              <a:solidFill>
                <a:schemeClr val="dk1"/>
              </a:solidFill>
              <a:latin typeface="Times New Roman"/>
              <a:ea typeface="Times New Roman"/>
              <a:cs typeface="Times New Roman"/>
              <a:sym typeface="Times New Roman"/>
            </a:endParaRPr>
          </a:p>
          <a:p>
            <a:pPr indent="-342900" lvl="0" marL="457200" rtl="0" algn="l">
              <a:spcBef>
                <a:spcPts val="0"/>
              </a:spcBef>
              <a:spcAft>
                <a:spcPts val="0"/>
              </a:spcAft>
              <a:buClr>
                <a:schemeClr val="dk1"/>
              </a:buClr>
              <a:buSzPts val="1800"/>
              <a:buFont typeface="Times New Roman"/>
              <a:buChar char="●"/>
            </a:pPr>
            <a:r>
              <a:rPr lang="en">
                <a:solidFill>
                  <a:schemeClr val="dk1"/>
                </a:solidFill>
                <a:latin typeface="Times New Roman"/>
                <a:ea typeface="Times New Roman"/>
                <a:cs typeface="Times New Roman"/>
                <a:sym typeface="Times New Roman"/>
              </a:rPr>
              <a:t>Educating patients about oral hygiene.</a:t>
            </a:r>
            <a:br>
              <a:rPr lang="en">
                <a:solidFill>
                  <a:schemeClr val="dk1"/>
                </a:solidFill>
                <a:latin typeface="Times New Roman"/>
                <a:ea typeface="Times New Roman"/>
                <a:cs typeface="Times New Roman"/>
                <a:sym typeface="Times New Roman"/>
              </a:rPr>
            </a:br>
            <a:endParaRPr>
              <a:solidFill>
                <a:schemeClr val="dk1"/>
              </a:solidFill>
              <a:latin typeface="Times New Roman"/>
              <a:ea typeface="Times New Roman"/>
              <a:cs typeface="Times New Roman"/>
              <a:sym typeface="Times New Roman"/>
            </a:endParaRPr>
          </a:p>
          <a:p>
            <a:pPr indent="-342900" lvl="0" marL="457200" rtl="0" algn="l">
              <a:spcBef>
                <a:spcPts val="0"/>
              </a:spcBef>
              <a:spcAft>
                <a:spcPts val="0"/>
              </a:spcAft>
              <a:buClr>
                <a:schemeClr val="dk1"/>
              </a:buClr>
              <a:buSzPts val="1800"/>
              <a:buFont typeface="Times New Roman"/>
              <a:buChar char="●"/>
            </a:pPr>
            <a:r>
              <a:rPr lang="en">
                <a:solidFill>
                  <a:schemeClr val="dk1"/>
                </a:solidFill>
                <a:latin typeface="Times New Roman"/>
                <a:ea typeface="Times New Roman"/>
                <a:cs typeface="Times New Roman"/>
                <a:sym typeface="Times New Roman"/>
              </a:rPr>
              <a:t>Supervising dental hygienists, nurses, and technicians.</a:t>
            </a:r>
            <a:br>
              <a:rPr lang="en">
                <a:solidFill>
                  <a:schemeClr val="dk1"/>
                </a:solidFill>
                <a:latin typeface="Times New Roman"/>
                <a:ea typeface="Times New Roman"/>
                <a:cs typeface="Times New Roman"/>
                <a:sym typeface="Times New Roman"/>
              </a:rPr>
            </a:br>
            <a:r>
              <a:rPr lang="en">
                <a:solidFill>
                  <a:schemeClr val="dk1"/>
                </a:solidFill>
                <a:latin typeface="Times New Roman"/>
                <a:ea typeface="Times New Roman"/>
                <a:cs typeface="Times New Roman"/>
                <a:sym typeface="Times New Roman"/>
              </a:rPr>
              <a:t> (</a:t>
            </a:r>
            <a:r>
              <a:rPr i="1" lang="en">
                <a:solidFill>
                  <a:schemeClr val="dk1"/>
                </a:solidFill>
                <a:latin typeface="Times New Roman"/>
                <a:ea typeface="Times New Roman"/>
                <a:cs typeface="Times New Roman"/>
                <a:sym typeface="Times New Roman"/>
              </a:rPr>
              <a:t>NHS England, 2022; Gallagher &amp; Wilson, 2019</a:t>
            </a:r>
            <a:r>
              <a:rPr lang="en">
                <a:solidFill>
                  <a:schemeClr val="dk1"/>
                </a:solidFill>
                <a:latin typeface="Times New Roman"/>
                <a:ea typeface="Times New Roman"/>
                <a:cs typeface="Times New Roman"/>
                <a:sym typeface="Times New Roman"/>
              </a:rPr>
              <a:t>)</a:t>
            </a:r>
            <a:endParaRPr>
              <a:solidFill>
                <a:schemeClr val="dk1"/>
              </a:solidFill>
              <a:latin typeface="Times New Roman"/>
              <a:ea typeface="Times New Roman"/>
              <a:cs typeface="Times New Roman"/>
              <a:sym typeface="Times New Roman"/>
            </a:endParaRPr>
          </a:p>
          <a:p>
            <a:pPr indent="0" lvl="0" marL="0" rtl="0" algn="l">
              <a:spcBef>
                <a:spcPts val="1200"/>
              </a:spcBef>
              <a:spcAft>
                <a:spcPts val="1200"/>
              </a:spcAft>
              <a:buNone/>
            </a:pPr>
            <a:r>
              <a:t/>
            </a:r>
            <a:endParaRPr sz="20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5"/>
          <p:cNvSpPr txBox="1"/>
          <p:nvPr>
            <p:ph type="title"/>
          </p:nvPr>
        </p:nvSpPr>
        <p:spPr>
          <a:xfrm>
            <a:off x="58125" y="6140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What qualifications will you need?</a:t>
            </a:r>
            <a:endParaRPr sz="3220">
              <a:latin typeface="Times New Roman"/>
              <a:ea typeface="Times New Roman"/>
              <a:cs typeface="Times New Roman"/>
              <a:sym typeface="Times New Roman"/>
            </a:endParaRPr>
          </a:p>
        </p:txBody>
      </p:sp>
      <p:sp>
        <p:nvSpPr>
          <p:cNvPr id="70" name="Google Shape;70;p15"/>
          <p:cNvSpPr txBox="1"/>
          <p:nvPr/>
        </p:nvSpPr>
        <p:spPr>
          <a:xfrm>
            <a:off x="177750" y="688950"/>
            <a:ext cx="4312800" cy="4263900"/>
          </a:xfrm>
          <a:prstGeom prst="rect">
            <a:avLst/>
          </a:prstGeom>
          <a:solidFill>
            <a:srgbClr val="0B5394"/>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000">
                <a:solidFill>
                  <a:srgbClr val="FFFFFF"/>
                </a:solidFill>
                <a:latin typeface="Times New Roman"/>
                <a:ea typeface="Times New Roman"/>
                <a:cs typeface="Times New Roman"/>
                <a:sym typeface="Times New Roman"/>
              </a:rPr>
              <a:t>Undergraduate route</a:t>
            </a:r>
            <a:r>
              <a:rPr lang="en" sz="2000">
                <a:solidFill>
                  <a:srgbClr val="FFFFFF"/>
                </a:solidFill>
                <a:latin typeface="Times New Roman"/>
                <a:ea typeface="Times New Roman"/>
                <a:cs typeface="Times New Roman"/>
                <a:sym typeface="Times New Roman"/>
              </a:rPr>
              <a:t> – A 5-year Bachelor of Dental Surgery (BDS) degree at a General Dental Council (GDC) approved university.</a:t>
            </a:r>
            <a:endParaRPr sz="2000">
              <a:solidFill>
                <a:srgbClr val="FFFFFF"/>
              </a:solidFill>
              <a:latin typeface="Times New Roman"/>
              <a:ea typeface="Times New Roman"/>
              <a:cs typeface="Times New Roman"/>
              <a:sym typeface="Times New Roman"/>
            </a:endParaRPr>
          </a:p>
          <a:p>
            <a:pPr indent="0" lvl="0" marL="0" rtl="0" algn="l">
              <a:spcBef>
                <a:spcPts val="0"/>
              </a:spcBef>
              <a:spcAft>
                <a:spcPts val="0"/>
              </a:spcAft>
              <a:buNone/>
            </a:pPr>
            <a:r>
              <a:t/>
            </a:r>
            <a:endParaRPr sz="2000">
              <a:solidFill>
                <a:srgbClr val="FFFFFF"/>
              </a:solidFill>
              <a:latin typeface="Times New Roman"/>
              <a:ea typeface="Times New Roman"/>
              <a:cs typeface="Times New Roman"/>
              <a:sym typeface="Times New Roman"/>
            </a:endParaRPr>
          </a:p>
          <a:p>
            <a:pPr indent="0" lvl="0" marL="0" rtl="0" algn="l">
              <a:spcBef>
                <a:spcPts val="0"/>
              </a:spcBef>
              <a:spcAft>
                <a:spcPts val="0"/>
              </a:spcAft>
              <a:buClr>
                <a:schemeClr val="dk1"/>
              </a:buClr>
              <a:buSzPts val="1100"/>
              <a:buFont typeface="Arial"/>
              <a:buNone/>
            </a:pPr>
            <a:r>
              <a:rPr b="1" lang="en" sz="2000">
                <a:solidFill>
                  <a:srgbClr val="FFFFFF"/>
                </a:solidFill>
                <a:latin typeface="Times New Roman"/>
                <a:ea typeface="Times New Roman"/>
                <a:cs typeface="Times New Roman"/>
                <a:sym typeface="Times New Roman"/>
              </a:rPr>
              <a:t>Dental foundation training</a:t>
            </a:r>
            <a:r>
              <a:rPr lang="en" sz="2000">
                <a:solidFill>
                  <a:srgbClr val="FFFFFF"/>
                </a:solidFill>
                <a:latin typeface="Times New Roman"/>
                <a:ea typeface="Times New Roman"/>
                <a:cs typeface="Times New Roman"/>
                <a:sym typeface="Times New Roman"/>
              </a:rPr>
              <a:t> – One year of supervised practice after graduation.</a:t>
            </a:r>
            <a:br>
              <a:rPr lang="en" sz="2000">
                <a:solidFill>
                  <a:srgbClr val="FFFFFF"/>
                </a:solidFill>
                <a:latin typeface="Times New Roman"/>
                <a:ea typeface="Times New Roman"/>
                <a:cs typeface="Times New Roman"/>
                <a:sym typeface="Times New Roman"/>
              </a:rPr>
            </a:br>
            <a:endParaRPr sz="2000">
              <a:solidFill>
                <a:srgbClr val="FFFFFF"/>
              </a:solidFill>
              <a:latin typeface="Times New Roman"/>
              <a:ea typeface="Times New Roman"/>
              <a:cs typeface="Times New Roman"/>
              <a:sym typeface="Times New Roman"/>
            </a:endParaRPr>
          </a:p>
          <a:p>
            <a:pPr indent="0" lvl="0" marL="0" rtl="0" algn="l">
              <a:spcBef>
                <a:spcPts val="0"/>
              </a:spcBef>
              <a:spcAft>
                <a:spcPts val="0"/>
              </a:spcAft>
              <a:buClr>
                <a:schemeClr val="dk1"/>
              </a:buClr>
              <a:buSzPts val="1100"/>
              <a:buFont typeface="Arial"/>
              <a:buNone/>
            </a:pPr>
            <a:r>
              <a:rPr b="1" lang="en" sz="2000">
                <a:solidFill>
                  <a:srgbClr val="FFFFFF"/>
                </a:solidFill>
                <a:latin typeface="Times New Roman"/>
                <a:ea typeface="Times New Roman"/>
                <a:cs typeface="Times New Roman"/>
                <a:sym typeface="Times New Roman"/>
              </a:rPr>
              <a:t>Specialist training</a:t>
            </a:r>
            <a:r>
              <a:rPr lang="en" sz="2000">
                <a:solidFill>
                  <a:srgbClr val="FFFFFF"/>
                </a:solidFill>
                <a:latin typeface="Times New Roman"/>
                <a:ea typeface="Times New Roman"/>
                <a:cs typeface="Times New Roman"/>
                <a:sym typeface="Times New Roman"/>
              </a:rPr>
              <a:t> – Additional postgraduate training in areas such as orthodontics, oral surgery, prosthodontics.</a:t>
            </a:r>
            <a:endParaRPr sz="2000">
              <a:solidFill>
                <a:srgbClr val="FFFFFF"/>
              </a:solidFill>
              <a:latin typeface="Times New Roman"/>
              <a:ea typeface="Times New Roman"/>
              <a:cs typeface="Times New Roman"/>
              <a:sym typeface="Times New Roman"/>
            </a:endParaRPr>
          </a:p>
          <a:p>
            <a:pPr indent="0" lvl="0" marL="0" rtl="0" algn="l">
              <a:spcBef>
                <a:spcPts val="0"/>
              </a:spcBef>
              <a:spcAft>
                <a:spcPts val="0"/>
              </a:spcAft>
              <a:buNone/>
            </a:pPr>
            <a:r>
              <a:t/>
            </a:r>
            <a:endParaRPr sz="2900">
              <a:solidFill>
                <a:srgbClr val="FFFFFF"/>
              </a:solidFill>
              <a:latin typeface="Times New Roman"/>
              <a:ea typeface="Times New Roman"/>
              <a:cs typeface="Times New Roman"/>
              <a:sym typeface="Times New Roman"/>
            </a:endParaRPr>
          </a:p>
        </p:txBody>
      </p:sp>
      <p:cxnSp>
        <p:nvCxnSpPr>
          <p:cNvPr id="71" name="Google Shape;71;p15"/>
          <p:cNvCxnSpPr/>
          <p:nvPr/>
        </p:nvCxnSpPr>
        <p:spPr>
          <a:xfrm>
            <a:off x="4302025" y="1492500"/>
            <a:ext cx="699000" cy="15000"/>
          </a:xfrm>
          <a:prstGeom prst="straightConnector1">
            <a:avLst/>
          </a:prstGeom>
          <a:noFill/>
          <a:ln cap="flat" cmpd="sng" w="76200">
            <a:solidFill>
              <a:srgbClr val="CC0000"/>
            </a:solidFill>
            <a:prstDash val="solid"/>
            <a:round/>
            <a:headEnd len="med" w="med" type="none"/>
            <a:tailEnd len="med" w="med" type="triangle"/>
          </a:ln>
        </p:spPr>
      </p:cxnSp>
      <p:sp>
        <p:nvSpPr>
          <p:cNvPr id="72" name="Google Shape;72;p15"/>
          <p:cNvSpPr txBox="1"/>
          <p:nvPr/>
        </p:nvSpPr>
        <p:spPr>
          <a:xfrm>
            <a:off x="5044725" y="688950"/>
            <a:ext cx="4009200" cy="1882800"/>
          </a:xfrm>
          <a:prstGeom prst="rect">
            <a:avLst/>
          </a:prstGeom>
          <a:solidFill>
            <a:srgbClr val="CC0000"/>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000">
                <a:solidFill>
                  <a:srgbClr val="FFFFFF"/>
                </a:solidFill>
                <a:latin typeface="Times New Roman"/>
                <a:ea typeface="Times New Roman"/>
                <a:cs typeface="Times New Roman"/>
                <a:sym typeface="Times New Roman"/>
              </a:rPr>
              <a:t>Graduate-entry route</a:t>
            </a:r>
            <a:r>
              <a:rPr lang="en" sz="2000">
                <a:solidFill>
                  <a:srgbClr val="FFFFFF"/>
                </a:solidFill>
                <a:latin typeface="Times New Roman"/>
                <a:ea typeface="Times New Roman"/>
                <a:cs typeface="Times New Roman"/>
                <a:sym typeface="Times New Roman"/>
              </a:rPr>
              <a:t> – For those with a prior degree (often in biomedical sciences), usually a 4-year accelerated BDS.</a:t>
            </a:r>
            <a:endParaRPr sz="1800">
              <a:solidFill>
                <a:srgbClr val="FFFFFF"/>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1"/>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 name="Shape 76"/>
        <p:cNvGrpSpPr/>
        <p:nvPr/>
      </p:nvGrpSpPr>
      <p:grpSpPr>
        <a:xfrm>
          <a:off x="0" y="0"/>
          <a:ext cx="0" cy="0"/>
          <a:chOff x="0" y="0"/>
          <a:chExt cx="0" cy="0"/>
        </a:xfrm>
      </p:grpSpPr>
      <p:sp>
        <p:nvSpPr>
          <p:cNvPr id="77" name="Google Shape;77;p16"/>
          <p:cNvSpPr txBox="1"/>
          <p:nvPr>
            <p:ph type="title"/>
          </p:nvPr>
        </p:nvSpPr>
        <p:spPr>
          <a:xfrm>
            <a:off x="56450" y="5905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Salaries</a:t>
            </a:r>
            <a:endParaRPr sz="3220">
              <a:latin typeface="Times New Roman"/>
              <a:ea typeface="Times New Roman"/>
              <a:cs typeface="Times New Roman"/>
              <a:sym typeface="Times New Roman"/>
            </a:endParaRPr>
          </a:p>
        </p:txBody>
      </p:sp>
      <p:sp>
        <p:nvSpPr>
          <p:cNvPr id="78" name="Google Shape;78;p16"/>
          <p:cNvSpPr txBox="1"/>
          <p:nvPr>
            <p:ph idx="1" type="body"/>
          </p:nvPr>
        </p:nvSpPr>
        <p:spPr>
          <a:xfrm>
            <a:off x="162250" y="631750"/>
            <a:ext cx="8520600" cy="3416400"/>
          </a:xfrm>
          <a:prstGeom prst="rect">
            <a:avLst/>
          </a:prstGeom>
          <a:ln cap="flat" cmpd="sng" w="19050">
            <a:solidFill>
              <a:srgbClr val="0B5394"/>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1800"/>
              </a:spcBef>
              <a:spcAft>
                <a:spcPts val="0"/>
              </a:spcAft>
              <a:buClr>
                <a:schemeClr val="dk1"/>
              </a:buClr>
              <a:buSzPts val="1100"/>
              <a:buFont typeface="Arial"/>
              <a:buNone/>
            </a:pPr>
            <a:r>
              <a:rPr b="1" lang="en" sz="2500">
                <a:solidFill>
                  <a:schemeClr val="dk1"/>
                </a:solidFill>
                <a:latin typeface="Times New Roman"/>
                <a:ea typeface="Times New Roman"/>
                <a:cs typeface="Times New Roman"/>
                <a:sym typeface="Times New Roman"/>
              </a:rPr>
              <a:t>Average Salary of Dentists</a:t>
            </a:r>
            <a:endParaRPr b="1" sz="2500">
              <a:solidFill>
                <a:schemeClr val="dk1"/>
              </a:solidFill>
              <a:latin typeface="Times New Roman"/>
              <a:ea typeface="Times New Roman"/>
              <a:cs typeface="Times New Roman"/>
              <a:sym typeface="Times New Roman"/>
            </a:endParaRPr>
          </a:p>
          <a:p>
            <a:pPr indent="-349250" lvl="0" marL="457200" rtl="0" algn="l">
              <a:spcBef>
                <a:spcPts val="1200"/>
              </a:spcBef>
              <a:spcAft>
                <a:spcPts val="0"/>
              </a:spcAft>
              <a:buClr>
                <a:schemeClr val="dk1"/>
              </a:buClr>
              <a:buSzPts val="1900"/>
              <a:buChar char="●"/>
            </a:pPr>
            <a:r>
              <a:rPr b="1" lang="en" sz="1900">
                <a:solidFill>
                  <a:schemeClr val="dk1"/>
                </a:solidFill>
                <a:latin typeface="Times New Roman"/>
                <a:ea typeface="Times New Roman"/>
                <a:cs typeface="Times New Roman"/>
                <a:sym typeface="Times New Roman"/>
              </a:rPr>
              <a:t>NHS dentists</a:t>
            </a:r>
            <a:r>
              <a:rPr lang="en" sz="1900">
                <a:solidFill>
                  <a:schemeClr val="dk1"/>
                </a:solidFill>
                <a:latin typeface="Times New Roman"/>
                <a:ea typeface="Times New Roman"/>
                <a:cs typeface="Times New Roman"/>
                <a:sym typeface="Times New Roman"/>
              </a:rPr>
              <a:t>: Foundation dentists start at ~£34,000. Associates earn between £50,000–£110,000, depending on NHS/ private mix.</a:t>
            </a:r>
            <a:br>
              <a:rPr lang="en" sz="1900">
                <a:solidFill>
                  <a:schemeClr val="dk1"/>
                </a:solidFill>
                <a:latin typeface="Times New Roman"/>
                <a:ea typeface="Times New Roman"/>
                <a:cs typeface="Times New Roman"/>
                <a:sym typeface="Times New Roman"/>
              </a:rPr>
            </a:br>
            <a:endParaRPr sz="1900">
              <a:solidFill>
                <a:schemeClr val="dk1"/>
              </a:solidFill>
              <a:latin typeface="Times New Roman"/>
              <a:ea typeface="Times New Roman"/>
              <a:cs typeface="Times New Roman"/>
              <a:sym typeface="Times New Roman"/>
            </a:endParaRPr>
          </a:p>
          <a:p>
            <a:pPr indent="-349250" lvl="0" marL="457200" rtl="0" algn="l">
              <a:spcBef>
                <a:spcPts val="0"/>
              </a:spcBef>
              <a:spcAft>
                <a:spcPts val="0"/>
              </a:spcAft>
              <a:buClr>
                <a:schemeClr val="dk1"/>
              </a:buClr>
              <a:buSzPts val="1900"/>
              <a:buChar char="●"/>
            </a:pPr>
            <a:r>
              <a:rPr b="1" lang="en" sz="1900">
                <a:solidFill>
                  <a:schemeClr val="dk1"/>
                </a:solidFill>
                <a:latin typeface="Times New Roman"/>
                <a:ea typeface="Times New Roman"/>
                <a:cs typeface="Times New Roman"/>
                <a:sym typeface="Times New Roman"/>
              </a:rPr>
              <a:t>Private practice dentists</a:t>
            </a:r>
            <a:r>
              <a:rPr lang="en" sz="1900">
                <a:solidFill>
                  <a:schemeClr val="dk1"/>
                </a:solidFill>
                <a:latin typeface="Times New Roman"/>
                <a:ea typeface="Times New Roman"/>
                <a:cs typeface="Times New Roman"/>
                <a:sym typeface="Times New Roman"/>
              </a:rPr>
              <a:t>: Can exceed £120,000 annually.</a:t>
            </a:r>
            <a:br>
              <a:rPr lang="en" sz="1900">
                <a:solidFill>
                  <a:schemeClr val="dk1"/>
                </a:solidFill>
                <a:latin typeface="Times New Roman"/>
                <a:ea typeface="Times New Roman"/>
                <a:cs typeface="Times New Roman"/>
                <a:sym typeface="Times New Roman"/>
              </a:rPr>
            </a:br>
            <a:endParaRPr sz="1900">
              <a:solidFill>
                <a:schemeClr val="dk1"/>
              </a:solidFill>
              <a:latin typeface="Times New Roman"/>
              <a:ea typeface="Times New Roman"/>
              <a:cs typeface="Times New Roman"/>
              <a:sym typeface="Times New Roman"/>
            </a:endParaRPr>
          </a:p>
          <a:p>
            <a:pPr indent="-349250" lvl="0" marL="457200" rtl="0" algn="l">
              <a:spcBef>
                <a:spcPts val="0"/>
              </a:spcBef>
              <a:spcAft>
                <a:spcPts val="0"/>
              </a:spcAft>
              <a:buClr>
                <a:schemeClr val="dk1"/>
              </a:buClr>
              <a:buSzPts val="1900"/>
              <a:buChar char="●"/>
            </a:pPr>
            <a:r>
              <a:rPr b="1" lang="en" sz="1900">
                <a:solidFill>
                  <a:schemeClr val="dk1"/>
                </a:solidFill>
                <a:latin typeface="Times New Roman"/>
                <a:ea typeface="Times New Roman"/>
                <a:cs typeface="Times New Roman"/>
                <a:sym typeface="Times New Roman"/>
              </a:rPr>
              <a:t>Consultants and specialists</a:t>
            </a:r>
            <a:r>
              <a:rPr lang="en" sz="1900">
                <a:solidFill>
                  <a:schemeClr val="dk1"/>
                </a:solidFill>
                <a:latin typeface="Times New Roman"/>
                <a:ea typeface="Times New Roman"/>
                <a:cs typeface="Times New Roman"/>
                <a:sym typeface="Times New Roman"/>
              </a:rPr>
              <a:t>: Often earn £80,000–£120,000+.</a:t>
            </a:r>
            <a:br>
              <a:rPr lang="en" sz="1900">
                <a:solidFill>
                  <a:schemeClr val="dk1"/>
                </a:solidFill>
                <a:latin typeface="Times New Roman"/>
                <a:ea typeface="Times New Roman"/>
                <a:cs typeface="Times New Roman"/>
                <a:sym typeface="Times New Roman"/>
              </a:rPr>
            </a:br>
            <a:r>
              <a:rPr lang="en" sz="1900">
                <a:solidFill>
                  <a:schemeClr val="dk1"/>
                </a:solidFill>
                <a:latin typeface="Times New Roman"/>
                <a:ea typeface="Times New Roman"/>
                <a:cs typeface="Times New Roman"/>
                <a:sym typeface="Times New Roman"/>
              </a:rPr>
              <a:t> (</a:t>
            </a:r>
            <a:r>
              <a:rPr i="1" lang="en" sz="1900">
                <a:solidFill>
                  <a:schemeClr val="dk1"/>
                </a:solidFill>
                <a:latin typeface="Times New Roman"/>
                <a:ea typeface="Times New Roman"/>
                <a:cs typeface="Times New Roman"/>
                <a:sym typeface="Times New Roman"/>
              </a:rPr>
              <a:t>British Dental Association, 2021; NHS Digital, 2022</a:t>
            </a:r>
            <a:r>
              <a:rPr lang="en" sz="1900">
                <a:solidFill>
                  <a:schemeClr val="dk1"/>
                </a:solidFill>
                <a:latin typeface="Times New Roman"/>
                <a:ea typeface="Times New Roman"/>
                <a:cs typeface="Times New Roman"/>
                <a:sym typeface="Times New Roman"/>
              </a:rPr>
              <a:t>)</a:t>
            </a:r>
            <a:endParaRPr sz="1900">
              <a:solidFill>
                <a:schemeClr val="dk1"/>
              </a:solidFill>
              <a:latin typeface="Times New Roman"/>
              <a:ea typeface="Times New Roman"/>
              <a:cs typeface="Times New Roman"/>
              <a:sym typeface="Times New Roman"/>
            </a:endParaRPr>
          </a:p>
          <a:p>
            <a:pPr indent="0" lvl="0" marL="0" rtl="0" algn="l">
              <a:spcBef>
                <a:spcPts val="1200"/>
              </a:spcBef>
              <a:spcAft>
                <a:spcPts val="1200"/>
              </a:spcAft>
              <a:buNone/>
            </a:pPr>
            <a:r>
              <a:t/>
            </a:r>
            <a:endParaRPr sz="2600">
              <a:solidFill>
                <a:schemeClr val="dk1"/>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 name="Shape 82"/>
        <p:cNvGrpSpPr/>
        <p:nvPr/>
      </p:nvGrpSpPr>
      <p:grpSpPr>
        <a:xfrm>
          <a:off x="0" y="0"/>
          <a:ext cx="0" cy="0"/>
          <a:chOff x="0" y="0"/>
          <a:chExt cx="0" cy="0"/>
        </a:xfrm>
      </p:grpSpPr>
      <p:sp>
        <p:nvSpPr>
          <p:cNvPr id="83" name="Google Shape;83;p17"/>
          <p:cNvSpPr txBox="1"/>
          <p:nvPr/>
        </p:nvSpPr>
        <p:spPr>
          <a:xfrm>
            <a:off x="3314950" y="3676025"/>
            <a:ext cx="30000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1800">
              <a:solidFill>
                <a:schemeClr val="dk1"/>
              </a:solidFill>
            </a:endParaRPr>
          </a:p>
        </p:txBody>
      </p:sp>
      <p:sp>
        <p:nvSpPr>
          <p:cNvPr id="84" name="Google Shape;84;p17"/>
          <p:cNvSpPr txBox="1"/>
          <p:nvPr/>
        </p:nvSpPr>
        <p:spPr>
          <a:xfrm>
            <a:off x="459000" y="415175"/>
            <a:ext cx="8421600" cy="625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dk2"/>
                </a:solidFill>
              </a:rPr>
              <a:t>Example video - the second video is not for a UK dentist practice.</a:t>
            </a:r>
            <a:endParaRPr sz="1800">
              <a:solidFill>
                <a:schemeClr val="dk2"/>
              </a:solidFill>
            </a:endParaRPr>
          </a:p>
        </p:txBody>
      </p:sp>
      <p:pic>
        <p:nvPicPr>
          <p:cNvPr descr="If you're thinking of studying dentistry at Bristol, take a look at what it's like to be an undergraduate dental student at the University of Bristol. Hear from students about what they're working on in each year group and the opportunities open to you.&#10;&#10;https://www.bristol.ac.uk/dental/courses/undergraduate/" id="85" name="Google Shape;85;p17" title="A day in the life of a Bristol dental student">
            <a:hlinkClick r:id="rId3"/>
          </p:cNvPr>
          <p:cNvPicPr preferRelativeResize="0"/>
          <p:nvPr/>
        </p:nvPicPr>
        <p:blipFill>
          <a:blip r:embed="rId4">
            <a:alphaModFix/>
          </a:blip>
          <a:stretch>
            <a:fillRect/>
          </a:stretch>
        </p:blipFill>
        <p:spPr>
          <a:xfrm>
            <a:off x="362300" y="1191600"/>
            <a:ext cx="3222100" cy="1812425"/>
          </a:xfrm>
          <a:prstGeom prst="rect">
            <a:avLst/>
          </a:prstGeom>
          <a:noFill/>
          <a:ln>
            <a:noFill/>
          </a:ln>
        </p:spPr>
      </p:pic>
      <p:pic>
        <p:nvPicPr>
          <p:cNvPr descr="Ever wondered what it would be like to be a Dentist even for just a day? Join Dr Hardev Singh as he shows you what a typical day at work is like, and also a tour at Ashford Dental Centre Bedok!&#10;&#10;for more info about Ashford Dental visit:&#10;https://ashforddentalcentre.com.sg/" id="86" name="Google Shape;86;p17" title="A day in the life of a Dentist">
            <a:hlinkClick r:id="rId5"/>
          </p:cNvPr>
          <p:cNvPicPr preferRelativeResize="0"/>
          <p:nvPr/>
        </p:nvPicPr>
        <p:blipFill>
          <a:blip r:embed="rId6">
            <a:alphaModFix/>
          </a:blip>
          <a:stretch>
            <a:fillRect/>
          </a:stretch>
        </p:blipFill>
        <p:spPr>
          <a:xfrm>
            <a:off x="4572000" y="3137675"/>
            <a:ext cx="3048000" cy="17145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5"/>
                                        </p:tgtEl>
                                        <p:attrNameLst>
                                          <p:attrName>style.visibility</p:attrName>
                                        </p:attrNameLst>
                                      </p:cBhvr>
                                      <p:to>
                                        <p:strVal val="visible"/>
                                      </p:to>
                                    </p:set>
                                    <p:animEffect filter="fade" transition="in">
                                      <p:cBhvr>
                                        <p:cTn dur="1000"/>
                                        <p:tgtEl>
                                          <p:spTgt spid="8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6"/>
                                        </p:tgtEl>
                                        <p:attrNameLst>
                                          <p:attrName>style.visibility</p:attrName>
                                        </p:attrNameLst>
                                      </p:cBhvr>
                                      <p:to>
                                        <p:strVal val="visible"/>
                                      </p:to>
                                    </p:set>
                                    <p:animEffect filter="fade" transition="in">
                                      <p:cBhvr>
                                        <p:cTn dur="1000"/>
                                        <p:tgtEl>
                                          <p:spTgt spid="8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18"/>
          <p:cNvSpPr txBox="1"/>
          <p:nvPr>
            <p:ph type="title"/>
          </p:nvPr>
        </p:nvSpPr>
        <p:spPr>
          <a:xfrm>
            <a:off x="62875" y="1293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Times New Roman"/>
                <a:ea typeface="Times New Roman"/>
                <a:cs typeface="Times New Roman"/>
                <a:sym typeface="Times New Roman"/>
              </a:rPr>
              <a:t>Some other information…</a:t>
            </a:r>
            <a:endParaRPr>
              <a:latin typeface="Times New Roman"/>
              <a:ea typeface="Times New Roman"/>
              <a:cs typeface="Times New Roman"/>
              <a:sym typeface="Times New Roman"/>
            </a:endParaRPr>
          </a:p>
        </p:txBody>
      </p:sp>
      <p:sp>
        <p:nvSpPr>
          <p:cNvPr id="92" name="Google Shape;92;p18"/>
          <p:cNvSpPr txBox="1"/>
          <p:nvPr>
            <p:ph idx="1" type="body"/>
          </p:nvPr>
        </p:nvSpPr>
        <p:spPr>
          <a:xfrm>
            <a:off x="115525" y="702025"/>
            <a:ext cx="8930700" cy="4212000"/>
          </a:xfrm>
          <a:prstGeom prst="rect">
            <a:avLst/>
          </a:prstGeom>
        </p:spPr>
        <p:txBody>
          <a:bodyPr anchorCtr="0" anchor="t" bIns="91425" lIns="91425" spcFirstLastPara="1" rIns="91425" wrap="square" tIns="91425">
            <a:normAutofit lnSpcReduction="20000"/>
          </a:bodyPr>
          <a:lstStyle/>
          <a:p>
            <a:pPr indent="0" lvl="0" marL="0" rtl="0" algn="l">
              <a:spcBef>
                <a:spcPts val="1200"/>
              </a:spcBef>
              <a:spcAft>
                <a:spcPts val="0"/>
              </a:spcAft>
              <a:buClr>
                <a:schemeClr val="dk1"/>
              </a:buClr>
              <a:buSzPts val="1100"/>
              <a:buFont typeface="Arial"/>
              <a:buNone/>
            </a:pPr>
            <a:r>
              <a:rPr lang="en" sz="1600">
                <a:solidFill>
                  <a:schemeClr val="dk1"/>
                </a:solidFill>
                <a:latin typeface="Times New Roman"/>
                <a:ea typeface="Times New Roman"/>
                <a:cs typeface="Times New Roman"/>
                <a:sym typeface="Times New Roman"/>
              </a:rPr>
              <a:t>Dentists in the UK must be registered with the </a:t>
            </a:r>
            <a:r>
              <a:rPr b="1" lang="en" sz="1600">
                <a:solidFill>
                  <a:schemeClr val="dk1"/>
                </a:solidFill>
                <a:latin typeface="Times New Roman"/>
                <a:ea typeface="Times New Roman"/>
                <a:cs typeface="Times New Roman"/>
                <a:sym typeface="Times New Roman"/>
              </a:rPr>
              <a:t>General Dental Council (GDC)</a:t>
            </a:r>
            <a:r>
              <a:rPr lang="en" sz="1600">
                <a:solidFill>
                  <a:schemeClr val="dk1"/>
                </a:solidFill>
                <a:latin typeface="Times New Roman"/>
                <a:ea typeface="Times New Roman"/>
                <a:cs typeface="Times New Roman"/>
                <a:sym typeface="Times New Roman"/>
              </a:rPr>
              <a:t> to practice. Many also join:</a:t>
            </a:r>
            <a:endParaRPr sz="1600">
              <a:solidFill>
                <a:schemeClr val="dk1"/>
              </a:solidFill>
              <a:latin typeface="Times New Roman"/>
              <a:ea typeface="Times New Roman"/>
              <a:cs typeface="Times New Roman"/>
              <a:sym typeface="Times New Roman"/>
            </a:endParaRPr>
          </a:p>
          <a:p>
            <a:pPr indent="-330200" lvl="0" marL="457200" rtl="0" algn="l">
              <a:spcBef>
                <a:spcPts val="1200"/>
              </a:spcBef>
              <a:spcAft>
                <a:spcPts val="0"/>
              </a:spcAft>
              <a:buClr>
                <a:schemeClr val="dk1"/>
              </a:buClr>
              <a:buSzPts val="1600"/>
              <a:buChar char="●"/>
            </a:pPr>
            <a:r>
              <a:rPr b="1" lang="en" sz="1600">
                <a:solidFill>
                  <a:schemeClr val="dk1"/>
                </a:solidFill>
                <a:latin typeface="Times New Roman"/>
                <a:ea typeface="Times New Roman"/>
                <a:cs typeface="Times New Roman"/>
                <a:sym typeface="Times New Roman"/>
              </a:rPr>
              <a:t>British Dental Association (BDA)</a:t>
            </a:r>
            <a:r>
              <a:rPr lang="en" sz="1600">
                <a:solidFill>
                  <a:schemeClr val="dk1"/>
                </a:solidFill>
                <a:latin typeface="Times New Roman"/>
                <a:ea typeface="Times New Roman"/>
                <a:cs typeface="Times New Roman"/>
                <a:sym typeface="Times New Roman"/>
              </a:rPr>
              <a:t> – professional body and trade union.</a:t>
            </a:r>
            <a:br>
              <a:rPr lang="en" sz="1600">
                <a:solidFill>
                  <a:schemeClr val="dk1"/>
                </a:solidFill>
                <a:latin typeface="Times New Roman"/>
                <a:ea typeface="Times New Roman"/>
                <a:cs typeface="Times New Roman"/>
                <a:sym typeface="Times New Roman"/>
              </a:rPr>
            </a:br>
            <a:endParaRPr sz="1600">
              <a:solidFill>
                <a:schemeClr val="dk1"/>
              </a:solidFill>
              <a:latin typeface="Times New Roman"/>
              <a:ea typeface="Times New Roman"/>
              <a:cs typeface="Times New Roman"/>
              <a:sym typeface="Times New Roman"/>
            </a:endParaRPr>
          </a:p>
          <a:p>
            <a:pPr indent="-330200" lvl="0" marL="457200" rtl="0" algn="l">
              <a:spcBef>
                <a:spcPts val="0"/>
              </a:spcBef>
              <a:spcAft>
                <a:spcPts val="0"/>
              </a:spcAft>
              <a:buClr>
                <a:schemeClr val="dk1"/>
              </a:buClr>
              <a:buSzPts val="1600"/>
              <a:buChar char="●"/>
            </a:pPr>
            <a:r>
              <a:rPr b="1" lang="en" sz="1600">
                <a:solidFill>
                  <a:schemeClr val="dk1"/>
                </a:solidFill>
                <a:latin typeface="Times New Roman"/>
                <a:ea typeface="Times New Roman"/>
                <a:cs typeface="Times New Roman"/>
                <a:sym typeface="Times New Roman"/>
              </a:rPr>
              <a:t>Faculty of Dental Surgery (Royal Colleges)</a:t>
            </a:r>
            <a:r>
              <a:rPr lang="en" sz="1600">
                <a:solidFill>
                  <a:schemeClr val="dk1"/>
                </a:solidFill>
                <a:latin typeface="Times New Roman"/>
                <a:ea typeface="Times New Roman"/>
                <a:cs typeface="Times New Roman"/>
                <a:sym typeface="Times New Roman"/>
              </a:rPr>
              <a:t> – postgraduate development.</a:t>
            </a:r>
            <a:endParaRPr sz="1600">
              <a:solidFill>
                <a:schemeClr val="dk1"/>
              </a:solidFill>
              <a:latin typeface="Times New Roman"/>
              <a:ea typeface="Times New Roman"/>
              <a:cs typeface="Times New Roman"/>
              <a:sym typeface="Times New Roman"/>
            </a:endParaRPr>
          </a:p>
          <a:p>
            <a:pPr indent="0" lvl="0" marL="457200" rtl="0" algn="l">
              <a:spcBef>
                <a:spcPts val="1200"/>
              </a:spcBef>
              <a:spcAft>
                <a:spcPts val="0"/>
              </a:spcAft>
              <a:buNone/>
            </a:pPr>
            <a:r>
              <a:t/>
            </a:r>
            <a:endParaRPr sz="1600">
              <a:solidFill>
                <a:schemeClr val="dk1"/>
              </a:solidFill>
              <a:latin typeface="Times New Roman"/>
              <a:ea typeface="Times New Roman"/>
              <a:cs typeface="Times New Roman"/>
              <a:sym typeface="Times New Roman"/>
            </a:endParaRPr>
          </a:p>
          <a:p>
            <a:pPr indent="0" lvl="0" marL="0" rtl="0" algn="l">
              <a:spcBef>
                <a:spcPts val="1800"/>
              </a:spcBef>
              <a:spcAft>
                <a:spcPts val="0"/>
              </a:spcAft>
              <a:buNone/>
            </a:pPr>
            <a:r>
              <a:rPr b="1" lang="en" sz="2200">
                <a:solidFill>
                  <a:schemeClr val="dk1"/>
                </a:solidFill>
                <a:latin typeface="Times New Roman"/>
                <a:ea typeface="Times New Roman"/>
                <a:cs typeface="Times New Roman"/>
                <a:sym typeface="Times New Roman"/>
              </a:rPr>
              <a:t>Biggest Employers</a:t>
            </a:r>
            <a:endParaRPr b="1" sz="2200">
              <a:solidFill>
                <a:schemeClr val="dk1"/>
              </a:solidFill>
              <a:latin typeface="Times New Roman"/>
              <a:ea typeface="Times New Roman"/>
              <a:cs typeface="Times New Roman"/>
              <a:sym typeface="Times New Roman"/>
            </a:endParaRPr>
          </a:p>
          <a:p>
            <a:pPr indent="-330200" lvl="0" marL="457200" rtl="0" algn="l">
              <a:spcBef>
                <a:spcPts val="1200"/>
              </a:spcBef>
              <a:spcAft>
                <a:spcPts val="0"/>
              </a:spcAft>
              <a:buClr>
                <a:schemeClr val="dk1"/>
              </a:buClr>
              <a:buSzPts val="1600"/>
              <a:buChar char="●"/>
            </a:pPr>
            <a:r>
              <a:rPr b="1" lang="en" sz="1600">
                <a:solidFill>
                  <a:schemeClr val="dk1"/>
                </a:solidFill>
                <a:latin typeface="Times New Roman"/>
                <a:ea typeface="Times New Roman"/>
                <a:cs typeface="Times New Roman"/>
                <a:sym typeface="Times New Roman"/>
              </a:rPr>
              <a:t>National Health Service (NHS)</a:t>
            </a:r>
            <a:r>
              <a:rPr lang="en" sz="1600">
                <a:solidFill>
                  <a:schemeClr val="dk1"/>
                </a:solidFill>
                <a:latin typeface="Times New Roman"/>
                <a:ea typeface="Times New Roman"/>
                <a:cs typeface="Times New Roman"/>
                <a:sym typeface="Times New Roman"/>
              </a:rPr>
              <a:t> – the single largest employer of dentists in the UK.</a:t>
            </a:r>
            <a:br>
              <a:rPr lang="en" sz="1600">
                <a:solidFill>
                  <a:schemeClr val="dk1"/>
                </a:solidFill>
                <a:latin typeface="Times New Roman"/>
                <a:ea typeface="Times New Roman"/>
                <a:cs typeface="Times New Roman"/>
                <a:sym typeface="Times New Roman"/>
              </a:rPr>
            </a:br>
            <a:endParaRPr sz="1600">
              <a:solidFill>
                <a:schemeClr val="dk1"/>
              </a:solidFill>
              <a:latin typeface="Times New Roman"/>
              <a:ea typeface="Times New Roman"/>
              <a:cs typeface="Times New Roman"/>
              <a:sym typeface="Times New Roman"/>
            </a:endParaRPr>
          </a:p>
          <a:p>
            <a:pPr indent="-330200" lvl="0" marL="457200" rtl="0" algn="l">
              <a:spcBef>
                <a:spcPts val="0"/>
              </a:spcBef>
              <a:spcAft>
                <a:spcPts val="0"/>
              </a:spcAft>
              <a:buClr>
                <a:schemeClr val="dk1"/>
              </a:buClr>
              <a:buSzPts val="1600"/>
              <a:buChar char="●"/>
            </a:pPr>
            <a:r>
              <a:rPr b="1" lang="en" sz="1600">
                <a:solidFill>
                  <a:schemeClr val="dk1"/>
                </a:solidFill>
                <a:latin typeface="Times New Roman"/>
                <a:ea typeface="Times New Roman"/>
                <a:cs typeface="Times New Roman"/>
                <a:sym typeface="Times New Roman"/>
              </a:rPr>
              <a:t>Corporate dental chains</a:t>
            </a:r>
            <a:r>
              <a:rPr lang="en" sz="1600">
                <a:solidFill>
                  <a:schemeClr val="dk1"/>
                </a:solidFill>
                <a:latin typeface="Times New Roman"/>
                <a:ea typeface="Times New Roman"/>
                <a:cs typeface="Times New Roman"/>
                <a:sym typeface="Times New Roman"/>
              </a:rPr>
              <a:t> – Bupa Dental Care, and Portman Dental Care.</a:t>
            </a:r>
            <a:br>
              <a:rPr lang="en" sz="1600">
                <a:solidFill>
                  <a:schemeClr val="dk1"/>
                </a:solidFill>
                <a:latin typeface="Times New Roman"/>
                <a:ea typeface="Times New Roman"/>
                <a:cs typeface="Times New Roman"/>
                <a:sym typeface="Times New Roman"/>
              </a:rPr>
            </a:br>
            <a:endParaRPr sz="1600">
              <a:solidFill>
                <a:schemeClr val="dk1"/>
              </a:solidFill>
              <a:latin typeface="Times New Roman"/>
              <a:ea typeface="Times New Roman"/>
              <a:cs typeface="Times New Roman"/>
              <a:sym typeface="Times New Roman"/>
            </a:endParaRPr>
          </a:p>
          <a:p>
            <a:pPr indent="-330200" lvl="0" marL="457200" rtl="0" algn="l">
              <a:spcBef>
                <a:spcPts val="0"/>
              </a:spcBef>
              <a:spcAft>
                <a:spcPts val="0"/>
              </a:spcAft>
              <a:buClr>
                <a:schemeClr val="dk1"/>
              </a:buClr>
              <a:buSzPts val="1600"/>
              <a:buChar char="●"/>
            </a:pPr>
            <a:r>
              <a:rPr b="1" lang="en" sz="1600">
                <a:solidFill>
                  <a:schemeClr val="dk1"/>
                </a:solidFill>
                <a:latin typeface="Times New Roman"/>
                <a:ea typeface="Times New Roman"/>
                <a:cs typeface="Times New Roman"/>
                <a:sym typeface="Times New Roman"/>
              </a:rPr>
              <a:t>Private practices</a:t>
            </a:r>
            <a:r>
              <a:rPr lang="en" sz="1600">
                <a:solidFill>
                  <a:schemeClr val="dk1"/>
                </a:solidFill>
                <a:latin typeface="Times New Roman"/>
                <a:ea typeface="Times New Roman"/>
                <a:cs typeface="Times New Roman"/>
                <a:sym typeface="Times New Roman"/>
              </a:rPr>
              <a:t> – significant proportion of dentists are self-employed associates.</a:t>
            </a:r>
            <a:endParaRPr sz="1600">
              <a:solidFill>
                <a:schemeClr val="dk1"/>
              </a:solidFill>
              <a:latin typeface="Times New Roman"/>
              <a:ea typeface="Times New Roman"/>
              <a:cs typeface="Times New Roman"/>
              <a:sym typeface="Times New Roman"/>
            </a:endParaRPr>
          </a:p>
          <a:p>
            <a:pPr indent="0" lvl="0" marL="0" rtl="0" algn="l">
              <a:spcBef>
                <a:spcPts val="1200"/>
              </a:spcBef>
              <a:spcAft>
                <a:spcPts val="12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