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acaceea044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acaceea044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2acaceea044_0_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2acaceea044_0_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2acaceea044_0_10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2acaceea044_0_10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2acaceea044_0_3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2acaceea044_0_3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2acaceea044_0_3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2acaceea044_0_3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2acaceea044_0_4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2acaceea044_0_4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image" Target="../media/image1.jpg"/><Relationship Id="rId5" Type="http://schemas.openxmlformats.org/officeDocument/2006/relationships/image" Target="../media/image3.jpg"/><Relationship Id="rId6" Type="http://schemas.openxmlformats.org/officeDocument/2006/relationships/image" Target="../media/image4.jpg"/><Relationship Id="rId7" Type="http://schemas.openxmlformats.org/officeDocument/2006/relationships/image" Target="../media/image7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hyperlink" Target="http://www.youtube.com/watch?v=qqgwuL07JtI" TargetMode="External"/><Relationship Id="rId4" Type="http://schemas.openxmlformats.org/officeDocument/2006/relationships/image" Target="../media/image6.jpg"/><Relationship Id="rId5" Type="http://schemas.openxmlformats.org/officeDocument/2006/relationships/hyperlink" Target="http://www.youtube.com/watch?v=PUNtxGYNhtg" TargetMode="External"/><Relationship Id="rId6" Type="http://schemas.openxmlformats.org/officeDocument/2006/relationships/image" Target="../media/image5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hyperlink" Target="https://www.towerstone.co.uk/how-much-does-a-marine-biologist-make?utm_source=chatgpt.com" TargetMode="Externa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hyperlink" Target="https://www.mba.ac.uk/" TargetMode="External"/><Relationship Id="rId4" Type="http://schemas.openxmlformats.org/officeDocument/2006/relationships/hyperlink" Target="https://noc.ac.uk/" TargetMode="External"/><Relationship Id="rId5" Type="http://schemas.openxmlformats.org/officeDocument/2006/relationships/hyperlink" Target="https://noc.ac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135600" y="102750"/>
            <a:ext cx="8872800" cy="1004400"/>
          </a:xfrm>
          <a:prstGeom prst="rect">
            <a:avLst/>
          </a:prstGeom>
          <a:solidFill>
            <a:srgbClr val="0B5394"/>
          </a:solidFill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Career highlight: Marine Biologist </a:t>
            </a:r>
            <a:endParaRPr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55075" y="3113025"/>
            <a:ext cx="1833850" cy="1746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13" title="download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5600" y="1149700"/>
            <a:ext cx="2078800" cy="1422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13" title="download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098075" y="1149700"/>
            <a:ext cx="1910325" cy="1422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 title="download.jp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324550" y="1149700"/>
            <a:ext cx="1971875" cy="1422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p13" title="download.jp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482888" y="1149700"/>
            <a:ext cx="2539375" cy="1422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 txBox="1"/>
          <p:nvPr>
            <p:ph type="title"/>
          </p:nvPr>
        </p:nvSpPr>
        <p:spPr>
          <a:xfrm>
            <a:off x="0" y="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220">
                <a:latin typeface="Times New Roman"/>
                <a:ea typeface="Times New Roman"/>
                <a:cs typeface="Times New Roman"/>
                <a:sym typeface="Times New Roman"/>
              </a:rPr>
              <a:t>What is?</a:t>
            </a:r>
            <a:endParaRPr sz="322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" name="Google Shape;65;p14"/>
          <p:cNvSpPr txBox="1"/>
          <p:nvPr>
            <p:ph idx="1" type="body"/>
          </p:nvPr>
        </p:nvSpPr>
        <p:spPr>
          <a:xfrm>
            <a:off x="194475" y="639875"/>
            <a:ext cx="8835900" cy="4422300"/>
          </a:xfrm>
          <a:prstGeom prst="rect">
            <a:avLst/>
          </a:prstGeom>
          <a:ln cap="flat" cmpd="sng" w="19050">
            <a:solidFill>
              <a:srgbClr val="2557A7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they do</a:t>
            </a:r>
            <a:r>
              <a:rPr lang="en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Study marine life—from plankton to whales—using fieldwork, diving, lab work, ecological modelling, genetics, toxicology, fishery management, and pollution assessment.</a:t>
            </a:r>
            <a:endParaRPr b="1"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Typical tasks</a:t>
            </a:r>
            <a:r>
              <a:rPr lang="en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5600" lvl="1" marL="91440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○"/>
            </a:pPr>
            <a:r>
              <a:rPr lang="en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Collecting samples at sea or along the coast (often diving)</a:t>
            </a:r>
            <a:br>
              <a:rPr lang="en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560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○"/>
            </a:pPr>
            <a:r>
              <a:rPr lang="en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Analysing specimens in labs and writing scientific reports</a:t>
            </a:r>
            <a:br>
              <a:rPr lang="en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560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○"/>
            </a:pPr>
            <a:r>
              <a:rPr lang="en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Monitoring marine health and informing policy or conservation</a:t>
            </a:r>
            <a:br>
              <a:rPr lang="en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560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○"/>
            </a:pPr>
            <a:r>
              <a:rPr lang="en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Public outreach, teaching, consultancy, or policy work .</a:t>
            </a:r>
            <a:br>
              <a:rPr lang="en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5"/>
          <p:cNvSpPr txBox="1"/>
          <p:nvPr>
            <p:ph type="title"/>
          </p:nvPr>
        </p:nvSpPr>
        <p:spPr>
          <a:xfrm>
            <a:off x="58125" y="614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220">
                <a:latin typeface="Times New Roman"/>
                <a:ea typeface="Times New Roman"/>
                <a:cs typeface="Times New Roman"/>
                <a:sym typeface="Times New Roman"/>
              </a:rPr>
              <a:t>What qualifications will you need?</a:t>
            </a:r>
            <a:endParaRPr sz="322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1" name="Google Shape;71;p15"/>
          <p:cNvSpPr txBox="1"/>
          <p:nvPr/>
        </p:nvSpPr>
        <p:spPr>
          <a:xfrm>
            <a:off x="177750" y="688950"/>
            <a:ext cx="4312800" cy="4263900"/>
          </a:xfrm>
          <a:prstGeom prst="rect">
            <a:avLst/>
          </a:prstGeom>
          <a:solidFill>
            <a:srgbClr val="0B5394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Education:</a:t>
            </a:r>
            <a:endParaRPr sz="21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BSc, (Bachelor of Science), in Marine Biology, Oceanography, or biology, often followed by an MSc, (Master of science) degree, and frequently a PhD for research roles.</a:t>
            </a:r>
            <a:endParaRPr sz="22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You will need an A level in biology, and frequently another science subject. Maths A level is also advised.</a:t>
            </a:r>
            <a:endParaRPr sz="22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72" name="Google Shape;72;p15"/>
          <p:cNvCxnSpPr/>
          <p:nvPr/>
        </p:nvCxnSpPr>
        <p:spPr>
          <a:xfrm>
            <a:off x="4302025" y="2971175"/>
            <a:ext cx="699000" cy="15000"/>
          </a:xfrm>
          <a:prstGeom prst="straightConnector1">
            <a:avLst/>
          </a:prstGeom>
          <a:noFill/>
          <a:ln cap="flat" cmpd="sng" w="76200">
            <a:solidFill>
              <a:srgbClr val="CC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73" name="Google Shape;73;p15"/>
          <p:cNvSpPr txBox="1"/>
          <p:nvPr/>
        </p:nvSpPr>
        <p:spPr>
          <a:xfrm>
            <a:off x="5044725" y="2626600"/>
            <a:ext cx="4009200" cy="2215200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Mid-career: MSC-qualified roles, senior researchers, consultants, or lecturers, (£25-£35k)</a:t>
            </a:r>
            <a:endParaRPr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Senior positions: Lead scientists, policy advisors, professors, and senior consultants, (£50-£80k)</a:t>
            </a:r>
            <a:endParaRPr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74" name="Google Shape;74;p15"/>
          <p:cNvCxnSpPr/>
          <p:nvPr/>
        </p:nvCxnSpPr>
        <p:spPr>
          <a:xfrm>
            <a:off x="4302025" y="1492500"/>
            <a:ext cx="699000" cy="15000"/>
          </a:xfrm>
          <a:prstGeom prst="straightConnector1">
            <a:avLst/>
          </a:prstGeom>
          <a:noFill/>
          <a:ln cap="flat" cmpd="sng" w="76200">
            <a:solidFill>
              <a:srgbClr val="CC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75" name="Google Shape;75;p15"/>
          <p:cNvSpPr txBox="1"/>
          <p:nvPr/>
        </p:nvSpPr>
        <p:spPr>
          <a:xfrm>
            <a:off x="5044725" y="688950"/>
            <a:ext cx="4009200" cy="1882800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Early roles: Internships, unpaid/low-pay fieldwork, research assistant roles, (£18-£24k).</a:t>
            </a:r>
            <a:endParaRPr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These roles are </a:t>
            </a:r>
            <a:r>
              <a:rPr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</a:t>
            </a:r>
            <a:r>
              <a:rPr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to gain diving/field/lab experience.</a:t>
            </a:r>
            <a:endParaRPr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6"/>
          <p:cNvSpPr txBox="1"/>
          <p:nvPr/>
        </p:nvSpPr>
        <p:spPr>
          <a:xfrm>
            <a:off x="3314950" y="367602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</p:txBody>
      </p:sp>
      <p:sp>
        <p:nvSpPr>
          <p:cNvPr id="81" name="Google Shape;81;p16"/>
          <p:cNvSpPr txBox="1"/>
          <p:nvPr/>
        </p:nvSpPr>
        <p:spPr>
          <a:xfrm>
            <a:off x="459000" y="415175"/>
            <a:ext cx="3125400" cy="51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Example video</a:t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descr="Diving with sharks, whales and dolphins is part of Rachel Butler’s day job as a marine biologist and wildlife filmmaker. What’s her advice to anyone wanting to work in the ocean? Subscribe: http://bit.ly/SubscribeToEarthUnplugged  &#10;&#10;Ocean X Media are a team of scientists, explorers and filmmakers driven to discover what lies beneath the waves and to document untold ocean stories. Find out more here: http://www.oceanx.org&#10;&#10;Animal Slow Motion: http://bit.ly/EarthUnpluggedSlowMotionTimelapse &#10;Expedition and Location Films: http://bit.ly/EarthUnpluggedExpeditionsAndLocationFilms&#10;Big Questions with Maddie: http://bit.ly/BigQuestionsWithMaddieMoate&#10;Wilderness Sessions: http://bit.ly/WildernessSessionsFilms&#10;&#10;Welcome to BBC Earth Explore! We make films about the incredible natural world, we investigate the conundrums, quirks and beautiful science of our amazing planet.&#10;&#10;Want to share your views with the team behind BBC Earth and win prizes? Join our BBC Studios Voice: https://www.bbcstudiosvoice.com/register&#10;&#10;This is a channel from BBC Studios who help fund new BBC programmes.&#10;Service information and feedback: http://bbcworldwide.com/vod-feedback--contact-details.aspx" id="82" name="Google Shape;82;p16" title="How do you become a marine biologist? | BBC Earth Explore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9275" y="1078175"/>
            <a:ext cx="3687675" cy="20743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i Conservation Crew!&#10;&#10;Thank you for clicking on our video :)&#10;&#10;In this video, we show you what a day in the life of a marine biologist looks like. Laura and Kiera join Dr Andrea Gaion of the UK Blue Shark Project in Penzance Cornwall and embark upon some serious shark conservation!&#10;&#10;If you liked this video and found it interesting/inspiring, please hit the LIKE button and leave a comment. We'd also love to see you back here again, so make sure to SUBSCRIBE so that you never miss a video!&#10;&#10;Join the conversation!&#10;→ Facebook @ConservationChatUk &#10;→ Instagram @conservationchatuk &#10;→ Twitter @ConChatUK WEBSITE &#10;→ Website www.conservationchatuk.com&#10;&#10;Contact us!&#10;→ conservationchat@outlook.com" id="83" name="Google Shape;83;p16" title="A Day in the Life of a Marine Biologist - Blue Shark Conservation! [UK Blue Shark Project]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344800" y="2571738"/>
            <a:ext cx="4173275" cy="2347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7"/>
          <p:cNvSpPr txBox="1"/>
          <p:nvPr>
            <p:ph type="title"/>
          </p:nvPr>
        </p:nvSpPr>
        <p:spPr>
          <a:xfrm>
            <a:off x="56450" y="590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220">
                <a:latin typeface="Times New Roman"/>
                <a:ea typeface="Times New Roman"/>
                <a:cs typeface="Times New Roman"/>
                <a:sym typeface="Times New Roman"/>
              </a:rPr>
              <a:t>Salaries</a:t>
            </a:r>
            <a:endParaRPr sz="322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9" name="Google Shape;89;p17"/>
          <p:cNvSpPr txBox="1"/>
          <p:nvPr>
            <p:ph idx="1" type="body"/>
          </p:nvPr>
        </p:nvSpPr>
        <p:spPr>
          <a:xfrm>
            <a:off x="162250" y="631750"/>
            <a:ext cx="8816700" cy="4433700"/>
          </a:xfrm>
          <a:prstGeom prst="rect">
            <a:avLst/>
          </a:prstGeom>
          <a:ln cap="flat" cmpd="sng" w="19050">
            <a:solidFill>
              <a:srgbClr val="0B539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 fontScale="40000" lnSpcReduction="10000"/>
          </a:bodyPr>
          <a:lstStyle/>
          <a:p>
            <a:pPr indent="-330539" lvl="0" marL="45720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●"/>
            </a:pPr>
            <a:r>
              <a:rPr b="1" lang="en" sz="4013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Overall average</a:t>
            </a:r>
            <a:r>
              <a:rPr lang="en" sz="4013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br>
              <a:rPr lang="en" sz="4013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4013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0539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○"/>
            </a:pPr>
            <a:r>
              <a:rPr lang="en" sz="4013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£31–32k typical, per Indeed and Glassdoor.</a:t>
            </a:r>
            <a:br>
              <a:rPr lang="en" sz="4013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4013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0539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○"/>
            </a:pPr>
            <a:r>
              <a:rPr lang="en" sz="4013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Starting salary: as low as £13.7k for entry-level/assistant roles..</a:t>
            </a:r>
            <a:br>
              <a:rPr lang="en" sz="4013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4013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0539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○"/>
            </a:pPr>
            <a:r>
              <a:rPr lang="en" sz="4013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MSc level: £25–35k; Senior: £36–50k; Professor/policy lead: £55–80k+</a:t>
            </a:r>
            <a:r>
              <a:rPr lang="en" sz="4013">
                <a:solidFill>
                  <a:schemeClr val="dk1"/>
                </a:solidFill>
                <a:uFill>
                  <a:noFill/>
                </a:uFill>
                <a:latin typeface="Times New Roman"/>
                <a:ea typeface="Times New Roman"/>
                <a:cs typeface="Times New Roman"/>
                <a:sym typeface="Times New Roman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 </a:t>
            </a:r>
            <a:br>
              <a:rPr lang="en" sz="4013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4013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0539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●"/>
            </a:pPr>
            <a:r>
              <a:rPr b="1" lang="en" sz="4013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Geographic/sector variation</a:t>
            </a:r>
            <a:r>
              <a:rPr lang="en" sz="4013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br>
              <a:rPr lang="en" sz="4013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4013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0539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○"/>
            </a:pPr>
            <a:r>
              <a:rPr lang="en" sz="4013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Higher pay near Plymouth (£46k), Aberdeen, Liverpool.</a:t>
            </a:r>
            <a:br>
              <a:rPr lang="en" sz="4013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4013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0539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○"/>
            </a:pPr>
            <a:r>
              <a:rPr lang="en" sz="4013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Academic and government research roles may command higher pay than NGO or field roles.</a:t>
            </a:r>
            <a:br>
              <a:rPr lang="en" sz="4013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4013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97179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67274"/>
              <a:buChar char="●"/>
            </a:pPr>
            <a:r>
              <a:rPr b="1" lang="en" sz="4013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Job satisfaction</a:t>
            </a:r>
            <a:r>
              <a:rPr lang="en" sz="4013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High, despite wage challenges—people actively choose this for passion and purpose.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8"/>
          <p:cNvSpPr txBox="1"/>
          <p:nvPr>
            <p:ph type="title"/>
          </p:nvPr>
        </p:nvSpPr>
        <p:spPr>
          <a:xfrm>
            <a:off x="311700" y="2563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420">
                <a:latin typeface="Times New Roman"/>
                <a:ea typeface="Times New Roman"/>
                <a:cs typeface="Times New Roman"/>
                <a:sym typeface="Times New Roman"/>
              </a:rPr>
              <a:t>To find out more…</a:t>
            </a:r>
            <a:endParaRPr sz="342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5" name="Google Shape;95;p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100" u="sng">
                <a:solidFill>
                  <a:schemeClr val="hlink"/>
                </a:solidFill>
                <a:hlinkClick r:id="rId3"/>
              </a:rPr>
              <a:t>https://www.mba.ac.uk/</a:t>
            </a:r>
            <a:endParaRPr sz="31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100" u="sng">
                <a:solidFill>
                  <a:schemeClr val="hlink"/>
                </a:solidFill>
                <a:hlinkClick r:id="rId4"/>
              </a:rPr>
              <a:t>https://noc.ac.uk/</a:t>
            </a:r>
            <a:endParaRPr sz="31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100" u="sng">
                <a:solidFill>
                  <a:schemeClr val="hlink"/>
                </a:solidFill>
                <a:hlinkClick r:id="rId5"/>
              </a:rPr>
              <a:t>https://noc.ac.uk/</a:t>
            </a:r>
            <a:endParaRPr sz="31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31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26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