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2ac8b718dc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2ac8b718dc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2ac8b718dcb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2ac8b718dcb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2ac8b718dcb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2ac8b718dcb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2ac8b718dcb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2ac8b718dcb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2ac8b718dcb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2ac8b718dcb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2ac8b718dcb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2ac8b718dcb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ac8b718dcb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2ac8b718dcb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s://uk.indeed.com/q-bookkeeper-jobs.html?from=careerguide-autohyperlink-en-GB" TargetMode="Externa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youtube.com/shorts/vrVP4og6Q6g" TargetMode="Externa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www.youtube.com/shorts/xwnyfd_fAEg" TargetMode="Externa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www.eagle-education.co.uk/career/how-much-does-an-accountant-earn/#:~:text=With%20five%20to%20eight%20years,to%20200%25%20of%20your%20salary"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hyperlink" Target="https://icould.com/stories/magna-a/"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icaew.com/" TargetMode="External"/><Relationship Id="rId4" Type="http://schemas.openxmlformats.org/officeDocument/2006/relationships/hyperlink" Target="https://www.aicpa-cima.com/hom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62350" y="643600"/>
            <a:ext cx="8872800" cy="1626600"/>
          </a:xfrm>
          <a:prstGeom prst="rect">
            <a:avLst/>
          </a:prstGeom>
          <a:solidFill>
            <a:srgbClr val="0B5394"/>
          </a:solidFill>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a:t>
            </a:r>
            <a:endParaRPr>
              <a:solidFill>
                <a:srgbClr val="FFFFFF"/>
              </a:solidFill>
              <a:latin typeface="Times New Roman"/>
              <a:ea typeface="Times New Roman"/>
              <a:cs typeface="Times New Roman"/>
              <a:sym typeface="Times New Roman"/>
            </a:endParaRPr>
          </a:p>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Accounting</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451900" y="2665125"/>
            <a:ext cx="1619225" cy="17466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 an A</a:t>
            </a:r>
            <a:r>
              <a:rPr lang="en" sz="3220">
                <a:latin typeface="Times New Roman"/>
                <a:ea typeface="Times New Roman"/>
                <a:cs typeface="Times New Roman"/>
                <a:sym typeface="Times New Roman"/>
              </a:rPr>
              <a:t>ccountant</a:t>
            </a:r>
            <a:r>
              <a:rPr lang="en" sz="3220">
                <a:latin typeface="Times New Roman"/>
                <a:ea typeface="Times New Roman"/>
                <a:cs typeface="Times New Roman"/>
                <a:sym typeface="Times New Roman"/>
              </a:rPr>
              <a:t>?</a:t>
            </a:r>
            <a:endParaRPr sz="3220">
              <a:latin typeface="Times New Roman"/>
              <a:ea typeface="Times New Roman"/>
              <a:cs typeface="Times New Roman"/>
              <a:sym typeface="Times New Roman"/>
            </a:endParaRPr>
          </a:p>
        </p:txBody>
      </p:sp>
      <p:sp>
        <p:nvSpPr>
          <p:cNvPr id="61" name="Google Shape;61;p14"/>
          <p:cNvSpPr txBox="1"/>
          <p:nvPr>
            <p:ph idx="1" type="body"/>
          </p:nvPr>
        </p:nvSpPr>
        <p:spPr>
          <a:xfrm>
            <a:off x="194475" y="639875"/>
            <a:ext cx="7078500" cy="41775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2400">
                <a:latin typeface="Times New Roman"/>
                <a:ea typeface="Times New Roman"/>
                <a:cs typeface="Times New Roman"/>
                <a:sym typeface="Times New Roman"/>
              </a:rPr>
              <a:t>Taken from Investopedia:</a:t>
            </a:r>
            <a:endParaRPr sz="2400">
              <a:latin typeface="Times New Roman"/>
              <a:ea typeface="Times New Roman"/>
              <a:cs typeface="Times New Roman"/>
              <a:sym typeface="Times New Roman"/>
            </a:endParaRPr>
          </a:p>
          <a:p>
            <a:pPr indent="0" lvl="0" marL="0" rtl="0" algn="l">
              <a:spcBef>
                <a:spcPts val="1200"/>
              </a:spcBef>
              <a:spcAft>
                <a:spcPts val="0"/>
              </a:spcAft>
              <a:buNone/>
            </a:pPr>
            <a:r>
              <a:rPr lang="en" sz="2100">
                <a:solidFill>
                  <a:srgbClr val="2D2D2D"/>
                </a:solidFill>
                <a:latin typeface="Times New Roman"/>
                <a:ea typeface="Times New Roman"/>
                <a:cs typeface="Times New Roman"/>
                <a:sym typeface="Times New Roman"/>
              </a:rPr>
              <a:t>Accountants ensure that work goes on efficiently by reviewing financial statements and reports, analysing data, budgets, tax filings and accounting records. They proffer financial services, and the recipient of these services are individual clients or businesses and organisations. Often, people think a </a:t>
            </a:r>
            <a:r>
              <a:rPr lang="en" sz="2100">
                <a:solidFill>
                  <a:schemeClr val="dk1"/>
                </a:solidFill>
                <a:uFill>
                  <a:noFill/>
                </a:uFill>
                <a:latin typeface="Times New Roman"/>
                <a:ea typeface="Times New Roman"/>
                <a:cs typeface="Times New Roman"/>
                <a:sym typeface="Times New Roman"/>
                <a:hlinkClick r:id="rId3">
                  <a:extLst>
                    <a:ext uri="{A12FA001-AC4F-418D-AE19-62706E023703}">
                      <ahyp:hlinkClr val="tx"/>
                    </a:ext>
                  </a:extLst>
                </a:hlinkClick>
              </a:rPr>
              <a:t>bookkeeper</a:t>
            </a:r>
            <a:r>
              <a:rPr lang="en" sz="2100">
                <a:solidFill>
                  <a:srgbClr val="2D2D2D"/>
                </a:solidFill>
                <a:latin typeface="Times New Roman"/>
                <a:ea typeface="Times New Roman"/>
                <a:cs typeface="Times New Roman"/>
                <a:sym typeface="Times New Roman"/>
              </a:rPr>
              <a:t> performs similar roles as an accountant. A bookkeeper's major duties are gathering and recording financial information, while an accountant typically analyses information and usually has a minimum of a degree in accounting.</a:t>
            </a:r>
            <a:endParaRPr sz="2400">
              <a:latin typeface="Times New Roman"/>
              <a:ea typeface="Times New Roman"/>
              <a:cs typeface="Times New Roman"/>
              <a:sym typeface="Times New Roman"/>
            </a:endParaRPr>
          </a:p>
          <a:p>
            <a:pPr indent="0" lvl="0" marL="0" rtl="0" algn="l">
              <a:spcBef>
                <a:spcPts val="1200"/>
              </a:spcBef>
              <a:spcAft>
                <a:spcPts val="0"/>
              </a:spcAft>
              <a:buNone/>
            </a:pPr>
            <a:r>
              <a:t/>
            </a:r>
            <a:endParaRPr sz="2600">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pic>
        <p:nvPicPr>
          <p:cNvPr id="62" name="Google Shape;62;p14"/>
          <p:cNvPicPr preferRelativeResize="0"/>
          <p:nvPr/>
        </p:nvPicPr>
        <p:blipFill>
          <a:blip r:embed="rId4">
            <a:alphaModFix/>
          </a:blip>
          <a:stretch>
            <a:fillRect/>
          </a:stretch>
        </p:blipFill>
        <p:spPr>
          <a:xfrm>
            <a:off x="6965350" y="112375"/>
            <a:ext cx="2063726" cy="1223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5"/>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68" name="Google Shape;68;p15"/>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Routes into accounting:</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Degree - Accounting degree, or related degrees such as business, maths, economics, finance or management.</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A levels - Will depend on the above degrees. Some degrees and universities may require maths for an accounting degree, but not all.</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GCSEs - GCSEs at 9-4, including maths and English. Note that if you study Maths at A level, it’s usually recommended you achieve a grade 7 at GCSE.</a:t>
            </a:r>
            <a:endParaRPr sz="1800">
              <a:solidFill>
                <a:srgbClr val="FFFFFF"/>
              </a:solidFill>
              <a:latin typeface="Times New Roman"/>
              <a:ea typeface="Times New Roman"/>
              <a:cs typeface="Times New Roman"/>
              <a:sym typeface="Times New Roman"/>
            </a:endParaRPr>
          </a:p>
        </p:txBody>
      </p:sp>
      <p:cxnSp>
        <p:nvCxnSpPr>
          <p:cNvPr id="69" name="Google Shape;69;p15"/>
          <p:cNvCxnSpPr/>
          <p:nvPr/>
        </p:nvCxnSpPr>
        <p:spPr>
          <a:xfrm>
            <a:off x="4302025" y="2971175"/>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0" name="Google Shape;70;p15"/>
          <p:cNvSpPr txBox="1"/>
          <p:nvPr/>
        </p:nvSpPr>
        <p:spPr>
          <a:xfrm>
            <a:off x="5044725" y="2637525"/>
            <a:ext cx="4009200" cy="12450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can also do a BTEC at Level 3, before going on to do your degree. Check that the University you’re interested in accepts BTECs.</a:t>
            </a:r>
            <a:endParaRPr sz="1800">
              <a:solidFill>
                <a:srgbClr val="FFFFFF"/>
              </a:solidFill>
              <a:latin typeface="Times New Roman"/>
              <a:ea typeface="Times New Roman"/>
              <a:cs typeface="Times New Roman"/>
              <a:sym typeface="Times New Roman"/>
            </a:endParaRPr>
          </a:p>
        </p:txBody>
      </p:sp>
      <p:cxnSp>
        <p:nvCxnSpPr>
          <p:cNvPr id="71" name="Google Shape;71;p15"/>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2" name="Google Shape;72;p15"/>
          <p:cNvSpPr txBox="1"/>
          <p:nvPr/>
        </p:nvSpPr>
        <p:spPr>
          <a:xfrm>
            <a:off x="5044725" y="934725"/>
            <a:ext cx="4009200" cy="1534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could also start an apprenticeship at advanced, higher or degree level. </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It’s also possible to start in a junior role and work towards professional status.</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6"/>
          <p:cNvSpPr txBox="1"/>
          <p:nvPr>
            <p:ph type="title"/>
          </p:nvPr>
        </p:nvSpPr>
        <p:spPr>
          <a:xfrm>
            <a:off x="45225" y="1856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What is a chartered Accountant?</a:t>
            </a:r>
            <a:endParaRPr sz="3320">
              <a:latin typeface="Times New Roman"/>
              <a:ea typeface="Times New Roman"/>
              <a:cs typeface="Times New Roman"/>
              <a:sym typeface="Times New Roman"/>
            </a:endParaRPr>
          </a:p>
        </p:txBody>
      </p:sp>
      <p:sp>
        <p:nvSpPr>
          <p:cNvPr id="78" name="Google Shape;78;p16"/>
          <p:cNvSpPr txBox="1"/>
          <p:nvPr>
            <p:ph idx="1" type="body"/>
          </p:nvPr>
        </p:nvSpPr>
        <p:spPr>
          <a:xfrm>
            <a:off x="182175" y="934025"/>
            <a:ext cx="5646900" cy="39564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rmAutofit fontScale="85000" lnSpcReduction="10000"/>
          </a:bodyPr>
          <a:lstStyle/>
          <a:p>
            <a:pPr indent="0" lvl="0" marL="0" rtl="0" algn="l">
              <a:spcBef>
                <a:spcPts val="0"/>
              </a:spcBef>
              <a:spcAft>
                <a:spcPts val="1200"/>
              </a:spcAft>
              <a:buNone/>
            </a:pPr>
            <a:r>
              <a:rPr lang="en" sz="2400">
                <a:latin typeface="Times New Roman"/>
                <a:ea typeface="Times New Roman"/>
                <a:cs typeface="Times New Roman"/>
                <a:sym typeface="Times New Roman"/>
              </a:rPr>
              <a:t>The difference between an accountant and a chartered accountant is that the latter has taken extensive professional qualifications, is more highly qualified and may be able to offer specialist financial advice and services. Chartered accountants will also be part of a professional body. In order to use the title ‘chartered accountant’ you will need to pass several exams and also have many years experience in the industry. You will then join a body such as the ICAEW, (The Institute of Chartered Accountants in England and Wales).</a:t>
            </a:r>
            <a:endParaRPr sz="2400">
              <a:latin typeface="Times New Roman"/>
              <a:ea typeface="Times New Roman"/>
              <a:cs typeface="Times New Roman"/>
              <a:sym typeface="Times New Roman"/>
            </a:endParaRPr>
          </a:p>
        </p:txBody>
      </p:sp>
      <p:sp>
        <p:nvSpPr>
          <p:cNvPr id="79" name="Google Shape;79;p16"/>
          <p:cNvSpPr txBox="1"/>
          <p:nvPr/>
        </p:nvSpPr>
        <p:spPr>
          <a:xfrm>
            <a:off x="5969300" y="110550"/>
            <a:ext cx="3000000" cy="1015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u="sng">
                <a:solidFill>
                  <a:schemeClr val="hlink"/>
                </a:solidFill>
                <a:latin typeface="Times New Roman"/>
                <a:ea typeface="Times New Roman"/>
                <a:cs typeface="Times New Roman"/>
                <a:sym typeface="Times New Roman"/>
                <a:hlinkClick r:id="rId3"/>
              </a:rPr>
              <a:t>How to become a Chartered Accountant</a:t>
            </a:r>
            <a:endParaRPr sz="18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80" name="Google Shape;80;p16"/>
          <p:cNvPicPr preferRelativeResize="0"/>
          <p:nvPr/>
        </p:nvPicPr>
        <p:blipFill rotWithShape="1">
          <a:blip r:embed="rId4">
            <a:alphaModFix/>
          </a:blip>
          <a:srcRect b="9392" l="45318" r="27504" t="18907"/>
          <a:stretch/>
        </p:blipFill>
        <p:spPr>
          <a:xfrm>
            <a:off x="6344350" y="960200"/>
            <a:ext cx="2249907" cy="39564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ph idx="1" type="body"/>
          </p:nvPr>
        </p:nvSpPr>
        <p:spPr>
          <a:xfrm>
            <a:off x="929425" y="1744200"/>
            <a:ext cx="2876700" cy="1316400"/>
          </a:xfrm>
          <a:prstGeom prst="rect">
            <a:avLst/>
          </a:prstGeom>
          <a:solidFill>
            <a:srgbClr val="0B5394"/>
          </a:solidFill>
        </p:spPr>
        <p:txBody>
          <a:bodyPr anchorCtr="0" anchor="t" bIns="91425" lIns="91425" spcFirstLastPara="1" rIns="91425" wrap="square" tIns="91425">
            <a:noAutofit/>
          </a:bodyPr>
          <a:lstStyle/>
          <a:p>
            <a:pPr indent="0" lvl="0" marL="0" rtl="0" algn="ctr">
              <a:spcBef>
                <a:spcPts val="0"/>
              </a:spcBef>
              <a:spcAft>
                <a:spcPts val="0"/>
              </a:spcAft>
              <a:buSzPts val="1018"/>
              <a:buNone/>
            </a:pPr>
            <a:r>
              <a:rPr lang="en" sz="1965" u="sng">
                <a:solidFill>
                  <a:srgbClr val="FFFFFF"/>
                </a:solidFill>
                <a:hlinkClick r:id="rId3">
                  <a:extLst>
                    <a:ext uri="{A12FA001-AC4F-418D-AE19-62706E023703}">
                      <ahyp:hlinkClr val="tx"/>
                    </a:ext>
                  </a:extLst>
                </a:hlinkClick>
              </a:rPr>
              <a:t>Jobs you can achieve with an accountancy qualification</a:t>
            </a:r>
            <a:endParaRPr sz="1965">
              <a:solidFill>
                <a:srgbClr val="FFFFFF"/>
              </a:solidFill>
            </a:endParaRPr>
          </a:p>
          <a:p>
            <a:pPr indent="0" lvl="0" marL="0" rtl="0" algn="l">
              <a:spcBef>
                <a:spcPts val="1200"/>
              </a:spcBef>
              <a:spcAft>
                <a:spcPts val="1200"/>
              </a:spcAft>
              <a:buSzPts val="1018"/>
              <a:buNone/>
            </a:pPr>
            <a:r>
              <a:t/>
            </a:r>
            <a:endParaRPr sz="1665">
              <a:solidFill>
                <a:srgbClr val="FFFFFF"/>
              </a:solidFill>
            </a:endParaRPr>
          </a:p>
        </p:txBody>
      </p:sp>
      <p:pic>
        <p:nvPicPr>
          <p:cNvPr id="86" name="Google Shape;86;p17"/>
          <p:cNvPicPr preferRelativeResize="0"/>
          <p:nvPr/>
        </p:nvPicPr>
        <p:blipFill rotWithShape="1">
          <a:blip r:embed="rId4">
            <a:alphaModFix/>
          </a:blip>
          <a:srcRect b="9483" l="45101" r="27542" t="18454"/>
          <a:stretch/>
        </p:blipFill>
        <p:spPr>
          <a:xfrm>
            <a:off x="4657950" y="212400"/>
            <a:ext cx="2757100" cy="48408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8"/>
          <p:cNvSpPr txBox="1"/>
          <p:nvPr>
            <p:ph type="title"/>
          </p:nvPr>
        </p:nvSpPr>
        <p:spPr>
          <a:xfrm>
            <a:off x="56450" y="590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92" name="Google Shape;92;p18"/>
          <p:cNvSpPr txBox="1"/>
          <p:nvPr>
            <p:ph idx="1" type="body"/>
          </p:nvPr>
        </p:nvSpPr>
        <p:spPr>
          <a:xfrm>
            <a:off x="162250" y="631750"/>
            <a:ext cx="8520600" cy="34164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 sz="2100">
                <a:latin typeface="Times New Roman"/>
                <a:ea typeface="Times New Roman"/>
                <a:cs typeface="Times New Roman"/>
                <a:sym typeface="Times New Roman"/>
              </a:rPr>
              <a:t>The average salary for an accountant is around £40,000, but there are so many roles in accounting that the salary range is between £22,000 whilst training and £90,000. There are occupations within accounting that can lead to salaries over £100,000. </a:t>
            </a:r>
            <a:endParaRPr sz="2100">
              <a:latin typeface="Times New Roman"/>
              <a:ea typeface="Times New Roman"/>
              <a:cs typeface="Times New Roman"/>
              <a:sym typeface="Times New Roman"/>
            </a:endParaRPr>
          </a:p>
          <a:p>
            <a:pPr indent="0" lvl="0" marL="0" rtl="0" algn="l">
              <a:spcBef>
                <a:spcPts val="1200"/>
              </a:spcBef>
              <a:spcAft>
                <a:spcPts val="0"/>
              </a:spcAft>
              <a:buNone/>
            </a:pPr>
            <a:r>
              <a:t/>
            </a:r>
            <a:endParaRPr/>
          </a:p>
          <a:p>
            <a:pPr indent="0" lvl="0" marL="0" rtl="0" algn="l">
              <a:spcBef>
                <a:spcPts val="1200"/>
              </a:spcBef>
              <a:spcAft>
                <a:spcPts val="0"/>
              </a:spcAft>
              <a:buNone/>
            </a:pPr>
            <a:r>
              <a:rPr lang="en" u="sng">
                <a:solidFill>
                  <a:schemeClr val="hlink"/>
                </a:solidFill>
                <a:hlinkClick r:id="rId3"/>
              </a:rPr>
              <a:t>Eagle Education - how much does an accountant earn?</a:t>
            </a:r>
            <a:r>
              <a:rPr lang="en"/>
              <a:t>.</a:t>
            </a:r>
            <a:endParaRPr/>
          </a:p>
          <a:p>
            <a:pPr indent="0" lvl="0" marL="0" rtl="0" algn="l">
              <a:spcBef>
                <a:spcPts val="1200"/>
              </a:spcBef>
              <a:spcAft>
                <a:spcPts val="120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id="97" name="Google Shape;97;p19"/>
          <p:cNvPicPr preferRelativeResize="0"/>
          <p:nvPr/>
        </p:nvPicPr>
        <p:blipFill rotWithShape="1">
          <a:blip r:embed="rId3">
            <a:alphaModFix/>
          </a:blip>
          <a:srcRect b="34356" l="18766" r="20520" t="13792"/>
          <a:stretch/>
        </p:blipFill>
        <p:spPr>
          <a:xfrm>
            <a:off x="1892375" y="477275"/>
            <a:ext cx="5359252" cy="3050499"/>
          </a:xfrm>
          <a:prstGeom prst="rect">
            <a:avLst/>
          </a:prstGeom>
          <a:noFill/>
          <a:ln>
            <a:noFill/>
          </a:ln>
        </p:spPr>
      </p:pic>
      <p:sp>
        <p:nvSpPr>
          <p:cNvPr id="98" name="Google Shape;98;p19"/>
          <p:cNvSpPr txBox="1"/>
          <p:nvPr/>
        </p:nvSpPr>
        <p:spPr>
          <a:xfrm>
            <a:off x="3314950" y="3676025"/>
            <a:ext cx="30000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u="sng">
                <a:solidFill>
                  <a:schemeClr val="hlink"/>
                </a:solidFill>
                <a:hlinkClick r:id="rId4"/>
              </a:rPr>
              <a:t>Fund Accountant at Fidelity</a:t>
            </a:r>
            <a:endParaRPr sz="1800">
              <a:solidFill>
                <a:schemeClr val="dk1"/>
              </a:solidFill>
            </a:endParaRPr>
          </a:p>
          <a:p>
            <a:pPr indent="0" lvl="0" marL="0" rtl="0" algn="l">
              <a:spcBef>
                <a:spcPts val="0"/>
              </a:spcBef>
              <a:spcAft>
                <a:spcPts val="0"/>
              </a:spcAft>
              <a:buNone/>
            </a:pPr>
            <a:r>
              <a:t/>
            </a:r>
            <a:endParaRPr sz="18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To find out more…</a:t>
            </a:r>
            <a:endParaRPr>
              <a:latin typeface="Times New Roman"/>
              <a:ea typeface="Times New Roman"/>
              <a:cs typeface="Times New Roman"/>
              <a:sym typeface="Times New Roman"/>
            </a:endParaRPr>
          </a:p>
        </p:txBody>
      </p:sp>
      <p:sp>
        <p:nvSpPr>
          <p:cNvPr id="104" name="Google Shape;104;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u="sng">
                <a:solidFill>
                  <a:schemeClr val="hlink"/>
                </a:solidFill>
                <a:hlinkClick r:id="rId3"/>
              </a:rPr>
              <a:t>https://www.icaew.com/</a:t>
            </a:r>
            <a:r>
              <a:rPr lang="en"/>
              <a:t> - The institute of Chartered Accountants in England and Wales</a:t>
            </a:r>
            <a:endParaRPr/>
          </a:p>
          <a:p>
            <a:pPr indent="0" lvl="0" marL="0" rtl="0" algn="l">
              <a:spcBef>
                <a:spcPts val="1200"/>
              </a:spcBef>
              <a:spcAft>
                <a:spcPts val="0"/>
              </a:spcAft>
              <a:buNone/>
            </a:pPr>
            <a:r>
              <a:rPr lang="en" u="sng">
                <a:solidFill>
                  <a:schemeClr val="hlink"/>
                </a:solidFill>
                <a:hlinkClick r:id="rId4"/>
              </a:rPr>
              <a:t>https://www.aicpa-cima.com/home</a:t>
            </a:r>
            <a:r>
              <a:rPr lang="en"/>
              <a:t> - The Chartered Institute of Management Accountants.</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