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3"/>
  </p:notesMasterIdLst>
  <p:handoutMasterIdLst>
    <p:handoutMasterId r:id="rId14"/>
  </p:handoutMasterIdLst>
  <p:sldIdLst>
    <p:sldId id="259" r:id="rId2"/>
    <p:sldId id="293" r:id="rId3"/>
    <p:sldId id="295" r:id="rId4"/>
    <p:sldId id="299" r:id="rId5"/>
    <p:sldId id="298" r:id="rId6"/>
    <p:sldId id="297" r:id="rId7"/>
    <p:sldId id="304" r:id="rId8"/>
    <p:sldId id="307" r:id="rId9"/>
    <p:sldId id="309" r:id="rId10"/>
    <p:sldId id="305" r:id="rId11"/>
    <p:sldId id="301" r:id="rId12"/>
  </p:sldIdLst>
  <p:sldSz cx="9144000" cy="6858000" type="screen4x3"/>
  <p:notesSz cx="6797675" cy="9928225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6F64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4" d="100"/>
          <a:sy n="104" d="100"/>
        </p:scale>
        <p:origin x="1218" y="11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F347E4A-14F0-4886-84D4-EAD09C0D0345}" type="datetimeFigureOut">
              <a:rPr lang="en-GB" smtClean="0"/>
              <a:t>02/03/2021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3009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50443" y="943009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C5F0518-3F58-4212-B847-385DAA74EC5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0846643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77A121B-AD87-46FB-98B7-6311B758AF81}" type="datetimeFigureOut">
              <a:rPr lang="en-GB" smtClean="0"/>
              <a:t>02/03/2021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15907"/>
            <a:ext cx="5438140" cy="4467701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3009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3009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4C5497B-C3B0-4A31-A5FC-E4BE7C4EEA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1853363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097B93-A265-4A34-A9E1-8A9CA33E7879}" type="datetimeFigureOut">
              <a:rPr lang="en-GB" smtClean="0"/>
              <a:t>02/03/2021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AC442F-F81A-4725-8927-327F71ED26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496836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097B93-A265-4A34-A9E1-8A9CA33E7879}" type="datetimeFigureOut">
              <a:rPr lang="en-GB" smtClean="0"/>
              <a:t>02/03/2021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AC442F-F81A-4725-8927-327F71ED26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914100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097B93-A265-4A34-A9E1-8A9CA33E7879}" type="datetimeFigureOut">
              <a:rPr lang="en-GB" smtClean="0"/>
              <a:t>02/03/2021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AC442F-F81A-4725-8927-327F71ED26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7952772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097B93-A265-4A34-A9E1-8A9CA33E7879}" type="datetimeFigureOut">
              <a:rPr lang="en-GB" smtClean="0"/>
              <a:t>02/03/2021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AC442F-F81A-4725-8927-327F71ED26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4701717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097B93-A265-4A34-A9E1-8A9CA33E7879}" type="datetimeFigureOut">
              <a:rPr lang="en-GB" smtClean="0"/>
              <a:t>02/03/2021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AC442F-F81A-4725-8927-327F71ED26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247661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097B93-A265-4A34-A9E1-8A9CA33E7879}" type="datetimeFigureOut">
              <a:rPr lang="en-GB" smtClean="0"/>
              <a:t>02/03/2021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AC442F-F81A-4725-8927-327F71ED26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0835202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097B93-A265-4A34-A9E1-8A9CA33E7879}" type="datetimeFigureOut">
              <a:rPr lang="en-GB" smtClean="0"/>
              <a:t>02/03/2021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AC442F-F81A-4725-8927-327F71ED26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8064670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097B93-A265-4A34-A9E1-8A9CA33E7879}" type="datetimeFigureOut">
              <a:rPr lang="en-GB" smtClean="0"/>
              <a:t>02/03/2021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AC442F-F81A-4725-8927-327F71ED26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46549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097B93-A265-4A34-A9E1-8A9CA33E7879}" type="datetimeFigureOut">
              <a:rPr lang="en-GB" smtClean="0"/>
              <a:t>02/03/2021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AC442F-F81A-4725-8927-327F71ED26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025642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097B93-A265-4A34-A9E1-8A9CA33E7879}" type="datetimeFigureOut">
              <a:rPr lang="en-GB" smtClean="0"/>
              <a:t>02/03/2021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AC442F-F81A-4725-8927-327F71ED26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6015547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097B93-A265-4A34-A9E1-8A9CA33E7879}" type="datetimeFigureOut">
              <a:rPr lang="en-GB" smtClean="0"/>
              <a:t>02/03/2021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AC442F-F81A-4725-8927-327F71ED26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725430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7097B93-A265-4A34-A9E1-8A9CA33E7879}" type="datetimeFigureOut">
              <a:rPr lang="en-GB" smtClean="0"/>
              <a:t>02/03/2021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9AC442F-F81A-4725-8927-327F71ED26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086777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11" Type="http://schemas.openxmlformats.org/officeDocument/2006/relationships/image" Target="../media/image14.png"/><Relationship Id="rId5" Type="http://schemas.openxmlformats.org/officeDocument/2006/relationships/image" Target="../media/image8.png"/><Relationship Id="rId10" Type="http://schemas.openxmlformats.org/officeDocument/2006/relationships/image" Target="../media/image13.jpeg"/><Relationship Id="rId4" Type="http://schemas.openxmlformats.org/officeDocument/2006/relationships/image" Target="../media/image7.png"/><Relationship Id="rId9" Type="http://schemas.openxmlformats.org/officeDocument/2006/relationships/image" Target="../media/image12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Rectangle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/>
          <p:cNvSpPr/>
          <p:nvPr/>
        </p:nvSpPr>
        <p:spPr>
          <a:xfrm>
            <a:off x="251520" y="260648"/>
            <a:ext cx="8640960" cy="6336704"/>
          </a:xfrm>
          <a:prstGeom prst="rect">
            <a:avLst/>
          </a:prstGeom>
          <a:solidFill>
            <a:schemeClr val="bg1"/>
          </a:solidFill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extBox 5"/>
          <p:cNvSpPr txBox="1"/>
          <p:nvPr/>
        </p:nvSpPr>
        <p:spPr>
          <a:xfrm>
            <a:off x="395536" y="1412776"/>
            <a:ext cx="8352928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9600" dirty="0">
                <a:solidFill>
                  <a:srgbClr val="FF0000"/>
                </a:solidFill>
                <a:latin typeface="Arial Black" panose="020B0A04020102020204" pitchFamily="34" charset="0"/>
              </a:rPr>
              <a:t>Separate Sciences</a:t>
            </a:r>
          </a:p>
        </p:txBody>
      </p:sp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1" y="4564013"/>
            <a:ext cx="1152128" cy="17281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3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0272" y="4695646"/>
            <a:ext cx="1579637" cy="17128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4" name="Picture 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1278" y="4736376"/>
            <a:ext cx="2461443" cy="15930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5" name="Picture 7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28174" y="548680"/>
            <a:ext cx="1302429" cy="1217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9552344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4286"/>
            <a:ext cx="9144000" cy="6843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3552825" cy="2600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293389"/>
            <a:ext cx="3867150" cy="2581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6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00763" y="4509120"/>
            <a:ext cx="3057525" cy="2571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7" name="Picture 5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19474" y="0"/>
            <a:ext cx="3524250" cy="2571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8" name="Picture 6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7150" y="4313584"/>
            <a:ext cx="2361034" cy="2571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9" name="Picture 7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046887"/>
            <a:ext cx="2977119" cy="22465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00" name="Picture 8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096" y="14287"/>
            <a:ext cx="2838450" cy="2571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04" name="Picture 12" descr="Image result for rover on mars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735" y="1772815"/>
            <a:ext cx="4248472" cy="37130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205" name="Picture 13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4207" y="2479525"/>
            <a:ext cx="2695703" cy="20295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798220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82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8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81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81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82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82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820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82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2000"/>
                                        <p:tgtEl>
                                          <p:spTgt spid="81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81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81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81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82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82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82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820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820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820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820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820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820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820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820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Rectangle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/>
          <p:cNvSpPr/>
          <p:nvPr/>
        </p:nvSpPr>
        <p:spPr>
          <a:xfrm>
            <a:off x="251520" y="260648"/>
            <a:ext cx="8640960" cy="6336704"/>
          </a:xfrm>
          <a:prstGeom prst="rect">
            <a:avLst/>
          </a:prstGeom>
          <a:solidFill>
            <a:schemeClr val="bg1"/>
          </a:solidFill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TextBox 6"/>
          <p:cNvSpPr txBox="1"/>
          <p:nvPr/>
        </p:nvSpPr>
        <p:spPr>
          <a:xfrm>
            <a:off x="395536" y="476672"/>
            <a:ext cx="8352928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>
                <a:solidFill>
                  <a:srgbClr val="FF0000"/>
                </a:solidFill>
                <a:latin typeface="Arial Black" panose="020B0A04020102020204" pitchFamily="34" charset="0"/>
              </a:rPr>
              <a:t>What is Separate Science?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95536" y="2276872"/>
            <a:ext cx="828092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You will achieve three separate science GCSEs:</a:t>
            </a:r>
          </a:p>
          <a:p>
            <a:endParaRPr lang="en-GB" sz="2400" dirty="0"/>
          </a:p>
          <a:p>
            <a:r>
              <a:rPr lang="en-GB" sz="3200" b="1" dirty="0"/>
              <a:t>Biology</a:t>
            </a:r>
          </a:p>
          <a:p>
            <a:r>
              <a:rPr lang="en-GB" sz="3200" b="1" dirty="0"/>
              <a:t>Chemistry</a:t>
            </a:r>
          </a:p>
          <a:p>
            <a:r>
              <a:rPr lang="en-GB" sz="3200" b="1" dirty="0"/>
              <a:t>Physics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3995936" y="3124541"/>
            <a:ext cx="331236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These are all independent of each other.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467544" y="4869160"/>
            <a:ext cx="806489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If you do not opt for Separate Science you will achieve two GCSEs in Combined Science.</a:t>
            </a:r>
          </a:p>
        </p:txBody>
      </p:sp>
    </p:spTree>
    <p:extLst>
      <p:ext uri="{BB962C8B-B14F-4D97-AF65-F5344CB8AC3E}">
        <p14:creationId xmlns:p14="http://schemas.microsoft.com/office/powerpoint/2010/main" val="30849161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8" dur="500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3" dur="500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Rectangle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/>
          <p:cNvSpPr/>
          <p:nvPr/>
        </p:nvSpPr>
        <p:spPr>
          <a:xfrm>
            <a:off x="251520" y="260648"/>
            <a:ext cx="8640960" cy="6336704"/>
          </a:xfrm>
          <a:prstGeom prst="rect">
            <a:avLst/>
          </a:prstGeom>
          <a:solidFill>
            <a:schemeClr val="bg1"/>
          </a:solidFill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extBox 5"/>
          <p:cNvSpPr txBox="1"/>
          <p:nvPr/>
        </p:nvSpPr>
        <p:spPr>
          <a:xfrm>
            <a:off x="395536" y="404664"/>
            <a:ext cx="8208912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>
                <a:solidFill>
                  <a:srgbClr val="FF0000"/>
                </a:solidFill>
                <a:latin typeface="Arial Black" panose="020B0A04020102020204" pitchFamily="34" charset="0"/>
              </a:rPr>
              <a:t>How is Separate Science different?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395536" y="2204864"/>
            <a:ext cx="8280920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The work you cover is in greater depth and detail than in the Combined Science course.</a:t>
            </a:r>
          </a:p>
          <a:p>
            <a:r>
              <a:rPr lang="en-GB" sz="2800" dirty="0"/>
              <a:t>You will also cover a wider range of topics.</a:t>
            </a:r>
          </a:p>
          <a:p>
            <a:endParaRPr lang="en-GB" sz="2800" dirty="0"/>
          </a:p>
          <a:p>
            <a:r>
              <a:rPr lang="en-GB" sz="2800" b="1" dirty="0"/>
              <a:t>Space</a:t>
            </a:r>
          </a:p>
          <a:p>
            <a:r>
              <a:rPr lang="en-GB" sz="2800" b="1" dirty="0"/>
              <a:t>More chemical analysis</a:t>
            </a:r>
          </a:p>
          <a:p>
            <a:r>
              <a:rPr lang="en-GB" sz="2800" b="1" dirty="0"/>
              <a:t>More about genetics and evolution.</a:t>
            </a:r>
          </a:p>
          <a:p>
            <a:endParaRPr lang="en-GB" sz="2800" b="1" dirty="0"/>
          </a:p>
        </p:txBody>
      </p:sp>
      <p:sp>
        <p:nvSpPr>
          <p:cNvPr id="8" name="TextBox 7"/>
          <p:cNvSpPr txBox="1"/>
          <p:nvPr/>
        </p:nvSpPr>
        <p:spPr>
          <a:xfrm>
            <a:off x="6084168" y="3789040"/>
            <a:ext cx="2520280" cy="2677656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2400" dirty="0"/>
              <a:t>In both courses you will do </a:t>
            </a:r>
            <a:r>
              <a:rPr lang="en-GB" sz="2400" b="1" i="1" dirty="0"/>
              <a:t>Required </a:t>
            </a:r>
            <a:r>
              <a:rPr lang="en-GB" sz="2400" b="1" i="1" dirty="0" err="1"/>
              <a:t>Practicals</a:t>
            </a:r>
            <a:r>
              <a:rPr lang="en-GB" sz="2400" dirty="0"/>
              <a:t> – but you will do more in Separate Science</a:t>
            </a:r>
          </a:p>
        </p:txBody>
      </p:sp>
    </p:spTree>
    <p:extLst>
      <p:ext uri="{BB962C8B-B14F-4D97-AF65-F5344CB8AC3E}">
        <p14:creationId xmlns:p14="http://schemas.microsoft.com/office/powerpoint/2010/main" val="34615198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Rectangle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/>
          <p:cNvSpPr/>
          <p:nvPr/>
        </p:nvSpPr>
        <p:spPr>
          <a:xfrm>
            <a:off x="251520" y="260648"/>
            <a:ext cx="8640960" cy="6336704"/>
          </a:xfrm>
          <a:prstGeom prst="rect">
            <a:avLst/>
          </a:prstGeom>
          <a:solidFill>
            <a:schemeClr val="bg1"/>
          </a:solidFill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extBox 5"/>
          <p:cNvSpPr txBox="1"/>
          <p:nvPr/>
        </p:nvSpPr>
        <p:spPr>
          <a:xfrm>
            <a:off x="395536" y="404664"/>
            <a:ext cx="8352928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>
                <a:solidFill>
                  <a:srgbClr val="FF0000"/>
                </a:solidFill>
                <a:latin typeface="Arial Black" panose="020B0A04020102020204" pitchFamily="34" charset="0"/>
              </a:rPr>
              <a:t>Reasons for choosing Separate Science: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467544" y="2132856"/>
            <a:ext cx="8136904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If you want to study A levels in any of the sciences you need Separate Sciences.</a:t>
            </a:r>
          </a:p>
          <a:p>
            <a:endParaRPr lang="en-GB" sz="1400" dirty="0"/>
          </a:p>
          <a:p>
            <a:pPr lvl="0"/>
            <a:r>
              <a:rPr lang="en-GB" sz="2800" dirty="0">
                <a:solidFill>
                  <a:prstClr val="black"/>
                </a:solidFill>
              </a:rPr>
              <a:t>Learning transferrable skills required for other jobs and life activities.</a:t>
            </a:r>
          </a:p>
          <a:p>
            <a:endParaRPr lang="en-GB" sz="1400" dirty="0"/>
          </a:p>
          <a:p>
            <a:r>
              <a:rPr lang="en-GB" sz="2800" dirty="0"/>
              <a:t>Separate Sciences are highly regarded – whatever career you choose to follow.</a:t>
            </a:r>
          </a:p>
          <a:p>
            <a:endParaRPr lang="en-GB" sz="1400" dirty="0"/>
          </a:p>
          <a:p>
            <a:r>
              <a:rPr lang="en-GB" sz="2800" dirty="0"/>
              <a:t>If you enjoy science – it’s a fun and challenging subject!</a:t>
            </a:r>
          </a:p>
          <a:p>
            <a:endParaRPr lang="en-GB" sz="1400" dirty="0"/>
          </a:p>
          <a:p>
            <a:endParaRPr lang="en-GB" sz="2800" dirty="0"/>
          </a:p>
          <a:p>
            <a:endParaRPr lang="en-GB" sz="2800" dirty="0"/>
          </a:p>
        </p:txBody>
      </p:sp>
      <p:pic>
        <p:nvPicPr>
          <p:cNvPr id="10241" name="Picture 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76757" y="4869160"/>
            <a:ext cx="994777" cy="15615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615198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Rectangle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/>
          <p:cNvSpPr/>
          <p:nvPr/>
        </p:nvSpPr>
        <p:spPr>
          <a:xfrm>
            <a:off x="251520" y="260648"/>
            <a:ext cx="8640960" cy="6336704"/>
          </a:xfrm>
          <a:prstGeom prst="rect">
            <a:avLst/>
          </a:prstGeom>
          <a:solidFill>
            <a:schemeClr val="bg1"/>
          </a:solidFill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extBox 5"/>
          <p:cNvSpPr txBox="1"/>
          <p:nvPr/>
        </p:nvSpPr>
        <p:spPr>
          <a:xfrm>
            <a:off x="395536" y="476672"/>
            <a:ext cx="792088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>
                <a:solidFill>
                  <a:srgbClr val="FF0000"/>
                </a:solidFill>
                <a:latin typeface="Arial Black" panose="020B0A04020102020204" pitchFamily="34" charset="0"/>
              </a:rPr>
              <a:t>But ……….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395536" y="1556792"/>
            <a:ext cx="8208912" cy="46166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It is a lot of work!</a:t>
            </a:r>
          </a:p>
          <a:p>
            <a:endParaRPr lang="en-GB" sz="1400" dirty="0"/>
          </a:p>
          <a:p>
            <a:r>
              <a:rPr lang="en-GB" sz="2800" dirty="0"/>
              <a:t>You will spend </a:t>
            </a:r>
            <a:r>
              <a:rPr lang="en-GB" sz="2800" b="1" i="1" dirty="0"/>
              <a:t>seven hours </a:t>
            </a:r>
            <a:r>
              <a:rPr lang="en-GB" sz="2800" dirty="0"/>
              <a:t>a </a:t>
            </a:r>
            <a:r>
              <a:rPr lang="en-GB" sz="2800"/>
              <a:t>week </a:t>
            </a:r>
          </a:p>
          <a:p>
            <a:r>
              <a:rPr lang="en-GB" sz="2800"/>
              <a:t>studying </a:t>
            </a:r>
            <a:r>
              <a:rPr lang="en-GB" sz="2800" dirty="0"/>
              <a:t>science.</a:t>
            </a:r>
          </a:p>
          <a:p>
            <a:endParaRPr lang="en-GB" sz="1400" dirty="0"/>
          </a:p>
          <a:p>
            <a:r>
              <a:rPr lang="en-GB" sz="2800" dirty="0"/>
              <a:t>It is very academic and demanding.</a:t>
            </a:r>
          </a:p>
          <a:p>
            <a:endParaRPr lang="en-GB" sz="1400" dirty="0"/>
          </a:p>
          <a:p>
            <a:r>
              <a:rPr lang="en-GB" sz="2800" dirty="0"/>
              <a:t>You will have extra physics formulae to learn.</a:t>
            </a:r>
          </a:p>
          <a:p>
            <a:endParaRPr lang="en-GB" sz="1400" dirty="0"/>
          </a:p>
          <a:p>
            <a:r>
              <a:rPr lang="en-GB" sz="2800" dirty="0"/>
              <a:t>You will have extra practical tasks to complete and learn.</a:t>
            </a:r>
          </a:p>
          <a:p>
            <a:endParaRPr lang="en-GB" sz="1400" dirty="0"/>
          </a:p>
          <a:p>
            <a:r>
              <a:rPr lang="en-GB" sz="2800" dirty="0"/>
              <a:t>You will have a lot of content to learn and revise.</a:t>
            </a:r>
          </a:p>
        </p:txBody>
      </p:sp>
      <p:pic>
        <p:nvPicPr>
          <p:cNvPr id="11265" name="Picture 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89873" y="476672"/>
            <a:ext cx="2314575" cy="2571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615198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2" dur="500"/>
                                        <p:tgtEl>
                                          <p:spTgt spid="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7" dur="500"/>
                                        <p:tgtEl>
                                          <p:spTgt spid="7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lvl="0" algn="l">
              <a:spcBef>
                <a:spcPts val="0"/>
              </a:spcBef>
            </a:pPr>
            <a:r>
              <a:rPr lang="en-GB" sz="3600" dirty="0">
                <a:solidFill>
                  <a:srgbClr val="FF0000"/>
                </a:solidFill>
                <a:latin typeface="Arial Black" panose="020B0A04020102020204" pitchFamily="34" charset="0"/>
                <a:ea typeface="+mn-ea"/>
                <a:cs typeface="+mn-cs"/>
              </a:rPr>
              <a:t>What do we expect of Separate Scientists?</a:t>
            </a:r>
            <a:br>
              <a:rPr lang="en-GB" sz="3600" dirty="0">
                <a:solidFill>
                  <a:srgbClr val="FF0000"/>
                </a:solidFill>
                <a:latin typeface="Arial Black" panose="020B0A04020102020204" pitchFamily="34" charset="0"/>
                <a:ea typeface="+mn-ea"/>
                <a:cs typeface="+mn-cs"/>
              </a:rPr>
            </a:br>
            <a:endParaRPr lang="en-GB" dirty="0"/>
          </a:p>
        </p:txBody>
      </p:sp>
      <p:pic>
        <p:nvPicPr>
          <p:cNvPr id="1331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340768"/>
            <a:ext cx="8712967" cy="540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555074" y="2498667"/>
            <a:ext cx="273630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>
                <a:solidFill>
                  <a:srgbClr val="FFFF00"/>
                </a:solidFill>
              </a:rPr>
              <a:t>Commitment.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5868144" y="1916832"/>
            <a:ext cx="280831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>
                <a:solidFill>
                  <a:srgbClr val="FFFF00"/>
                </a:solidFill>
              </a:rPr>
              <a:t>Determination.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5076056" y="4542199"/>
            <a:ext cx="36004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>
                <a:solidFill>
                  <a:srgbClr val="FFFF00"/>
                </a:solidFill>
              </a:rPr>
              <a:t>Enquiring mind</a:t>
            </a:r>
            <a:r>
              <a:rPr lang="en-GB" dirty="0"/>
              <a:t>.</a:t>
            </a:r>
            <a:endParaRPr lang="en-GB" sz="1100" dirty="0"/>
          </a:p>
        </p:txBody>
      </p:sp>
      <p:sp>
        <p:nvSpPr>
          <p:cNvPr id="7" name="TextBox 6"/>
          <p:cNvSpPr txBox="1"/>
          <p:nvPr/>
        </p:nvSpPr>
        <p:spPr>
          <a:xfrm>
            <a:off x="1403648" y="1340768"/>
            <a:ext cx="424847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>
                <a:solidFill>
                  <a:srgbClr val="FFFF00"/>
                </a:solidFill>
              </a:rPr>
              <a:t>Curiosity about the world around you.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539552" y="5026242"/>
            <a:ext cx="532859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>
                <a:solidFill>
                  <a:srgbClr val="FFFF00"/>
                </a:solidFill>
              </a:rPr>
              <a:t>Good manipulative skills</a:t>
            </a:r>
            <a:r>
              <a:rPr lang="en-GB" dirty="0"/>
              <a:t>.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2951312" y="5733256"/>
            <a:ext cx="619268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>
                <a:solidFill>
                  <a:srgbClr val="FFFF00"/>
                </a:solidFill>
              </a:rPr>
              <a:t>Be able to work independently and as part of a team.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2087724" y="2990146"/>
            <a:ext cx="5976664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000" b="1" dirty="0">
                <a:solidFill>
                  <a:srgbClr val="FF0000"/>
                </a:solidFill>
              </a:rPr>
              <a:t>A genuine interest in science!</a:t>
            </a:r>
          </a:p>
        </p:txBody>
      </p:sp>
    </p:spTree>
    <p:extLst>
      <p:ext uri="{BB962C8B-B14F-4D97-AF65-F5344CB8AC3E}">
        <p14:creationId xmlns:p14="http://schemas.microsoft.com/office/powerpoint/2010/main" val="32167299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6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  <p:bldP spid="9" grpId="0"/>
      <p:bldP spid="1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Rectangle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/>
          <p:cNvSpPr/>
          <p:nvPr/>
        </p:nvSpPr>
        <p:spPr>
          <a:xfrm>
            <a:off x="251520" y="260648"/>
            <a:ext cx="8640960" cy="6336704"/>
          </a:xfrm>
          <a:prstGeom prst="rect">
            <a:avLst/>
          </a:prstGeom>
          <a:solidFill>
            <a:schemeClr val="bg1"/>
          </a:solidFill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extBox 5"/>
          <p:cNvSpPr txBox="1"/>
          <p:nvPr/>
        </p:nvSpPr>
        <p:spPr>
          <a:xfrm>
            <a:off x="395536" y="476672"/>
            <a:ext cx="8208912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>
                <a:solidFill>
                  <a:srgbClr val="FF0000"/>
                </a:solidFill>
                <a:latin typeface="Arial Black" panose="020B0A04020102020204" pitchFamily="34" charset="0"/>
              </a:rPr>
              <a:t>What opportunities will you have?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497686" y="2195547"/>
            <a:ext cx="7848872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/>
              <a:t>Trips: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/>
              <a:t>Science Live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/>
              <a:t>Medical Day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GB" sz="2400" dirty="0"/>
          </a:p>
          <a:p>
            <a:r>
              <a:rPr lang="en-GB" sz="2400" b="1" dirty="0"/>
              <a:t>Science Ambassadors: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/>
              <a:t>Help out or teach classes </a:t>
            </a:r>
            <a:r>
              <a:rPr lang="en-GB" sz="2400" dirty="0" err="1"/>
              <a:t>practicals</a:t>
            </a:r>
            <a:r>
              <a:rPr lang="en-GB" sz="2400" dirty="0"/>
              <a:t> in Science Week.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/>
              <a:t>Teach primary school pupils (</a:t>
            </a:r>
            <a:r>
              <a:rPr lang="en-GB" sz="2400" dirty="0" err="1"/>
              <a:t>Langtons</a:t>
            </a:r>
            <a:r>
              <a:rPr lang="en-GB" sz="2400" dirty="0"/>
              <a:t>, </a:t>
            </a:r>
            <a:r>
              <a:rPr lang="en-GB" sz="2400" dirty="0" err="1"/>
              <a:t>Ardleigh</a:t>
            </a:r>
            <a:r>
              <a:rPr lang="en-GB" sz="2400" dirty="0"/>
              <a:t> Green).</a:t>
            </a:r>
          </a:p>
        </p:txBody>
      </p:sp>
    </p:spTree>
    <p:extLst>
      <p:ext uri="{BB962C8B-B14F-4D97-AF65-F5344CB8AC3E}">
        <p14:creationId xmlns:p14="http://schemas.microsoft.com/office/powerpoint/2010/main" val="32933202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8" dur="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9" dur="500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4" dur="500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Rectangle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/>
          <p:cNvSpPr/>
          <p:nvPr/>
        </p:nvSpPr>
        <p:spPr>
          <a:xfrm>
            <a:off x="233452" y="260648"/>
            <a:ext cx="8640960" cy="6336704"/>
          </a:xfrm>
          <a:prstGeom prst="rect">
            <a:avLst/>
          </a:prstGeom>
          <a:solidFill>
            <a:schemeClr val="bg1"/>
          </a:solidFill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extBox 5"/>
          <p:cNvSpPr txBox="1"/>
          <p:nvPr/>
        </p:nvSpPr>
        <p:spPr>
          <a:xfrm>
            <a:off x="395536" y="476672"/>
            <a:ext cx="820891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>
                <a:solidFill>
                  <a:srgbClr val="FF0000"/>
                </a:solidFill>
                <a:latin typeface="Arial Black" panose="020B0A04020102020204" pitchFamily="34" charset="0"/>
              </a:rPr>
              <a:t>Our success rate: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611560" y="1772816"/>
            <a:ext cx="78488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/>
              <a:t>Last year’s results</a:t>
            </a:r>
            <a:r>
              <a:rPr lang="en-GB" sz="2400" dirty="0"/>
              <a:t>: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611560" y="2492896"/>
            <a:ext cx="345638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/>
              <a:t>Biology</a:t>
            </a:r>
            <a:r>
              <a:rPr lang="en-GB" sz="3200" dirty="0"/>
              <a:t> grade 4 +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683568" y="3861048"/>
            <a:ext cx="352839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/>
              <a:t>Chemistry</a:t>
            </a:r>
            <a:r>
              <a:rPr lang="en-GB" sz="3200" dirty="0"/>
              <a:t> grade 4+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683568" y="5013176"/>
            <a:ext cx="316835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/>
              <a:t>Physics</a:t>
            </a:r>
            <a:r>
              <a:rPr lang="en-GB" sz="3200" dirty="0"/>
              <a:t> grade 4+</a:t>
            </a:r>
          </a:p>
        </p:txBody>
      </p:sp>
      <p:sp>
        <p:nvSpPr>
          <p:cNvPr id="12" name="Explosion 2 11"/>
          <p:cNvSpPr/>
          <p:nvPr/>
        </p:nvSpPr>
        <p:spPr>
          <a:xfrm>
            <a:off x="4247964" y="1673478"/>
            <a:ext cx="2808312" cy="1638835"/>
          </a:xfrm>
          <a:prstGeom prst="irregularSeal2">
            <a:avLst/>
          </a:prstGeom>
          <a:solidFill>
            <a:srgbClr val="16F64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i="1" dirty="0">
                <a:solidFill>
                  <a:srgbClr val="FF0000"/>
                </a:solidFill>
              </a:rPr>
              <a:t>100%</a:t>
            </a:r>
          </a:p>
        </p:txBody>
      </p:sp>
      <p:sp>
        <p:nvSpPr>
          <p:cNvPr id="13" name="Explosion 2 12"/>
          <p:cNvSpPr/>
          <p:nvPr/>
        </p:nvSpPr>
        <p:spPr>
          <a:xfrm>
            <a:off x="4355976" y="3312082"/>
            <a:ext cx="2880320" cy="1556847"/>
          </a:xfrm>
          <a:prstGeom prst="irregularSeal2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i="1" dirty="0">
                <a:solidFill>
                  <a:schemeClr val="tx1"/>
                </a:solidFill>
              </a:rPr>
              <a:t>100%</a:t>
            </a:r>
          </a:p>
        </p:txBody>
      </p:sp>
      <p:sp>
        <p:nvSpPr>
          <p:cNvPr id="14" name="Explosion 2 13"/>
          <p:cNvSpPr/>
          <p:nvPr/>
        </p:nvSpPr>
        <p:spPr>
          <a:xfrm>
            <a:off x="4522060" y="4864163"/>
            <a:ext cx="2736304" cy="1486109"/>
          </a:xfrm>
          <a:prstGeom prst="irregularSeal2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i="1" dirty="0">
                <a:solidFill>
                  <a:srgbClr val="FF0000"/>
                </a:solidFill>
              </a:rPr>
              <a:t>100%</a:t>
            </a:r>
          </a:p>
        </p:txBody>
      </p:sp>
    </p:spTree>
    <p:extLst>
      <p:ext uri="{BB962C8B-B14F-4D97-AF65-F5344CB8AC3E}">
        <p14:creationId xmlns:p14="http://schemas.microsoft.com/office/powerpoint/2010/main" val="7795065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0" grpId="0"/>
      <p:bldP spid="11" grpId="0"/>
      <p:bldP spid="12" grpId="0" animBg="1"/>
      <p:bldP spid="13" grpId="0" animBg="1"/>
      <p:bldP spid="1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Rectangle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/>
          <p:cNvSpPr/>
          <p:nvPr/>
        </p:nvSpPr>
        <p:spPr>
          <a:xfrm>
            <a:off x="207893" y="260648"/>
            <a:ext cx="8640960" cy="6336704"/>
          </a:xfrm>
          <a:prstGeom prst="rect">
            <a:avLst/>
          </a:prstGeom>
          <a:solidFill>
            <a:schemeClr val="bg1"/>
          </a:solidFill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extBox 5"/>
          <p:cNvSpPr txBox="1"/>
          <p:nvPr/>
        </p:nvSpPr>
        <p:spPr>
          <a:xfrm>
            <a:off x="395536" y="476672"/>
            <a:ext cx="8208912" cy="12618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rgbClr val="FF0000"/>
                </a:solidFill>
                <a:latin typeface="Arial Black" panose="020B0A04020102020204" pitchFamily="34" charset="0"/>
              </a:rPr>
              <a:t>What are previous Separate Science students doing now </a:t>
            </a:r>
            <a:r>
              <a:rPr lang="en-GB" sz="4400" dirty="0">
                <a:solidFill>
                  <a:srgbClr val="FF0000"/>
                </a:solidFill>
                <a:latin typeface="Arial Black" panose="020B0A04020102020204" pitchFamily="34" charset="0"/>
              </a:rPr>
              <a:t>……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575556" y="2060848"/>
            <a:ext cx="4212468" cy="52322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/>
              <a:t>Research physicist at CERN.</a:t>
            </a:r>
          </a:p>
          <a:p>
            <a:endParaRPr lang="en-GB" sz="1400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/>
              <a:t>RAF – learning to be a pilot.</a:t>
            </a:r>
          </a:p>
          <a:p>
            <a:endParaRPr lang="en-GB" sz="1400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/>
              <a:t>Vet</a:t>
            </a:r>
          </a:p>
          <a:p>
            <a:endParaRPr lang="en-GB" sz="1400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/>
              <a:t>Midwife</a:t>
            </a:r>
          </a:p>
          <a:p>
            <a:endParaRPr lang="en-GB" sz="1400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/>
              <a:t>Doctor</a:t>
            </a:r>
          </a:p>
          <a:p>
            <a:endParaRPr lang="en-GB" sz="1400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/>
              <a:t>Dentist</a:t>
            </a:r>
          </a:p>
          <a:p>
            <a:endParaRPr lang="en-GB" sz="1400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/>
              <a:t>Engineer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GB" sz="2400" dirty="0"/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GB" sz="2400" dirty="0"/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GB" sz="2400" dirty="0"/>
          </a:p>
        </p:txBody>
      </p:sp>
      <p:sp>
        <p:nvSpPr>
          <p:cNvPr id="8" name="TextBox 7"/>
          <p:cNvSpPr txBox="1"/>
          <p:nvPr/>
        </p:nvSpPr>
        <p:spPr>
          <a:xfrm>
            <a:off x="4932040" y="2060848"/>
            <a:ext cx="3816424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400" dirty="0"/>
              <a:t>Computer games designer</a:t>
            </a:r>
          </a:p>
          <a:p>
            <a:endParaRPr lang="en-GB" sz="1400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400" dirty="0"/>
              <a:t>Physiotherapist</a:t>
            </a:r>
          </a:p>
          <a:p>
            <a:endParaRPr lang="en-GB" sz="1400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400" dirty="0"/>
              <a:t>Chemical engineer</a:t>
            </a:r>
          </a:p>
          <a:p>
            <a:endParaRPr lang="en-GB" sz="1400" dirty="0"/>
          </a:p>
          <a:p>
            <a:endParaRPr lang="en-GB" sz="2400" dirty="0"/>
          </a:p>
        </p:txBody>
      </p:sp>
      <p:sp>
        <p:nvSpPr>
          <p:cNvPr id="9" name="Explosion 2 8"/>
          <p:cNvSpPr/>
          <p:nvPr/>
        </p:nvSpPr>
        <p:spPr>
          <a:xfrm>
            <a:off x="2411760" y="3861048"/>
            <a:ext cx="4176464" cy="2304256"/>
          </a:xfrm>
          <a:prstGeom prst="irregularSeal2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i="1" dirty="0">
                <a:solidFill>
                  <a:srgbClr val="FF0000"/>
                </a:solidFill>
              </a:rPr>
              <a:t>Science teacher!</a:t>
            </a:r>
          </a:p>
        </p:txBody>
      </p:sp>
    </p:spTree>
    <p:extLst>
      <p:ext uri="{BB962C8B-B14F-4D97-AF65-F5344CB8AC3E}">
        <p14:creationId xmlns:p14="http://schemas.microsoft.com/office/powerpoint/2010/main" val="31374794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2" dur="500"/>
                                        <p:tgtEl>
                                          <p:spTgt spid="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7" dur="500"/>
                                        <p:tgtEl>
                                          <p:spTgt spid="7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2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7" dur="5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2" dur="500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Rectangle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/>
          <p:cNvSpPr/>
          <p:nvPr/>
        </p:nvSpPr>
        <p:spPr>
          <a:xfrm>
            <a:off x="251520" y="260648"/>
            <a:ext cx="8640960" cy="6336704"/>
          </a:xfrm>
          <a:prstGeom prst="rect">
            <a:avLst/>
          </a:prstGeom>
          <a:solidFill>
            <a:schemeClr val="bg1"/>
          </a:solidFill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extBox 5"/>
          <p:cNvSpPr txBox="1"/>
          <p:nvPr/>
        </p:nvSpPr>
        <p:spPr>
          <a:xfrm>
            <a:off x="395536" y="476672"/>
            <a:ext cx="820891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>
                <a:solidFill>
                  <a:srgbClr val="FF0000"/>
                </a:solidFill>
                <a:latin typeface="Arial Black" panose="020B0A04020102020204" pitchFamily="34" charset="0"/>
              </a:rPr>
              <a:t>Any questions ……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611560" y="1772816"/>
            <a:ext cx="784887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You can </a:t>
            </a:r>
            <a:r>
              <a:rPr lang="en-GB" sz="2400" dirty="0" err="1"/>
              <a:t>gmail</a:t>
            </a:r>
            <a:r>
              <a:rPr lang="en-GB" sz="2400" dirty="0"/>
              <a:t> me any questions you may have.</a:t>
            </a:r>
          </a:p>
          <a:p>
            <a:endParaRPr lang="en-GB" sz="2400" dirty="0"/>
          </a:p>
          <a:p>
            <a:r>
              <a:rPr lang="en-GB" sz="2400" dirty="0"/>
              <a:t>You can contact your science teacher.</a:t>
            </a:r>
          </a:p>
        </p:txBody>
      </p:sp>
    </p:spTree>
    <p:extLst>
      <p:ext uri="{BB962C8B-B14F-4D97-AF65-F5344CB8AC3E}">
        <p14:creationId xmlns:p14="http://schemas.microsoft.com/office/powerpoint/2010/main" val="6553366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1917</TotalTime>
  <Words>382</Words>
  <Application>Microsoft Office PowerPoint</Application>
  <PresentationFormat>On-screen Show (4:3)</PresentationFormat>
  <Paragraphs>88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5" baseType="lpstr">
      <vt:lpstr>Arial</vt:lpstr>
      <vt:lpstr>Arial Black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What do we expect of Separate Scientists? </vt:lpstr>
      <vt:lpstr>PowerPoint Presentation</vt:lpstr>
      <vt:lpstr>PowerPoint Presentation</vt:lpstr>
      <vt:lpstr>PowerPoint Presentation</vt:lpstr>
      <vt:lpstr>PowerPoint Presentation</vt:lpstr>
    </vt:vector>
  </TitlesOfParts>
  <Company>Emerson Park Academy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Sue Gallimore</dc:creator>
  <cp:lastModifiedBy>Tareque Chowdhury</cp:lastModifiedBy>
  <cp:revision>66</cp:revision>
  <cp:lastPrinted>2020-09-18T10:43:22Z</cp:lastPrinted>
  <dcterms:created xsi:type="dcterms:W3CDTF">2018-06-28T08:36:43Z</dcterms:created>
  <dcterms:modified xsi:type="dcterms:W3CDTF">2021-03-02T08:02:32Z</dcterms:modified>
</cp:coreProperties>
</file>