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12" Type="http://schemas.openxmlformats.org/officeDocument/2006/relationships/slide" Target="slides/slide7.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acaceea044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acaceea044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2acaceea044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2acaceea044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2acaceea044_0_1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2acaceea044_0_1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2acaceea044_0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2acaceea044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2acaceea044_0_2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2acaceea044_0_2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Match the image to the skill and say why it’s important for doctors</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2acaceea044_0_3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2acaceea044_0_3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2acaceea044_0_3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2acaceea044_0_3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5.jpg"/><Relationship Id="rId5" Type="http://schemas.openxmlformats.org/officeDocument/2006/relationships/image" Target="../media/image2.jpg"/><Relationship Id="rId6" Type="http://schemas.openxmlformats.org/officeDocument/2006/relationships/image" Target="../media/image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8.jpg"/><Relationship Id="rId4" Type="http://schemas.openxmlformats.org/officeDocument/2006/relationships/image" Target="../media/image4.jpg"/><Relationship Id="rId5" Type="http://schemas.openxmlformats.org/officeDocument/2006/relationships/image" Target="../media/image3.jpg"/><Relationship Id="rId6" Type="http://schemas.openxmlformats.org/officeDocument/2006/relationships/image" Target="../media/image13.jpg"/><Relationship Id="rId7" Type="http://schemas.openxmlformats.org/officeDocument/2006/relationships/image" Target="../media/image11.jpg"/><Relationship Id="rId8"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www.youtube.com/watch?v=Pkt3fh-P7w8" TargetMode="External"/><Relationship Id="rId4" Type="http://schemas.openxmlformats.org/officeDocument/2006/relationships/image" Target="../media/image6.jpg"/><Relationship Id="rId5" Type="http://schemas.openxmlformats.org/officeDocument/2006/relationships/hyperlink" Target="http://www.youtube.com/watch?v=v4NivuOcSZ4" TargetMode="External"/><Relationship Id="rId6" Type="http://schemas.openxmlformats.org/officeDocument/2006/relationships/image" Target="../media/image12.jpg"/><Relationship Id="rId7" Type="http://schemas.openxmlformats.org/officeDocument/2006/relationships/hyperlink" Target="http://www.youtube.com/watch?v=X03e-TjC7Bc" TargetMode="External"/><Relationship Id="rId8" Type="http://schemas.openxmlformats.org/officeDocument/2006/relationships/image" Target="../media/image10.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76475" y="192175"/>
            <a:ext cx="8872800" cy="775800"/>
          </a:xfrm>
          <a:prstGeom prst="rect">
            <a:avLst/>
          </a:prstGeom>
          <a:solidFill>
            <a:srgbClr val="0B5394"/>
          </a:solidFill>
        </p:spPr>
        <p:txBody>
          <a:bodyPr anchorCtr="0" anchor="b" bIns="91425" lIns="91425" spcFirstLastPara="1" rIns="91425" wrap="square" tIns="91425">
            <a:noAutofit/>
          </a:bodyPr>
          <a:lstStyle/>
          <a:p>
            <a:pPr indent="0" lvl="0" marL="0" rtl="0" algn="ctr">
              <a:spcBef>
                <a:spcPts val="0"/>
              </a:spcBef>
              <a:spcAft>
                <a:spcPts val="0"/>
              </a:spcAft>
              <a:buSzPts val="990"/>
              <a:buNone/>
            </a:pPr>
            <a:r>
              <a:rPr lang="en" sz="4180">
                <a:solidFill>
                  <a:srgbClr val="FFFFFF"/>
                </a:solidFill>
                <a:latin typeface="Times New Roman"/>
                <a:ea typeface="Times New Roman"/>
                <a:cs typeface="Times New Roman"/>
                <a:sym typeface="Times New Roman"/>
              </a:rPr>
              <a:t>Career highlight: General Practitioner </a:t>
            </a:r>
            <a:endParaRPr sz="4180">
              <a:solidFill>
                <a:srgbClr val="FFFFFF"/>
              </a:solidFill>
              <a:latin typeface="Times New Roman"/>
              <a:ea typeface="Times New Roman"/>
              <a:cs typeface="Times New Roman"/>
              <a:sym typeface="Times New Roman"/>
            </a:endParaRPr>
          </a:p>
        </p:txBody>
      </p:sp>
      <p:pic>
        <p:nvPicPr>
          <p:cNvPr id="55" name="Google Shape;55;p13"/>
          <p:cNvPicPr preferRelativeResize="0"/>
          <p:nvPr/>
        </p:nvPicPr>
        <p:blipFill>
          <a:blip r:embed="rId3">
            <a:alphaModFix/>
          </a:blip>
          <a:stretch>
            <a:fillRect/>
          </a:stretch>
        </p:blipFill>
        <p:spPr>
          <a:xfrm>
            <a:off x="3554800" y="3456050"/>
            <a:ext cx="1719050" cy="1637325"/>
          </a:xfrm>
          <a:prstGeom prst="rect">
            <a:avLst/>
          </a:prstGeom>
          <a:noFill/>
          <a:ln>
            <a:noFill/>
          </a:ln>
        </p:spPr>
      </p:pic>
      <p:pic>
        <p:nvPicPr>
          <p:cNvPr id="56" name="Google Shape;56;p13" title="download.jpg"/>
          <p:cNvPicPr preferRelativeResize="0"/>
          <p:nvPr/>
        </p:nvPicPr>
        <p:blipFill>
          <a:blip r:embed="rId4">
            <a:alphaModFix/>
          </a:blip>
          <a:stretch>
            <a:fillRect/>
          </a:stretch>
        </p:blipFill>
        <p:spPr>
          <a:xfrm>
            <a:off x="143000" y="1315925"/>
            <a:ext cx="2745200" cy="1743075"/>
          </a:xfrm>
          <a:prstGeom prst="rect">
            <a:avLst/>
          </a:prstGeom>
          <a:noFill/>
          <a:ln>
            <a:noFill/>
          </a:ln>
        </p:spPr>
      </p:pic>
      <p:pic>
        <p:nvPicPr>
          <p:cNvPr id="57" name="Google Shape;57;p13" title="download.jpg"/>
          <p:cNvPicPr preferRelativeResize="0"/>
          <p:nvPr/>
        </p:nvPicPr>
        <p:blipFill>
          <a:blip r:embed="rId5">
            <a:alphaModFix/>
          </a:blip>
          <a:stretch>
            <a:fillRect/>
          </a:stretch>
        </p:blipFill>
        <p:spPr>
          <a:xfrm>
            <a:off x="6133175" y="1305425"/>
            <a:ext cx="2745200" cy="1764075"/>
          </a:xfrm>
          <a:prstGeom prst="rect">
            <a:avLst/>
          </a:prstGeom>
          <a:noFill/>
          <a:ln>
            <a:noFill/>
          </a:ln>
        </p:spPr>
      </p:pic>
      <p:pic>
        <p:nvPicPr>
          <p:cNvPr id="58" name="Google Shape;58;p13" title="download.jpg"/>
          <p:cNvPicPr preferRelativeResize="0"/>
          <p:nvPr/>
        </p:nvPicPr>
        <p:blipFill>
          <a:blip r:embed="rId6">
            <a:alphaModFix/>
          </a:blip>
          <a:stretch>
            <a:fillRect/>
          </a:stretch>
        </p:blipFill>
        <p:spPr>
          <a:xfrm>
            <a:off x="3143250" y="1315925"/>
            <a:ext cx="2857500" cy="17430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txBox="1"/>
          <p:nvPr>
            <p:ph type="title"/>
          </p:nvPr>
        </p:nvSpPr>
        <p:spPr>
          <a:xfrm>
            <a:off x="45300" y="671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is?</a:t>
            </a:r>
            <a:endParaRPr sz="3220">
              <a:latin typeface="Times New Roman"/>
              <a:ea typeface="Times New Roman"/>
              <a:cs typeface="Times New Roman"/>
              <a:sym typeface="Times New Roman"/>
            </a:endParaRPr>
          </a:p>
        </p:txBody>
      </p:sp>
      <p:sp>
        <p:nvSpPr>
          <p:cNvPr id="64" name="Google Shape;64;p14"/>
          <p:cNvSpPr txBox="1"/>
          <p:nvPr>
            <p:ph idx="1" type="body"/>
          </p:nvPr>
        </p:nvSpPr>
        <p:spPr>
          <a:xfrm>
            <a:off x="195000" y="774225"/>
            <a:ext cx="8754000" cy="28362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1200"/>
              </a:spcAft>
              <a:buNone/>
            </a:pPr>
            <a:r>
              <a:rPr lang="en" sz="3000">
                <a:solidFill>
                  <a:schemeClr val="dk1"/>
                </a:solidFill>
                <a:latin typeface="Times New Roman"/>
                <a:ea typeface="Times New Roman"/>
                <a:cs typeface="Times New Roman"/>
                <a:sym typeface="Times New Roman"/>
              </a:rPr>
              <a:t>A </a:t>
            </a:r>
            <a:r>
              <a:rPr b="1" lang="en" sz="3000">
                <a:solidFill>
                  <a:schemeClr val="dk1"/>
                </a:solidFill>
                <a:latin typeface="Times New Roman"/>
                <a:ea typeface="Times New Roman"/>
                <a:cs typeface="Times New Roman"/>
                <a:sym typeface="Times New Roman"/>
              </a:rPr>
              <a:t>General Practitioner (GP)</a:t>
            </a:r>
            <a:r>
              <a:rPr lang="en" sz="3000">
                <a:solidFill>
                  <a:schemeClr val="dk1"/>
                </a:solidFill>
                <a:latin typeface="Times New Roman"/>
                <a:ea typeface="Times New Roman"/>
                <a:cs typeface="Times New Roman"/>
                <a:sym typeface="Times New Roman"/>
              </a:rPr>
              <a:t> is a medical doctor who provides </a:t>
            </a:r>
            <a:r>
              <a:rPr b="1" lang="en" sz="3000">
                <a:solidFill>
                  <a:schemeClr val="dk1"/>
                </a:solidFill>
                <a:latin typeface="Times New Roman"/>
                <a:ea typeface="Times New Roman"/>
                <a:cs typeface="Times New Roman"/>
                <a:sym typeface="Times New Roman"/>
              </a:rPr>
              <a:t>primary care</a:t>
            </a:r>
            <a:r>
              <a:rPr lang="en" sz="3000">
                <a:solidFill>
                  <a:schemeClr val="dk1"/>
                </a:solidFill>
                <a:latin typeface="Times New Roman"/>
                <a:ea typeface="Times New Roman"/>
                <a:cs typeface="Times New Roman"/>
                <a:sym typeface="Times New Roman"/>
              </a:rPr>
              <a:t> to patients in the community. They are usually the first point of contact for individuals seeking medical advice or treatment and are responsible for a wide range of healthcare duties.</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5"/>
          <p:cNvSpPr txBox="1"/>
          <p:nvPr>
            <p:ph type="title"/>
          </p:nvPr>
        </p:nvSpPr>
        <p:spPr>
          <a:xfrm>
            <a:off x="58125" y="61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70" name="Google Shape;70;p15"/>
          <p:cNvSpPr txBox="1"/>
          <p:nvPr/>
        </p:nvSpPr>
        <p:spPr>
          <a:xfrm>
            <a:off x="177750" y="688950"/>
            <a:ext cx="4312800" cy="4263900"/>
          </a:xfrm>
          <a:prstGeom prst="rect">
            <a:avLst/>
          </a:prstGeom>
          <a:solidFill>
            <a:srgbClr val="0B5394"/>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2000">
                <a:solidFill>
                  <a:schemeClr val="dk1"/>
                </a:solidFill>
                <a:latin typeface="Times New Roman"/>
                <a:ea typeface="Times New Roman"/>
                <a:cs typeface="Times New Roman"/>
                <a:sym typeface="Times New Roman"/>
              </a:rPr>
              <a:t>Traditional Route</a:t>
            </a:r>
            <a:endParaRPr b="1" sz="20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200"/>
              </a:spcAft>
              <a:buNone/>
            </a:pPr>
            <a:r>
              <a:rPr b="1" lang="en" sz="2000">
                <a:solidFill>
                  <a:schemeClr val="dk1"/>
                </a:solidFill>
                <a:latin typeface="Times New Roman"/>
                <a:ea typeface="Times New Roman"/>
                <a:cs typeface="Times New Roman"/>
                <a:sym typeface="Times New Roman"/>
              </a:rPr>
              <a:t>A-levels (or equivalent):</a:t>
            </a:r>
            <a:r>
              <a:rPr lang="en" sz="2000">
                <a:solidFill>
                  <a:schemeClr val="dk1"/>
                </a:solidFill>
                <a:latin typeface="Times New Roman"/>
                <a:ea typeface="Times New Roman"/>
                <a:cs typeface="Times New Roman"/>
                <a:sym typeface="Times New Roman"/>
              </a:rPr>
              <a:t> Typically including Biology and Chemistry.</a:t>
            </a:r>
            <a:br>
              <a:rPr lang="en" sz="2000">
                <a:solidFill>
                  <a:schemeClr val="dk1"/>
                </a:solidFill>
                <a:latin typeface="Times New Roman"/>
                <a:ea typeface="Times New Roman"/>
                <a:cs typeface="Times New Roman"/>
                <a:sym typeface="Times New Roman"/>
              </a:rPr>
            </a:br>
            <a:r>
              <a:rPr b="1" lang="en" sz="2000">
                <a:solidFill>
                  <a:schemeClr val="dk1"/>
                </a:solidFill>
                <a:latin typeface="Times New Roman"/>
                <a:ea typeface="Times New Roman"/>
                <a:cs typeface="Times New Roman"/>
                <a:sym typeface="Times New Roman"/>
              </a:rPr>
              <a:t>Medical degree (MBBS or MBChB):</a:t>
            </a:r>
            <a:r>
              <a:rPr lang="en" sz="2000">
                <a:solidFill>
                  <a:schemeClr val="dk1"/>
                </a:solidFill>
                <a:latin typeface="Times New Roman"/>
                <a:ea typeface="Times New Roman"/>
                <a:cs typeface="Times New Roman"/>
                <a:sym typeface="Times New Roman"/>
              </a:rPr>
              <a:t> 5 years at a university medical school.</a:t>
            </a:r>
            <a:br>
              <a:rPr lang="en" sz="2000">
                <a:solidFill>
                  <a:schemeClr val="dk1"/>
                </a:solidFill>
                <a:latin typeface="Times New Roman"/>
                <a:ea typeface="Times New Roman"/>
                <a:cs typeface="Times New Roman"/>
                <a:sym typeface="Times New Roman"/>
              </a:rPr>
            </a:br>
            <a:r>
              <a:rPr b="1" lang="en" sz="2000">
                <a:solidFill>
                  <a:schemeClr val="dk1"/>
                </a:solidFill>
                <a:latin typeface="Times New Roman"/>
                <a:ea typeface="Times New Roman"/>
                <a:cs typeface="Times New Roman"/>
                <a:sym typeface="Times New Roman"/>
              </a:rPr>
              <a:t>2-year Foundation Programme (F1 and F2):</a:t>
            </a:r>
            <a:r>
              <a:rPr lang="en" sz="2000">
                <a:solidFill>
                  <a:schemeClr val="dk1"/>
                </a:solidFill>
                <a:latin typeface="Times New Roman"/>
                <a:ea typeface="Times New Roman"/>
                <a:cs typeface="Times New Roman"/>
                <a:sym typeface="Times New Roman"/>
              </a:rPr>
              <a:t> Rotations in hospitals and sometimes GP practices.</a:t>
            </a:r>
            <a:br>
              <a:rPr lang="en" sz="2000">
                <a:solidFill>
                  <a:schemeClr val="dk1"/>
                </a:solidFill>
                <a:latin typeface="Times New Roman"/>
                <a:ea typeface="Times New Roman"/>
                <a:cs typeface="Times New Roman"/>
                <a:sym typeface="Times New Roman"/>
              </a:rPr>
            </a:br>
            <a:r>
              <a:rPr b="1" lang="en" sz="2000">
                <a:solidFill>
                  <a:schemeClr val="dk1"/>
                </a:solidFill>
                <a:latin typeface="Times New Roman"/>
                <a:ea typeface="Times New Roman"/>
                <a:cs typeface="Times New Roman"/>
                <a:sym typeface="Times New Roman"/>
              </a:rPr>
              <a:t>GP Specialty Training:</a:t>
            </a:r>
            <a:r>
              <a:rPr lang="en" sz="2000">
                <a:solidFill>
                  <a:schemeClr val="dk1"/>
                </a:solidFill>
                <a:latin typeface="Times New Roman"/>
                <a:ea typeface="Times New Roman"/>
                <a:cs typeface="Times New Roman"/>
                <a:sym typeface="Times New Roman"/>
              </a:rPr>
              <a:t> 3 years of specialised training in general practice, including hospital and GP placements.</a:t>
            </a:r>
            <a:endParaRPr sz="2000">
              <a:solidFill>
                <a:schemeClr val="dk1"/>
              </a:solidFill>
              <a:latin typeface="Times New Roman"/>
              <a:ea typeface="Times New Roman"/>
              <a:cs typeface="Times New Roman"/>
              <a:sym typeface="Times New Roman"/>
            </a:endParaRPr>
          </a:p>
        </p:txBody>
      </p:sp>
      <p:cxnSp>
        <p:nvCxnSpPr>
          <p:cNvPr id="71" name="Google Shape;71;p15"/>
          <p:cNvCxnSpPr/>
          <p:nvPr/>
        </p:nvCxnSpPr>
        <p:spPr>
          <a:xfrm>
            <a:off x="4302025" y="2971175"/>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72" name="Google Shape;72;p15"/>
          <p:cNvSpPr txBox="1"/>
          <p:nvPr/>
        </p:nvSpPr>
        <p:spPr>
          <a:xfrm>
            <a:off x="5044725" y="2626600"/>
            <a:ext cx="4009200" cy="22152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1500">
                <a:solidFill>
                  <a:schemeClr val="dk1"/>
                </a:solidFill>
                <a:latin typeface="Times New Roman"/>
                <a:ea typeface="Times New Roman"/>
                <a:cs typeface="Times New Roman"/>
                <a:sym typeface="Times New Roman"/>
              </a:rPr>
              <a:t>Apprenticeship Route (New as of 2025): </a:t>
            </a:r>
            <a:endParaRPr b="1" sz="15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200"/>
              </a:spcAft>
              <a:buNone/>
            </a:pPr>
            <a:r>
              <a:rPr lang="en" sz="1500">
                <a:solidFill>
                  <a:schemeClr val="dk1"/>
                </a:solidFill>
                <a:latin typeface="Times New Roman"/>
                <a:ea typeface="Times New Roman"/>
                <a:cs typeface="Times New Roman"/>
                <a:sym typeface="Times New Roman"/>
              </a:rPr>
              <a:t>The </a:t>
            </a:r>
            <a:r>
              <a:rPr b="1" lang="en" sz="1500">
                <a:solidFill>
                  <a:schemeClr val="dk1"/>
                </a:solidFill>
                <a:latin typeface="Times New Roman"/>
                <a:ea typeface="Times New Roman"/>
                <a:cs typeface="Times New Roman"/>
                <a:sym typeface="Times New Roman"/>
              </a:rPr>
              <a:t>Medical Doctor Degree Apprenticeship</a:t>
            </a:r>
            <a:r>
              <a:rPr lang="en" sz="1500">
                <a:solidFill>
                  <a:schemeClr val="dk1"/>
                </a:solidFill>
                <a:latin typeface="Times New Roman"/>
                <a:ea typeface="Times New Roman"/>
                <a:cs typeface="Times New Roman"/>
                <a:sym typeface="Times New Roman"/>
              </a:rPr>
              <a:t> is a new route allowing students to earn a salary while training. Apprentices work in NHS settings while completing academic studies over 5–6 years.</a:t>
            </a:r>
            <a:br>
              <a:rPr lang="en" sz="1500">
                <a:solidFill>
                  <a:schemeClr val="dk1"/>
                </a:solidFill>
                <a:latin typeface="Times New Roman"/>
                <a:ea typeface="Times New Roman"/>
                <a:cs typeface="Times New Roman"/>
                <a:sym typeface="Times New Roman"/>
              </a:rPr>
            </a:br>
            <a:r>
              <a:rPr lang="en" sz="1500">
                <a:solidFill>
                  <a:schemeClr val="dk1"/>
                </a:solidFill>
                <a:latin typeface="Times New Roman"/>
                <a:ea typeface="Times New Roman"/>
                <a:cs typeface="Times New Roman"/>
                <a:sym typeface="Times New Roman"/>
              </a:rPr>
              <a:t>They still need to complete Foundation and GP specialty training afterwards.</a:t>
            </a:r>
            <a:endParaRPr sz="1500">
              <a:solidFill>
                <a:schemeClr val="dk1"/>
              </a:solidFill>
              <a:latin typeface="Times New Roman"/>
              <a:ea typeface="Times New Roman"/>
              <a:cs typeface="Times New Roman"/>
              <a:sym typeface="Times New Roman"/>
            </a:endParaRPr>
          </a:p>
        </p:txBody>
      </p:sp>
      <p:cxnSp>
        <p:nvCxnSpPr>
          <p:cNvPr id="73" name="Google Shape;73;p15"/>
          <p:cNvCxnSpPr/>
          <p:nvPr/>
        </p:nvCxnSpPr>
        <p:spPr>
          <a:xfrm>
            <a:off x="4302025" y="1492500"/>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74" name="Google Shape;74;p15"/>
          <p:cNvSpPr txBox="1"/>
          <p:nvPr/>
        </p:nvSpPr>
        <p:spPr>
          <a:xfrm>
            <a:off x="5044725" y="688950"/>
            <a:ext cx="4009200" cy="18828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1200">
                <a:solidFill>
                  <a:schemeClr val="dk1"/>
                </a:solidFill>
                <a:latin typeface="Times New Roman"/>
                <a:ea typeface="Times New Roman"/>
                <a:cs typeface="Times New Roman"/>
                <a:sym typeface="Times New Roman"/>
              </a:rPr>
              <a:t>Graduate Entry: </a:t>
            </a:r>
            <a:endParaRPr b="1" sz="12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200"/>
              </a:spcAft>
              <a:buNone/>
            </a:pPr>
            <a:r>
              <a:rPr lang="en" sz="1500">
                <a:solidFill>
                  <a:schemeClr val="dk1"/>
                </a:solidFill>
                <a:latin typeface="Times New Roman"/>
                <a:ea typeface="Times New Roman"/>
                <a:cs typeface="Times New Roman"/>
                <a:sym typeface="Times New Roman"/>
              </a:rPr>
              <a:t>If you already hold a degree in another subject (especially a science), you can apply for a </a:t>
            </a:r>
            <a:r>
              <a:rPr b="1" lang="en" sz="1500">
                <a:solidFill>
                  <a:schemeClr val="dk1"/>
                </a:solidFill>
                <a:latin typeface="Times New Roman"/>
                <a:ea typeface="Times New Roman"/>
                <a:cs typeface="Times New Roman"/>
                <a:sym typeface="Times New Roman"/>
              </a:rPr>
              <a:t>4-year graduate-entry medicine programme</a:t>
            </a:r>
            <a:r>
              <a:rPr lang="en" sz="1500">
                <a:solidFill>
                  <a:schemeClr val="dk1"/>
                </a:solidFill>
                <a:latin typeface="Times New Roman"/>
                <a:ea typeface="Times New Roman"/>
                <a:cs typeface="Times New Roman"/>
                <a:sym typeface="Times New Roman"/>
              </a:rPr>
              <a:t>.</a:t>
            </a:r>
            <a:br>
              <a:rPr lang="en" sz="1500">
                <a:solidFill>
                  <a:schemeClr val="dk1"/>
                </a:solidFill>
                <a:latin typeface="Times New Roman"/>
                <a:ea typeface="Times New Roman"/>
                <a:cs typeface="Times New Roman"/>
                <a:sym typeface="Times New Roman"/>
              </a:rPr>
            </a:br>
            <a:r>
              <a:rPr lang="en" sz="1500">
                <a:solidFill>
                  <a:schemeClr val="dk1"/>
                </a:solidFill>
                <a:latin typeface="Times New Roman"/>
                <a:ea typeface="Times New Roman"/>
                <a:cs typeface="Times New Roman"/>
                <a:sym typeface="Times New Roman"/>
              </a:rPr>
              <a:t>After graduating, the steps are the same (Foundation + GP training).</a:t>
            </a:r>
            <a:endParaRPr sz="15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16"/>
          <p:cNvSpPr txBox="1"/>
          <p:nvPr>
            <p:ph type="title"/>
          </p:nvPr>
        </p:nvSpPr>
        <p:spPr>
          <a:xfrm>
            <a:off x="37750" y="-312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320">
                <a:latin typeface="Times New Roman"/>
                <a:ea typeface="Times New Roman"/>
                <a:cs typeface="Times New Roman"/>
                <a:sym typeface="Times New Roman"/>
              </a:rPr>
              <a:t>Duties of a…</a:t>
            </a:r>
            <a:endParaRPr sz="3320">
              <a:latin typeface="Times New Roman"/>
              <a:ea typeface="Times New Roman"/>
              <a:cs typeface="Times New Roman"/>
              <a:sym typeface="Times New Roman"/>
            </a:endParaRPr>
          </a:p>
        </p:txBody>
      </p:sp>
      <p:sp>
        <p:nvSpPr>
          <p:cNvPr id="80" name="Google Shape;80;p16"/>
          <p:cNvSpPr txBox="1"/>
          <p:nvPr>
            <p:ph idx="1" type="body"/>
          </p:nvPr>
        </p:nvSpPr>
        <p:spPr>
          <a:xfrm>
            <a:off x="112150" y="572250"/>
            <a:ext cx="8857200" cy="44889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3000"/>
              </a:spcBef>
              <a:spcAft>
                <a:spcPts val="0"/>
              </a:spcAft>
              <a:buClr>
                <a:schemeClr val="dk1"/>
              </a:buClr>
              <a:buSzPts val="1100"/>
              <a:buFont typeface="Arial"/>
              <a:buNone/>
            </a:pPr>
            <a:r>
              <a:rPr lang="en" sz="1400">
                <a:solidFill>
                  <a:schemeClr val="dk1"/>
                </a:solidFill>
                <a:latin typeface="Times New Roman"/>
                <a:ea typeface="Times New Roman"/>
                <a:cs typeface="Times New Roman"/>
                <a:sym typeface="Times New Roman"/>
              </a:rPr>
              <a:t>GPs are responsible for:</a:t>
            </a:r>
            <a:endParaRPr sz="1400">
              <a:solidFill>
                <a:schemeClr val="dk1"/>
              </a:solidFill>
              <a:latin typeface="Times New Roman"/>
              <a:ea typeface="Times New Roman"/>
              <a:cs typeface="Times New Roman"/>
              <a:sym typeface="Times New Roman"/>
            </a:endParaRPr>
          </a:p>
          <a:p>
            <a:pPr indent="-317500" lvl="0" marL="457200" rtl="0" algn="l">
              <a:spcBef>
                <a:spcPts val="3000"/>
              </a:spcBef>
              <a:spcAft>
                <a:spcPts val="0"/>
              </a:spcAft>
              <a:buClr>
                <a:schemeClr val="dk1"/>
              </a:buClr>
              <a:buSzPts val="1400"/>
              <a:buFont typeface="Times New Roman"/>
              <a:buChar char="●"/>
            </a:pPr>
            <a:r>
              <a:rPr b="1" lang="en" sz="1400">
                <a:solidFill>
                  <a:schemeClr val="dk1"/>
                </a:solidFill>
                <a:latin typeface="Times New Roman"/>
                <a:ea typeface="Times New Roman"/>
                <a:cs typeface="Times New Roman"/>
                <a:sym typeface="Times New Roman"/>
              </a:rPr>
              <a:t>Diagnosing and treating</a:t>
            </a:r>
            <a:r>
              <a:rPr lang="en" sz="1400">
                <a:solidFill>
                  <a:schemeClr val="dk1"/>
                </a:solidFill>
                <a:latin typeface="Times New Roman"/>
                <a:ea typeface="Times New Roman"/>
                <a:cs typeface="Times New Roman"/>
                <a:sym typeface="Times New Roman"/>
              </a:rPr>
              <a:t> a variety of health conditions and illnesses.</a:t>
            </a:r>
            <a:br>
              <a:rPr lang="en" sz="1400">
                <a:solidFill>
                  <a:schemeClr val="dk1"/>
                </a:solidFill>
                <a:latin typeface="Times New Roman"/>
                <a:ea typeface="Times New Roman"/>
                <a:cs typeface="Times New Roman"/>
                <a:sym typeface="Times New Roman"/>
              </a:rPr>
            </a:br>
            <a:endParaRPr sz="1400">
              <a:solidFill>
                <a:schemeClr val="dk1"/>
              </a:solidFill>
              <a:latin typeface="Times New Roman"/>
              <a:ea typeface="Times New Roman"/>
              <a:cs typeface="Times New Roman"/>
              <a:sym typeface="Times New Roman"/>
            </a:endParaRPr>
          </a:p>
          <a:p>
            <a:pPr indent="-317500" lvl="0" marL="457200" rtl="0" algn="l">
              <a:spcBef>
                <a:spcPts val="0"/>
              </a:spcBef>
              <a:spcAft>
                <a:spcPts val="0"/>
              </a:spcAft>
              <a:buClr>
                <a:schemeClr val="dk1"/>
              </a:buClr>
              <a:buSzPts val="1400"/>
              <a:buFont typeface="Times New Roman"/>
              <a:buChar char="●"/>
            </a:pPr>
            <a:r>
              <a:rPr b="1" lang="en" sz="1400">
                <a:solidFill>
                  <a:schemeClr val="dk1"/>
                </a:solidFill>
                <a:latin typeface="Times New Roman"/>
                <a:ea typeface="Times New Roman"/>
                <a:cs typeface="Times New Roman"/>
                <a:sym typeface="Times New Roman"/>
              </a:rPr>
              <a:t>Prescribing medication</a:t>
            </a:r>
            <a:r>
              <a:rPr lang="en" sz="1400">
                <a:solidFill>
                  <a:schemeClr val="dk1"/>
                </a:solidFill>
                <a:latin typeface="Times New Roman"/>
                <a:ea typeface="Times New Roman"/>
                <a:cs typeface="Times New Roman"/>
                <a:sym typeface="Times New Roman"/>
              </a:rPr>
              <a:t> and providing treatment plans.</a:t>
            </a:r>
            <a:br>
              <a:rPr lang="en" sz="1400">
                <a:solidFill>
                  <a:schemeClr val="dk1"/>
                </a:solidFill>
                <a:latin typeface="Times New Roman"/>
                <a:ea typeface="Times New Roman"/>
                <a:cs typeface="Times New Roman"/>
                <a:sym typeface="Times New Roman"/>
              </a:rPr>
            </a:br>
            <a:endParaRPr sz="1400">
              <a:solidFill>
                <a:schemeClr val="dk1"/>
              </a:solidFill>
              <a:latin typeface="Times New Roman"/>
              <a:ea typeface="Times New Roman"/>
              <a:cs typeface="Times New Roman"/>
              <a:sym typeface="Times New Roman"/>
            </a:endParaRPr>
          </a:p>
          <a:p>
            <a:pPr indent="-317500" lvl="0" marL="457200" rtl="0" algn="l">
              <a:spcBef>
                <a:spcPts val="0"/>
              </a:spcBef>
              <a:spcAft>
                <a:spcPts val="0"/>
              </a:spcAft>
              <a:buClr>
                <a:schemeClr val="dk1"/>
              </a:buClr>
              <a:buSzPts val="1400"/>
              <a:buFont typeface="Times New Roman"/>
              <a:buChar char="●"/>
            </a:pPr>
            <a:r>
              <a:rPr b="1" lang="en" sz="1400">
                <a:solidFill>
                  <a:schemeClr val="dk1"/>
                </a:solidFill>
                <a:latin typeface="Times New Roman"/>
                <a:ea typeface="Times New Roman"/>
                <a:cs typeface="Times New Roman"/>
                <a:sym typeface="Times New Roman"/>
              </a:rPr>
              <a:t>Referring patients</a:t>
            </a:r>
            <a:r>
              <a:rPr lang="en" sz="1400">
                <a:solidFill>
                  <a:schemeClr val="dk1"/>
                </a:solidFill>
                <a:latin typeface="Times New Roman"/>
                <a:ea typeface="Times New Roman"/>
                <a:cs typeface="Times New Roman"/>
                <a:sym typeface="Times New Roman"/>
              </a:rPr>
              <a:t> to hospital specialists or other healthcare professionals when needed.</a:t>
            </a:r>
            <a:br>
              <a:rPr lang="en" sz="1400">
                <a:solidFill>
                  <a:schemeClr val="dk1"/>
                </a:solidFill>
                <a:latin typeface="Times New Roman"/>
                <a:ea typeface="Times New Roman"/>
                <a:cs typeface="Times New Roman"/>
                <a:sym typeface="Times New Roman"/>
              </a:rPr>
            </a:br>
            <a:endParaRPr sz="1400">
              <a:solidFill>
                <a:schemeClr val="dk1"/>
              </a:solidFill>
              <a:latin typeface="Times New Roman"/>
              <a:ea typeface="Times New Roman"/>
              <a:cs typeface="Times New Roman"/>
              <a:sym typeface="Times New Roman"/>
            </a:endParaRPr>
          </a:p>
          <a:p>
            <a:pPr indent="-317500" lvl="0" marL="457200" rtl="0" algn="l">
              <a:spcBef>
                <a:spcPts val="0"/>
              </a:spcBef>
              <a:spcAft>
                <a:spcPts val="0"/>
              </a:spcAft>
              <a:buClr>
                <a:schemeClr val="dk1"/>
              </a:buClr>
              <a:buSzPts val="1400"/>
              <a:buFont typeface="Times New Roman"/>
              <a:buChar char="●"/>
            </a:pPr>
            <a:r>
              <a:rPr b="1" lang="en" sz="1400">
                <a:solidFill>
                  <a:schemeClr val="dk1"/>
                </a:solidFill>
                <a:latin typeface="Times New Roman"/>
                <a:ea typeface="Times New Roman"/>
                <a:cs typeface="Times New Roman"/>
                <a:sym typeface="Times New Roman"/>
              </a:rPr>
              <a:t>Providing health education</a:t>
            </a:r>
            <a:r>
              <a:rPr lang="en" sz="1400">
                <a:solidFill>
                  <a:schemeClr val="dk1"/>
                </a:solidFill>
                <a:latin typeface="Times New Roman"/>
                <a:ea typeface="Times New Roman"/>
                <a:cs typeface="Times New Roman"/>
                <a:sym typeface="Times New Roman"/>
              </a:rPr>
              <a:t>, advice, and preventative care (e.g. vaccinations, screenings).</a:t>
            </a:r>
            <a:br>
              <a:rPr lang="en" sz="1400">
                <a:solidFill>
                  <a:schemeClr val="dk1"/>
                </a:solidFill>
                <a:latin typeface="Times New Roman"/>
                <a:ea typeface="Times New Roman"/>
                <a:cs typeface="Times New Roman"/>
                <a:sym typeface="Times New Roman"/>
              </a:rPr>
            </a:br>
            <a:endParaRPr sz="1400">
              <a:solidFill>
                <a:schemeClr val="dk1"/>
              </a:solidFill>
              <a:latin typeface="Times New Roman"/>
              <a:ea typeface="Times New Roman"/>
              <a:cs typeface="Times New Roman"/>
              <a:sym typeface="Times New Roman"/>
            </a:endParaRPr>
          </a:p>
          <a:p>
            <a:pPr indent="-317500" lvl="0" marL="457200" rtl="0" algn="l">
              <a:spcBef>
                <a:spcPts val="0"/>
              </a:spcBef>
              <a:spcAft>
                <a:spcPts val="0"/>
              </a:spcAft>
              <a:buClr>
                <a:schemeClr val="dk1"/>
              </a:buClr>
              <a:buSzPts val="1400"/>
              <a:buFont typeface="Times New Roman"/>
              <a:buChar char="●"/>
            </a:pPr>
            <a:r>
              <a:rPr b="1" lang="en" sz="1400">
                <a:solidFill>
                  <a:schemeClr val="dk1"/>
                </a:solidFill>
                <a:latin typeface="Times New Roman"/>
                <a:ea typeface="Times New Roman"/>
                <a:cs typeface="Times New Roman"/>
                <a:sym typeface="Times New Roman"/>
              </a:rPr>
              <a:t>Monitoring chronic conditions</a:t>
            </a:r>
            <a:r>
              <a:rPr lang="en" sz="1400">
                <a:solidFill>
                  <a:schemeClr val="dk1"/>
                </a:solidFill>
                <a:latin typeface="Times New Roman"/>
                <a:ea typeface="Times New Roman"/>
                <a:cs typeface="Times New Roman"/>
                <a:sym typeface="Times New Roman"/>
              </a:rPr>
              <a:t> like asthma, diabetes, or heart disease.</a:t>
            </a:r>
            <a:br>
              <a:rPr lang="en" sz="1400">
                <a:solidFill>
                  <a:schemeClr val="dk1"/>
                </a:solidFill>
                <a:latin typeface="Times New Roman"/>
                <a:ea typeface="Times New Roman"/>
                <a:cs typeface="Times New Roman"/>
                <a:sym typeface="Times New Roman"/>
              </a:rPr>
            </a:br>
            <a:endParaRPr sz="1400">
              <a:solidFill>
                <a:schemeClr val="dk1"/>
              </a:solidFill>
              <a:latin typeface="Times New Roman"/>
              <a:ea typeface="Times New Roman"/>
              <a:cs typeface="Times New Roman"/>
              <a:sym typeface="Times New Roman"/>
            </a:endParaRPr>
          </a:p>
          <a:p>
            <a:pPr indent="-317500" lvl="0" marL="457200" rtl="0" algn="l">
              <a:spcBef>
                <a:spcPts val="0"/>
              </a:spcBef>
              <a:spcAft>
                <a:spcPts val="0"/>
              </a:spcAft>
              <a:buClr>
                <a:schemeClr val="dk1"/>
              </a:buClr>
              <a:buSzPts val="1400"/>
              <a:buFont typeface="Times New Roman"/>
              <a:buChar char="●"/>
            </a:pPr>
            <a:r>
              <a:rPr b="1" lang="en" sz="1400">
                <a:solidFill>
                  <a:schemeClr val="dk1"/>
                </a:solidFill>
                <a:latin typeface="Times New Roman"/>
                <a:ea typeface="Times New Roman"/>
                <a:cs typeface="Times New Roman"/>
                <a:sym typeface="Times New Roman"/>
              </a:rPr>
              <a:t>Maintaining patient records</a:t>
            </a:r>
            <a:r>
              <a:rPr lang="en" sz="1400">
                <a:solidFill>
                  <a:schemeClr val="dk1"/>
                </a:solidFill>
                <a:latin typeface="Times New Roman"/>
                <a:ea typeface="Times New Roman"/>
                <a:cs typeface="Times New Roman"/>
                <a:sym typeface="Times New Roman"/>
              </a:rPr>
              <a:t> and ensuring continuity of care.</a:t>
            </a:r>
            <a:endParaRPr sz="1400">
              <a:solidFill>
                <a:schemeClr val="dk1"/>
              </a:solidFill>
              <a:latin typeface="Times New Roman"/>
              <a:ea typeface="Times New Roman"/>
              <a:cs typeface="Times New Roman"/>
              <a:sym typeface="Times New Roman"/>
            </a:endParaRPr>
          </a:p>
          <a:p>
            <a:pPr indent="0" lvl="0" marL="0" rtl="0" algn="l">
              <a:spcBef>
                <a:spcPts val="3000"/>
              </a:spcBef>
              <a:spcAft>
                <a:spcPts val="3000"/>
              </a:spcAft>
              <a:buNone/>
            </a:pPr>
            <a:r>
              <a:rPr lang="en" sz="1400">
                <a:solidFill>
                  <a:schemeClr val="dk1"/>
                </a:solidFill>
                <a:latin typeface="Times New Roman"/>
                <a:ea typeface="Times New Roman"/>
                <a:cs typeface="Times New Roman"/>
                <a:sym typeface="Times New Roman"/>
              </a:rPr>
              <a:t>GPs often work in GP surgeries, health centres, or group practices, and may also do home visits or work in out-of-hours services.</a:t>
            </a:r>
            <a:endParaRPr sz="1400">
              <a:solidFill>
                <a:schemeClr val="dk1"/>
              </a:solidFill>
              <a:latin typeface="Times New Roman"/>
              <a:ea typeface="Times New Roman"/>
              <a:cs typeface="Times New Roman"/>
              <a:sym typeface="Times New Roman"/>
            </a:endParaRPr>
          </a:p>
        </p:txBody>
      </p:sp>
      <p:sp>
        <p:nvSpPr>
          <p:cNvPr id="81" name="Google Shape;81;p16"/>
          <p:cNvSpPr txBox="1"/>
          <p:nvPr/>
        </p:nvSpPr>
        <p:spPr>
          <a:xfrm>
            <a:off x="5969300" y="110550"/>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7"/>
          <p:cNvSpPr txBox="1"/>
          <p:nvPr/>
        </p:nvSpPr>
        <p:spPr>
          <a:xfrm>
            <a:off x="186900" y="164475"/>
            <a:ext cx="4186500" cy="4732200"/>
          </a:xfrm>
          <a:prstGeom prst="rect">
            <a:avLst/>
          </a:prstGeom>
          <a:noFill/>
          <a:ln cap="flat" cmpd="sng" w="9525">
            <a:solidFill>
              <a:srgbClr val="3D85C6"/>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2000">
                <a:solidFill>
                  <a:schemeClr val="dk2"/>
                </a:solidFill>
                <a:latin typeface="Times New Roman"/>
                <a:ea typeface="Times New Roman"/>
                <a:cs typeface="Times New Roman"/>
                <a:sym typeface="Times New Roman"/>
              </a:rPr>
              <a:t>What skills do you need to become a doctor?</a:t>
            </a:r>
            <a:endParaRPr sz="20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chemeClr val="dk2"/>
              </a:solidFill>
              <a:latin typeface="Times New Roman"/>
              <a:ea typeface="Times New Roman"/>
              <a:cs typeface="Times New Roman"/>
              <a:sym typeface="Times New Roman"/>
            </a:endParaRPr>
          </a:p>
          <a:p>
            <a:pPr indent="-374650" lvl="0" marL="457200" rtl="0" algn="l">
              <a:spcBef>
                <a:spcPts val="0"/>
              </a:spcBef>
              <a:spcAft>
                <a:spcPts val="0"/>
              </a:spcAft>
              <a:buClr>
                <a:schemeClr val="dk2"/>
              </a:buClr>
              <a:buSzPts val="2300"/>
              <a:buFont typeface="Times New Roman"/>
              <a:buChar char="●"/>
            </a:pPr>
            <a:r>
              <a:rPr lang="en" sz="2300">
                <a:solidFill>
                  <a:schemeClr val="dk2"/>
                </a:solidFill>
                <a:latin typeface="Times New Roman"/>
                <a:ea typeface="Times New Roman"/>
                <a:cs typeface="Times New Roman"/>
                <a:sym typeface="Times New Roman"/>
              </a:rPr>
              <a:t>Good communication skills</a:t>
            </a:r>
            <a:endParaRPr sz="2300">
              <a:solidFill>
                <a:schemeClr val="dk2"/>
              </a:solidFill>
              <a:latin typeface="Times New Roman"/>
              <a:ea typeface="Times New Roman"/>
              <a:cs typeface="Times New Roman"/>
              <a:sym typeface="Times New Roman"/>
            </a:endParaRPr>
          </a:p>
          <a:p>
            <a:pPr indent="-374650" lvl="0" marL="457200" rtl="0" algn="l">
              <a:spcBef>
                <a:spcPts val="0"/>
              </a:spcBef>
              <a:spcAft>
                <a:spcPts val="0"/>
              </a:spcAft>
              <a:buClr>
                <a:schemeClr val="dk2"/>
              </a:buClr>
              <a:buSzPts val="2300"/>
              <a:buFont typeface="Times New Roman"/>
              <a:buChar char="●"/>
            </a:pPr>
            <a:r>
              <a:rPr lang="en" sz="2300">
                <a:solidFill>
                  <a:schemeClr val="dk2"/>
                </a:solidFill>
                <a:latin typeface="Times New Roman"/>
                <a:ea typeface="Times New Roman"/>
                <a:cs typeface="Times New Roman"/>
                <a:sym typeface="Times New Roman"/>
              </a:rPr>
              <a:t>Being Open-minded and Non-judgemental</a:t>
            </a:r>
            <a:endParaRPr sz="2300">
              <a:solidFill>
                <a:schemeClr val="dk2"/>
              </a:solidFill>
              <a:latin typeface="Times New Roman"/>
              <a:ea typeface="Times New Roman"/>
              <a:cs typeface="Times New Roman"/>
              <a:sym typeface="Times New Roman"/>
            </a:endParaRPr>
          </a:p>
          <a:p>
            <a:pPr indent="-374650" lvl="0" marL="457200" rtl="0" algn="l">
              <a:spcBef>
                <a:spcPts val="0"/>
              </a:spcBef>
              <a:spcAft>
                <a:spcPts val="0"/>
              </a:spcAft>
              <a:buClr>
                <a:schemeClr val="dk2"/>
              </a:buClr>
              <a:buSzPts val="2300"/>
              <a:buFont typeface="Times New Roman"/>
              <a:buChar char="●"/>
            </a:pPr>
            <a:r>
              <a:rPr lang="en" sz="2300">
                <a:solidFill>
                  <a:schemeClr val="dk2"/>
                </a:solidFill>
                <a:latin typeface="Times New Roman"/>
                <a:ea typeface="Times New Roman"/>
                <a:cs typeface="Times New Roman"/>
                <a:sym typeface="Times New Roman"/>
              </a:rPr>
              <a:t>The ability to deal with uncertainty</a:t>
            </a:r>
            <a:endParaRPr sz="2300">
              <a:solidFill>
                <a:schemeClr val="dk2"/>
              </a:solidFill>
              <a:latin typeface="Times New Roman"/>
              <a:ea typeface="Times New Roman"/>
              <a:cs typeface="Times New Roman"/>
              <a:sym typeface="Times New Roman"/>
            </a:endParaRPr>
          </a:p>
          <a:p>
            <a:pPr indent="-374650" lvl="0" marL="457200" rtl="0" algn="l">
              <a:spcBef>
                <a:spcPts val="0"/>
              </a:spcBef>
              <a:spcAft>
                <a:spcPts val="0"/>
              </a:spcAft>
              <a:buClr>
                <a:schemeClr val="dk2"/>
              </a:buClr>
              <a:buSzPts val="2300"/>
              <a:buFont typeface="Times New Roman"/>
              <a:buChar char="●"/>
            </a:pPr>
            <a:r>
              <a:rPr lang="en" sz="2300">
                <a:solidFill>
                  <a:schemeClr val="dk2"/>
                </a:solidFill>
                <a:latin typeface="Times New Roman"/>
                <a:ea typeface="Times New Roman"/>
                <a:cs typeface="Times New Roman"/>
                <a:sym typeface="Times New Roman"/>
              </a:rPr>
              <a:t>The ability to work independently</a:t>
            </a:r>
            <a:endParaRPr sz="2300">
              <a:solidFill>
                <a:schemeClr val="dk2"/>
              </a:solidFill>
              <a:latin typeface="Times New Roman"/>
              <a:ea typeface="Times New Roman"/>
              <a:cs typeface="Times New Roman"/>
              <a:sym typeface="Times New Roman"/>
            </a:endParaRPr>
          </a:p>
          <a:p>
            <a:pPr indent="-374650" lvl="0" marL="457200" rtl="0" algn="l">
              <a:spcBef>
                <a:spcPts val="0"/>
              </a:spcBef>
              <a:spcAft>
                <a:spcPts val="0"/>
              </a:spcAft>
              <a:buClr>
                <a:schemeClr val="dk2"/>
              </a:buClr>
              <a:buSzPts val="2300"/>
              <a:buFont typeface="Times New Roman"/>
              <a:buChar char="●"/>
            </a:pPr>
            <a:r>
              <a:rPr lang="en" sz="2300">
                <a:solidFill>
                  <a:schemeClr val="dk2"/>
                </a:solidFill>
                <a:latin typeface="Times New Roman"/>
                <a:ea typeface="Times New Roman"/>
                <a:cs typeface="Times New Roman"/>
                <a:sym typeface="Times New Roman"/>
              </a:rPr>
              <a:t>Resilience</a:t>
            </a:r>
            <a:endParaRPr sz="2300">
              <a:solidFill>
                <a:schemeClr val="dk2"/>
              </a:solidFill>
              <a:latin typeface="Times New Roman"/>
              <a:ea typeface="Times New Roman"/>
              <a:cs typeface="Times New Roman"/>
              <a:sym typeface="Times New Roman"/>
            </a:endParaRPr>
          </a:p>
          <a:p>
            <a:pPr indent="-374650" lvl="0" marL="457200" rtl="0" algn="l">
              <a:spcBef>
                <a:spcPts val="0"/>
              </a:spcBef>
              <a:spcAft>
                <a:spcPts val="0"/>
              </a:spcAft>
              <a:buClr>
                <a:schemeClr val="dk2"/>
              </a:buClr>
              <a:buSzPts val="2300"/>
              <a:buFont typeface="Times New Roman"/>
              <a:buChar char="●"/>
            </a:pPr>
            <a:r>
              <a:rPr lang="en" sz="2300">
                <a:solidFill>
                  <a:schemeClr val="dk2"/>
                </a:solidFill>
                <a:latin typeface="Times New Roman"/>
                <a:ea typeface="Times New Roman"/>
                <a:cs typeface="Times New Roman"/>
                <a:sym typeface="Times New Roman"/>
              </a:rPr>
              <a:t>A desire to continue learning for life</a:t>
            </a:r>
            <a:endParaRPr sz="2300">
              <a:solidFill>
                <a:schemeClr val="dk2"/>
              </a:solidFill>
              <a:latin typeface="Times New Roman"/>
              <a:ea typeface="Times New Roman"/>
              <a:cs typeface="Times New Roman"/>
              <a:sym typeface="Times New Roman"/>
            </a:endParaRPr>
          </a:p>
        </p:txBody>
      </p:sp>
      <p:pic>
        <p:nvPicPr>
          <p:cNvPr id="87" name="Google Shape;87;p17" title="download.jpg"/>
          <p:cNvPicPr preferRelativeResize="0"/>
          <p:nvPr/>
        </p:nvPicPr>
        <p:blipFill>
          <a:blip r:embed="rId3">
            <a:alphaModFix/>
          </a:blip>
          <a:stretch>
            <a:fillRect/>
          </a:stretch>
        </p:blipFill>
        <p:spPr>
          <a:xfrm>
            <a:off x="4528100" y="194400"/>
            <a:ext cx="2097950" cy="1386600"/>
          </a:xfrm>
          <a:prstGeom prst="rect">
            <a:avLst/>
          </a:prstGeom>
          <a:noFill/>
          <a:ln>
            <a:noFill/>
          </a:ln>
        </p:spPr>
      </p:pic>
      <p:pic>
        <p:nvPicPr>
          <p:cNvPr id="88" name="Google Shape;88;p17" title="download.jpg"/>
          <p:cNvPicPr preferRelativeResize="0"/>
          <p:nvPr/>
        </p:nvPicPr>
        <p:blipFill>
          <a:blip r:embed="rId4">
            <a:alphaModFix/>
          </a:blip>
          <a:stretch>
            <a:fillRect/>
          </a:stretch>
        </p:blipFill>
        <p:spPr>
          <a:xfrm>
            <a:off x="4525800" y="3445475"/>
            <a:ext cx="2097950" cy="1495425"/>
          </a:xfrm>
          <a:prstGeom prst="rect">
            <a:avLst/>
          </a:prstGeom>
          <a:noFill/>
          <a:ln>
            <a:noFill/>
          </a:ln>
        </p:spPr>
      </p:pic>
      <p:pic>
        <p:nvPicPr>
          <p:cNvPr id="89" name="Google Shape;89;p17" title="download.jpg"/>
          <p:cNvPicPr preferRelativeResize="0"/>
          <p:nvPr/>
        </p:nvPicPr>
        <p:blipFill>
          <a:blip r:embed="rId5">
            <a:alphaModFix/>
          </a:blip>
          <a:stretch>
            <a:fillRect/>
          </a:stretch>
        </p:blipFill>
        <p:spPr>
          <a:xfrm>
            <a:off x="6821000" y="194400"/>
            <a:ext cx="2152450" cy="1342800"/>
          </a:xfrm>
          <a:prstGeom prst="rect">
            <a:avLst/>
          </a:prstGeom>
          <a:noFill/>
          <a:ln>
            <a:noFill/>
          </a:ln>
        </p:spPr>
      </p:pic>
      <p:pic>
        <p:nvPicPr>
          <p:cNvPr id="90" name="Google Shape;90;p17" title="download.jpg"/>
          <p:cNvPicPr preferRelativeResize="0"/>
          <p:nvPr/>
        </p:nvPicPr>
        <p:blipFill>
          <a:blip r:embed="rId6">
            <a:alphaModFix/>
          </a:blip>
          <a:stretch>
            <a:fillRect/>
          </a:stretch>
        </p:blipFill>
        <p:spPr>
          <a:xfrm>
            <a:off x="7006525" y="3451525"/>
            <a:ext cx="1926000" cy="1495425"/>
          </a:xfrm>
          <a:prstGeom prst="rect">
            <a:avLst/>
          </a:prstGeom>
          <a:noFill/>
          <a:ln>
            <a:noFill/>
          </a:ln>
        </p:spPr>
      </p:pic>
      <p:pic>
        <p:nvPicPr>
          <p:cNvPr id="91" name="Google Shape;91;p17" title="download.jpg"/>
          <p:cNvPicPr preferRelativeResize="0"/>
          <p:nvPr/>
        </p:nvPicPr>
        <p:blipFill>
          <a:blip r:embed="rId7">
            <a:alphaModFix/>
          </a:blip>
          <a:stretch>
            <a:fillRect/>
          </a:stretch>
        </p:blipFill>
        <p:spPr>
          <a:xfrm>
            <a:off x="6821000" y="1837287"/>
            <a:ext cx="2210850" cy="1386600"/>
          </a:xfrm>
          <a:prstGeom prst="rect">
            <a:avLst/>
          </a:prstGeom>
          <a:noFill/>
          <a:ln>
            <a:noFill/>
          </a:ln>
        </p:spPr>
      </p:pic>
      <p:pic>
        <p:nvPicPr>
          <p:cNvPr id="92" name="Google Shape;92;p17"/>
          <p:cNvPicPr preferRelativeResize="0"/>
          <p:nvPr/>
        </p:nvPicPr>
        <p:blipFill>
          <a:blip r:embed="rId8">
            <a:alphaModFix/>
          </a:blip>
          <a:stretch>
            <a:fillRect/>
          </a:stretch>
        </p:blipFill>
        <p:spPr>
          <a:xfrm>
            <a:off x="4525800" y="1819925"/>
            <a:ext cx="2097949" cy="13866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8"/>
          <p:cNvSpPr txBox="1"/>
          <p:nvPr/>
        </p:nvSpPr>
        <p:spPr>
          <a:xfrm>
            <a:off x="3314950" y="3676025"/>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endParaRPr>
          </a:p>
        </p:txBody>
      </p:sp>
      <p:pic>
        <p:nvPicPr>
          <p:cNvPr id="98" name="Google Shape;98;p18" title="How long to become General Practitioner (GP) in UK?">
            <a:hlinkClick r:id="rId3"/>
          </p:cNvPr>
          <p:cNvPicPr preferRelativeResize="0"/>
          <p:nvPr/>
        </p:nvPicPr>
        <p:blipFill>
          <a:blip r:embed="rId4">
            <a:alphaModFix/>
          </a:blip>
          <a:stretch>
            <a:fillRect/>
          </a:stretch>
        </p:blipFill>
        <p:spPr>
          <a:xfrm>
            <a:off x="102475" y="128700"/>
            <a:ext cx="2469275" cy="1388975"/>
          </a:xfrm>
          <a:prstGeom prst="rect">
            <a:avLst/>
          </a:prstGeom>
          <a:noFill/>
          <a:ln>
            <a:noFill/>
          </a:ln>
        </p:spPr>
      </p:pic>
      <p:pic>
        <p:nvPicPr>
          <p:cNvPr descr="GP practices in Morecambe Bay are facing higher demand now than any prolonged period since appointment data started being recorded by Clinical Commissioning Groups in 2013.&#10; &#10;Practices are working exceptionally hard to ensure that patients continue to receive the care that they need. This video gives some helpful tips on ways that patients can support their local practice staff." id="99" name="Google Shape;99;p18" title="A Day in the life of a GP practice">
            <a:hlinkClick r:id="rId5"/>
          </p:cNvPr>
          <p:cNvPicPr preferRelativeResize="0"/>
          <p:nvPr/>
        </p:nvPicPr>
        <p:blipFill>
          <a:blip r:embed="rId6">
            <a:alphaModFix/>
          </a:blip>
          <a:stretch>
            <a:fillRect/>
          </a:stretch>
        </p:blipFill>
        <p:spPr>
          <a:xfrm>
            <a:off x="2757125" y="1617725"/>
            <a:ext cx="2535900" cy="1426450"/>
          </a:xfrm>
          <a:prstGeom prst="rect">
            <a:avLst/>
          </a:prstGeom>
          <a:noFill/>
          <a:ln>
            <a:noFill/>
          </a:ln>
        </p:spPr>
      </p:pic>
      <p:pic>
        <p:nvPicPr>
          <p:cNvPr descr="Hello friends, I'm finally back with a vlog of my last shift as a foundation doctor working in respiratory medicine. NB: patient encounters are vague to ensure confidentiality but hopefully still give you a glimpse of what this shift was like. &#10;&#10;*NB: All &quot;patient&quot; footage is b-roll stock video taken from https://www.pexels.com/&#10;&#10;Chest drain insertion footage: https://www.youtube.com/watch?v=o5HuiD51Su0&#10;&#10;About me:&#10;My name is Surina Taneja and I am a junior doctor working in the UK. I make videos about being a doctor as well as sharing my insights on the well-being of our mind, body and planet! 🧠, 💪🏽 🌍&#10;&#10;Check out these other videos on my channel:&#10;Why I want to become a surgeon now: https://www.youtube.com/watch?v=sMJP-... &#10;Day(s) in the life of an Academic Doctor: https://www.youtube.com/watch?v=XSica...&#10;Night in the life of a junior doctor: https://www.youtube.com/watch?v=O11pKnDfrHE&#10;&#10;Social media:&#10;📱 Instagram: https://www.instagram.com/drsurinatan​...&#10;🐦 Twitter: https://twitter.com/drsurinataneja​&#10;🔗 Linkedin: https://www.linkedin.com/in/surina-ta​...&#10;💌  Email: surinataneja@hotmail.co.uk&#10;&#10;🎶 Music: Rose (Prod. by Lukrembo)" id="100" name="Google Shape;100;p18" title="Day in the life of a junior doctor (My last day!!)">
            <a:hlinkClick r:id="rId7"/>
          </p:cNvPr>
          <p:cNvPicPr preferRelativeResize="0"/>
          <p:nvPr/>
        </p:nvPicPr>
        <p:blipFill>
          <a:blip r:embed="rId8">
            <a:alphaModFix/>
          </a:blip>
          <a:stretch>
            <a:fillRect/>
          </a:stretch>
        </p:blipFill>
        <p:spPr>
          <a:xfrm>
            <a:off x="5845375" y="3157750"/>
            <a:ext cx="2951825" cy="166040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8"/>
                                        </p:tgtEl>
                                        <p:attrNameLst>
                                          <p:attrName>style.visibility</p:attrName>
                                        </p:attrNameLst>
                                      </p:cBhvr>
                                      <p:to>
                                        <p:strVal val="visible"/>
                                      </p:to>
                                    </p:set>
                                    <p:animEffect filter="fade" transition="in">
                                      <p:cBhvr>
                                        <p:cTn dur="1000"/>
                                        <p:tgtEl>
                                          <p:spTgt spid="9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9"/>
                                        </p:tgtEl>
                                        <p:attrNameLst>
                                          <p:attrName>style.visibility</p:attrName>
                                        </p:attrNameLst>
                                      </p:cBhvr>
                                      <p:to>
                                        <p:strVal val="visible"/>
                                      </p:to>
                                    </p:set>
                                    <p:animEffect filter="fade" transition="in">
                                      <p:cBhvr>
                                        <p:cTn dur="1000"/>
                                        <p:tgtEl>
                                          <p:spTgt spid="9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0"/>
                                        </p:tgtEl>
                                        <p:attrNameLst>
                                          <p:attrName>style.visibility</p:attrName>
                                        </p:attrNameLst>
                                      </p:cBhvr>
                                      <p:to>
                                        <p:strVal val="visible"/>
                                      </p:to>
                                    </p:set>
                                    <p:animEffect filter="fade" transition="in">
                                      <p:cBhvr>
                                        <p:cTn dur="1000"/>
                                        <p:tgtEl>
                                          <p:spTgt spid="1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9"/>
          <p:cNvSpPr txBox="1"/>
          <p:nvPr>
            <p:ph type="title"/>
          </p:nvPr>
        </p:nvSpPr>
        <p:spPr>
          <a:xfrm>
            <a:off x="56450" y="590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Salaries</a:t>
            </a:r>
            <a:endParaRPr sz="3220">
              <a:latin typeface="Times New Roman"/>
              <a:ea typeface="Times New Roman"/>
              <a:cs typeface="Times New Roman"/>
              <a:sym typeface="Times New Roman"/>
            </a:endParaRPr>
          </a:p>
        </p:txBody>
      </p:sp>
      <p:sp>
        <p:nvSpPr>
          <p:cNvPr id="106" name="Google Shape;106;p19"/>
          <p:cNvSpPr txBox="1"/>
          <p:nvPr>
            <p:ph idx="1" type="body"/>
          </p:nvPr>
        </p:nvSpPr>
        <p:spPr>
          <a:xfrm>
            <a:off x="162250" y="631750"/>
            <a:ext cx="8520600" cy="34164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07" name="Google Shape;107;p19"/>
          <p:cNvPicPr preferRelativeResize="0"/>
          <p:nvPr/>
        </p:nvPicPr>
        <p:blipFill rotWithShape="1">
          <a:blip r:embed="rId3">
            <a:alphaModFix/>
          </a:blip>
          <a:srcRect b="38363" l="22304" r="23465" t="26722"/>
          <a:stretch/>
        </p:blipFill>
        <p:spPr>
          <a:xfrm>
            <a:off x="243875" y="746575"/>
            <a:ext cx="8377526" cy="318675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