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77" r:id="rId3"/>
    <p:sldId id="271" r:id="rId4"/>
    <p:sldId id="263" r:id="rId5"/>
    <p:sldId id="270" r:id="rId6"/>
    <p:sldId id="258" r:id="rId7"/>
    <p:sldId id="259" r:id="rId8"/>
    <p:sldId id="260" r:id="rId9"/>
    <p:sldId id="274" r:id="rId10"/>
    <p:sldId id="275" r:id="rId11"/>
    <p:sldId id="273" r:id="rId1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E1255"/>
    <a:srgbClr val="D4EA02"/>
    <a:srgbClr val="05E715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-2850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2B28DDA-B5B8-40E9-A5B3-FDBB8BFD9380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D27543F-F673-4D74-8A23-5F0D530CEC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461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9ABBE3-5707-4C9A-99FB-6783AC0B3363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9ABBE3-5707-4C9A-99FB-6783AC0B3363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9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9ABBE3-5707-4C9A-99FB-6783AC0B3363}" type="slidenum">
              <a:rPr lang="en-GB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2B38-4414-4A01-8DAE-988F9C183169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9B15B-D44A-414E-B705-4D3FF3FFF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62791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2DA9A-BD04-4062-A793-50A58BF2904F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CB3CE-E510-4051-B96D-81843076E9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40518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DBD1-8ACA-48BD-8523-CD87AF4B16BE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6D94A-6558-4CEA-82E6-407F303193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99654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D749C-1B0D-49C4-902F-945B53160E92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5AE08-FC66-40F7-9607-4BA13CB1D9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78358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AE4E3-973B-478B-B107-3F421D6A7B72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A16D7-D8C7-432B-97A0-1FC929BD6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85416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74353-6429-4DDF-8139-D14D8415B122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1E104-4CFE-442B-AFE6-787E1953CE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690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EFB26-648F-4F25-9705-FF37AF30C138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14680-1DD0-4F13-BF80-2CD1F98E9B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63202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6CA1B-671A-4BD5-89F2-FB54D115DB4D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AFC9A-D85E-43AD-8D48-5B4ADA050E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52309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F735D-FFA2-4D0F-925C-193B43ECAC7E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3B82-98B6-474A-BBFE-52C1DD41B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8302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32625-1D0A-4EF8-AAD1-7413BA89CC23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3C73-2AEC-40F9-90BC-BFF8A6A599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59868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0D261-867B-4CAA-A058-909DCCE307E5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5AB75-02B3-42EE-ABC2-4B7694ECCD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87577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2F3"/>
            </a:gs>
            <a:gs pos="100000">
              <a:srgbClr val="00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D9E9CF-0A65-46F2-B3C4-EA786CCA3681}" type="datetimeFigureOut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29FAB7-D0AD-4BEB-A43F-EDB30E6C6A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ransition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bby3SDx8Ai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hyperlink" Target="https://www.youtube.com/watch?v=bBP_kswrtrw" TargetMode="External"/><Relationship Id="rId5" Type="http://schemas.openxmlformats.org/officeDocument/2006/relationships/image" Target="../media/image12.jpeg"/><Relationship Id="rId10" Type="http://schemas.microsoft.com/office/2007/relationships/hdphoto" Target="../media/hdphoto1.wdp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star_trek_2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0"/>
            <a:ext cx="736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6" descr="family_guy_peter_griffin-11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3235325"/>
            <a:ext cx="4572000" cy="30178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\\FS1EPA\Staffdata$\SMurphy\My Documents\My Pictures\Media Adve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18"/>
          <a:stretch>
            <a:fillRect/>
          </a:stretch>
        </p:blipFill>
        <p:spPr bwMode="auto">
          <a:xfrm>
            <a:off x="257175" y="6138863"/>
            <a:ext cx="457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50" y="0"/>
            <a:ext cx="2520701" cy="252070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9525" y="-323850"/>
            <a:ext cx="77724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12000" dirty="0" smtClean="0">
                <a:latin typeface="28 Days Later" pitchFamily="34" charset="0"/>
              </a:rPr>
              <a:t>Media</a:t>
            </a:r>
            <a:endParaRPr lang="en-US" altLang="en-US" sz="12000" dirty="0" smtClean="0">
              <a:solidFill>
                <a:schemeClr val="bg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79300" y="1235075"/>
            <a:ext cx="77724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dirty="0" smtClean="0"/>
              <a:t>at</a:t>
            </a:r>
            <a:br>
              <a:rPr lang="en-US" altLang="en-US" dirty="0" smtClean="0"/>
            </a:br>
            <a:r>
              <a:rPr lang="en-US" altLang="en-US" dirty="0" smtClean="0"/>
              <a:t>Emerson </a:t>
            </a:r>
            <a:r>
              <a:rPr lang="en-US" altLang="en-US" dirty="0" smtClean="0">
                <a:solidFill>
                  <a:schemeClr val="bg1"/>
                </a:solidFill>
              </a:rPr>
              <a:t>Park</a:t>
            </a:r>
          </a:p>
        </p:txBody>
      </p:sp>
      <p:sp>
        <p:nvSpPr>
          <p:cNvPr id="16389" name="Title 1"/>
          <p:cNvSpPr>
            <a:spLocks noGrp="1"/>
          </p:cNvSpPr>
          <p:nvPr>
            <p:ph type="ctrTitle"/>
          </p:nvPr>
        </p:nvSpPr>
        <p:spPr>
          <a:xfrm>
            <a:off x="1905000" y="307975"/>
            <a:ext cx="7772400" cy="2552700"/>
          </a:xfrm>
        </p:spPr>
        <p:txBody>
          <a:bodyPr/>
          <a:lstStyle/>
          <a:p>
            <a:pPr eaLnBrk="1" hangingPunct="1"/>
            <a:r>
              <a:rPr lang="en-US" altLang="en-US" sz="9000" dirty="0" smtClean="0">
                <a:solidFill>
                  <a:schemeClr val="bg1"/>
                </a:solidFill>
                <a:latin typeface="28 Days Later" pitchFamily="34" charset="0"/>
              </a:rPr>
              <a:t>Studies</a:t>
            </a:r>
            <a:endParaRPr lang="en-US" altLang="en-US" sz="9000" dirty="0" smtClean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25" y="3939540"/>
            <a:ext cx="4959350" cy="29756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63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0" y="384175"/>
            <a:ext cx="9144000" cy="9588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GB" altLang="en-US" sz="4800" dirty="0" smtClean="0">
                <a:solidFill>
                  <a:schemeClr val="bg1"/>
                </a:solidFill>
                <a:latin typeface="28 Days Later" pitchFamily="34" charset="0"/>
              </a:rPr>
              <a:t>To start September 2021</a:t>
            </a:r>
          </a:p>
        </p:txBody>
      </p:sp>
      <p:sp>
        <p:nvSpPr>
          <p:cNvPr id="17411" name="Content Placeholder 2" descr="Parchment"/>
          <p:cNvSpPr>
            <a:spLocks noGrp="1"/>
          </p:cNvSpPr>
          <p:nvPr>
            <p:ph idx="1"/>
          </p:nvPr>
        </p:nvSpPr>
        <p:spPr>
          <a:xfrm>
            <a:off x="234950" y="1009650"/>
            <a:ext cx="8655050" cy="5124450"/>
          </a:xfrm>
          <a:noFill/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algn="ctr" eaLnBrk="1" hangingPunct="1">
              <a:buFont typeface="Arial" charset="0"/>
              <a:buNone/>
            </a:pPr>
            <a:r>
              <a:rPr lang="en-US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currently run the:</a:t>
            </a:r>
          </a:p>
          <a:p>
            <a:pPr algn="ctr" eaLnBrk="1" hangingPunct="1">
              <a:buFont typeface="Arial" charset="0"/>
              <a:buNone/>
            </a:pPr>
            <a:r>
              <a:rPr lang="en-US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BTEC</a:t>
            </a:r>
            <a:r>
              <a:rPr lang="en-US" altLang="en-US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Technical Award</a:t>
            </a:r>
          </a:p>
          <a:p>
            <a:pPr algn="ctr" eaLnBrk="1" hangingPunct="1">
              <a:buFont typeface="Arial" charset="0"/>
              <a:buNone/>
            </a:pPr>
            <a:r>
              <a:rPr lang="en-US" altLang="en-US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CREATIVE MEDIA PRODUCTION</a:t>
            </a:r>
          </a:p>
          <a:p>
            <a:pPr algn="ctr" eaLnBrk="1" hangingPunct="1">
              <a:buFont typeface="Arial" charset="0"/>
              <a:buNone/>
            </a:pPr>
            <a:r>
              <a:rPr lang="en-US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COURSE</a:t>
            </a:r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</p:txBody>
      </p:sp>
      <p:sp>
        <p:nvSpPr>
          <p:cNvPr id="5" name="Content Placeholder 2" descr="Parchment"/>
          <p:cNvSpPr>
            <a:spLocks/>
          </p:cNvSpPr>
          <p:nvPr/>
        </p:nvSpPr>
        <p:spPr bwMode="auto">
          <a:xfrm>
            <a:off x="814388" y="3586163"/>
            <a:ext cx="3662362" cy="2776537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91440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en-US" altLang="en-US" sz="4000" b="1" u="sng" dirty="0" smtClean="0">
              <a:latin typeface="Calibri" pitchFamily="34" charset="0"/>
            </a:endParaRPr>
          </a:p>
          <a:p>
            <a:pPr algn="ctr" defTabSz="91440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en-US" altLang="en-US" sz="3200" b="1" u="sng" dirty="0" smtClean="0">
                <a:latin typeface="Calibri" pitchFamily="34" charset="0"/>
              </a:rPr>
              <a:t>Coursework</a:t>
            </a:r>
            <a:r>
              <a:rPr lang="en-US" altLang="en-US" sz="3200" dirty="0" smtClean="0">
                <a:latin typeface="Calibri" pitchFamily="34" charset="0"/>
              </a:rPr>
              <a:t> </a:t>
            </a:r>
            <a:endParaRPr lang="en-US" altLang="en-US" sz="3200" dirty="0" smtClean="0">
              <a:latin typeface="Calibri" pitchFamily="34" charset="0"/>
            </a:endParaRPr>
          </a:p>
          <a:p>
            <a:pPr algn="ctr" defTabSz="91440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en-US" altLang="en-US" sz="3200" dirty="0" smtClean="0">
                <a:latin typeface="Calibri" pitchFamily="34" charset="0"/>
              </a:rPr>
              <a:t>(</a:t>
            </a:r>
            <a:r>
              <a:rPr lang="en-US" altLang="en-US" sz="3200" dirty="0" smtClean="0">
                <a:latin typeface="Calibri" pitchFamily="34" charset="0"/>
              </a:rPr>
              <a:t>worth </a:t>
            </a:r>
            <a:r>
              <a:rPr lang="en-US" altLang="en-US" sz="3200" b="1" dirty="0" smtClean="0">
                <a:latin typeface="Calibri" pitchFamily="34" charset="0"/>
              </a:rPr>
              <a:t>60%</a:t>
            </a:r>
            <a:r>
              <a:rPr lang="en-US" altLang="en-US" sz="3200" dirty="0" smtClean="0">
                <a:latin typeface="Calibri" pitchFamily="34" charset="0"/>
              </a:rPr>
              <a:t>) </a:t>
            </a:r>
          </a:p>
          <a:p>
            <a:pPr marL="0" indent="0" algn="ctr" defTabSz="914400" eaLnBrk="1" hangingPunct="1">
              <a:spcBef>
                <a:spcPts val="0"/>
              </a:spcBef>
              <a:defRPr/>
            </a:pPr>
            <a:r>
              <a:rPr lang="en-US" altLang="en-US" sz="3200" dirty="0" smtClean="0">
                <a:latin typeface="Calibri" pitchFamily="34" charset="0"/>
              </a:rPr>
              <a:t>Components</a:t>
            </a:r>
          </a:p>
          <a:p>
            <a:pPr marL="0" indent="0" algn="ctr" defTabSz="914400" eaLnBrk="1" hangingPunct="1">
              <a:spcBef>
                <a:spcPts val="0"/>
              </a:spcBef>
              <a:defRPr/>
            </a:pPr>
            <a:r>
              <a:rPr lang="en-US" altLang="en-US" sz="3200" b="1" dirty="0" smtClean="0">
                <a:latin typeface="Calibri" pitchFamily="34" charset="0"/>
              </a:rPr>
              <a:t>1 (year 10) </a:t>
            </a:r>
            <a:r>
              <a:rPr lang="en-US" altLang="en-US" sz="3200" dirty="0" smtClean="0">
                <a:latin typeface="Calibri" pitchFamily="34" charset="0"/>
              </a:rPr>
              <a:t>&amp; </a:t>
            </a:r>
            <a:endParaRPr lang="en-US" altLang="en-US" sz="3200" dirty="0" smtClean="0">
              <a:latin typeface="Calibri" pitchFamily="34" charset="0"/>
            </a:endParaRPr>
          </a:p>
          <a:p>
            <a:pPr marL="0" indent="0" algn="ctr" defTabSz="914400" eaLnBrk="1" hangingPunct="1">
              <a:spcBef>
                <a:spcPts val="0"/>
              </a:spcBef>
              <a:defRPr/>
            </a:pPr>
            <a:r>
              <a:rPr lang="en-US" altLang="en-US" sz="3200" b="1" dirty="0" smtClean="0">
                <a:latin typeface="Calibri" pitchFamily="34" charset="0"/>
              </a:rPr>
              <a:t>2 (year 11)</a:t>
            </a:r>
            <a:endParaRPr lang="en-US" altLang="en-US" sz="3200" dirty="0" smtClean="0">
              <a:latin typeface="Calibri" pitchFamily="34" charset="0"/>
            </a:endParaRPr>
          </a:p>
          <a:p>
            <a:pPr marL="0" indent="0" defTabSz="914400" eaLnBrk="1" hangingPunct="1">
              <a:spcBef>
                <a:spcPct val="20000"/>
              </a:spcBef>
              <a:defRPr/>
            </a:pPr>
            <a:endParaRPr lang="en-US" altLang="en-US" sz="2400" dirty="0" smtClean="0">
              <a:latin typeface="Calibri" pitchFamily="34" charset="0"/>
            </a:endParaRPr>
          </a:p>
        </p:txBody>
      </p:sp>
      <p:sp>
        <p:nvSpPr>
          <p:cNvPr id="17414" name="Content Placeholder 2" descr="Parchment"/>
          <p:cNvSpPr>
            <a:spLocks/>
          </p:cNvSpPr>
          <p:nvPr/>
        </p:nvSpPr>
        <p:spPr bwMode="auto">
          <a:xfrm>
            <a:off x="4914900" y="3586163"/>
            <a:ext cx="3448050" cy="2776537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914400" eaLnBrk="1" hangingPunct="1">
              <a:buFont typeface="Arial" charset="0"/>
              <a:buNone/>
            </a:pPr>
            <a:r>
              <a:rPr lang="en-US" altLang="en-US" b="1" u="sng" dirty="0" smtClean="0"/>
              <a:t>Examination</a:t>
            </a:r>
            <a:r>
              <a:rPr lang="en-US" altLang="en-US" dirty="0" smtClean="0"/>
              <a:t> </a:t>
            </a:r>
            <a:r>
              <a:rPr lang="en-US" altLang="en-US" dirty="0"/>
              <a:t>(worth </a:t>
            </a:r>
            <a:r>
              <a:rPr lang="en-US" altLang="en-US" b="1" dirty="0"/>
              <a:t>40</a:t>
            </a:r>
            <a:r>
              <a:rPr lang="en-US" altLang="en-US" b="1" dirty="0" smtClean="0"/>
              <a:t>%</a:t>
            </a:r>
            <a:r>
              <a:rPr lang="en-US" altLang="en-US" dirty="0" smtClean="0"/>
              <a:t>)</a:t>
            </a:r>
          </a:p>
          <a:p>
            <a:pPr marL="0" indent="0" algn="ctr" defTabSz="914400" eaLnBrk="1" hangingPunct="1">
              <a:buNone/>
            </a:pPr>
            <a:r>
              <a:rPr lang="en-US" altLang="en-US" dirty="0" smtClean="0"/>
              <a:t>Component </a:t>
            </a:r>
            <a:r>
              <a:rPr lang="en-US" altLang="en-US" b="1" dirty="0" smtClean="0"/>
              <a:t>3</a:t>
            </a:r>
          </a:p>
          <a:p>
            <a:pPr marL="0" indent="0" algn="ctr" defTabSz="914400" eaLnBrk="1" hangingPunct="1">
              <a:buNone/>
            </a:pPr>
            <a:r>
              <a:rPr lang="en-US" altLang="en-US" b="1" dirty="0" smtClean="0"/>
              <a:t>(end of year 11)</a:t>
            </a:r>
            <a:endParaRPr lang="en-US" altLang="en-US" dirty="0"/>
          </a:p>
        </p:txBody>
      </p:sp>
      <p:sp>
        <p:nvSpPr>
          <p:cNvPr id="2" name="Rectangle 1"/>
          <p:cNvSpPr/>
          <p:nvPr/>
        </p:nvSpPr>
        <p:spPr>
          <a:xfrm>
            <a:off x="415925" y="1581151"/>
            <a:ext cx="8321675" cy="49720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6" name="Picture 9" descr="\\FS1EPA\Staffdata$\SMurphy\My Documents\My Pictures\t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4810">
            <a:off x="7484972" y="744766"/>
            <a:ext cx="1695293" cy="185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\\FS1EPA\Staffdata$\SMurphy\My Documents\My Pictures\movie-clapper-board-clip-a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9488">
            <a:off x="65376" y="1332737"/>
            <a:ext cx="1337418" cy="1213822"/>
          </a:xfrm>
          <a:prstGeom prst="rect">
            <a:avLst/>
          </a:prstGeom>
          <a:noFill/>
          <a:ln>
            <a:noFill/>
          </a:ln>
          <a:effectLst>
            <a:outerShdw blurRad="12700" dist="38100" dir="2700000" algn="tl" rotWithShape="0">
              <a:prstClr val="black">
                <a:alpha val="8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538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flash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6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 tmFilter="0,0; .5, 1; 1, 1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build="p"/>
      <p:bldP spid="5" grpId="0" animBg="1"/>
      <p:bldP spid="174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0" y="384175"/>
            <a:ext cx="9144000" cy="9588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bg1"/>
                </a:solidFill>
                <a:latin typeface="Impact" panose="020B0806030902050204" pitchFamily="34" charset="0"/>
              </a:rPr>
              <a:t>Work from this year…</a:t>
            </a:r>
            <a:endParaRPr lang="en-GB" altLang="en-US" dirty="0" smtClean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1" name="Content Placeholder 2" descr="Parchment"/>
          <p:cNvSpPr>
            <a:spLocks noGrp="1"/>
          </p:cNvSpPr>
          <p:nvPr>
            <p:ph idx="1"/>
          </p:nvPr>
        </p:nvSpPr>
        <p:spPr>
          <a:xfrm>
            <a:off x="234950" y="1009650"/>
            <a:ext cx="8655050" cy="5124450"/>
          </a:xfrm>
          <a:noFill/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</p:txBody>
      </p:sp>
      <p:sp>
        <p:nvSpPr>
          <p:cNvPr id="2" name="Rectangle 1"/>
          <p:cNvSpPr/>
          <p:nvPr/>
        </p:nvSpPr>
        <p:spPr>
          <a:xfrm>
            <a:off x="415925" y="1581151"/>
            <a:ext cx="8321675" cy="49720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6" name="Picture 9" descr="\\FS1EPA\Staffdata$\SMurphy\My Documents\My Pictures\tv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4810">
            <a:off x="7484972" y="744766"/>
            <a:ext cx="1695293" cy="1858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\\FS1EPA\Staffdata$\SMurphy\My Documents\My Pictures\movie-clapper-board-clip-a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9488">
            <a:off x="65376" y="1332737"/>
            <a:ext cx="1337418" cy="1213822"/>
          </a:xfrm>
          <a:prstGeom prst="rect">
            <a:avLst/>
          </a:prstGeom>
          <a:noFill/>
          <a:ln>
            <a:noFill/>
          </a:ln>
          <a:effectLst>
            <a:outerShdw blurRad="12700" dist="38100" dir="2700000" algn="tl" rotWithShape="0">
              <a:prstClr val="black">
                <a:alpha val="8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976953" y="1906712"/>
            <a:ext cx="338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hlinkClick r:id="rId4"/>
              </a:rPr>
              <a:t>Year 11 music video</a:t>
            </a:r>
            <a:endParaRPr lang="en-GB" sz="2800" dirty="0"/>
          </a:p>
        </p:txBody>
      </p:sp>
      <p:sp>
        <p:nvSpPr>
          <p:cNvPr id="9" name="Content Placeholder 2" descr="Parchment"/>
          <p:cNvSpPr txBox="1">
            <a:spLocks/>
          </p:cNvSpPr>
          <p:nvPr/>
        </p:nvSpPr>
        <p:spPr bwMode="auto">
          <a:xfrm>
            <a:off x="387350" y="2429932"/>
            <a:ext cx="8350250" cy="3856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algn="ctr" eaLnBrk="1" hangingPunct="1">
              <a:buFont typeface="Arial" charset="0"/>
              <a:buNone/>
            </a:pPr>
            <a:r>
              <a:rPr lang="en-US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 an example of a video created, during lockdown in 2021, by a current Year 11 student. </a:t>
            </a:r>
          </a:p>
          <a:p>
            <a:pPr algn="ctr" eaLnBrk="1" hangingPunct="1">
              <a:buFont typeface="Arial" charset="0"/>
              <a:buNone/>
            </a:pPr>
            <a:r>
              <a:rPr lang="en-US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her prep work was created in school before Christmas so she was in a position to attempt her video despite being at home!</a:t>
            </a:r>
            <a:endParaRPr lang="en-US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329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flash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screenrant.com/wp-content/uploads/Deadpool-Trail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6" r="10757"/>
          <a:stretch/>
        </p:blipFill>
        <p:spPr bwMode="auto">
          <a:xfrm rot="11883183">
            <a:off x="5786707" y="287472"/>
            <a:ext cx="3676650" cy="257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s://upload.wikimedia.org/wikipedia/en/7/70/Fallout_4_cover_ar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5767">
            <a:off x="2160662" y="1801930"/>
            <a:ext cx="1904496" cy="234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16139">
            <a:off x="350326" y="168386"/>
            <a:ext cx="2179094" cy="3227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blog.jibnet.ir/wp-content/uploads/2015/09/nike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9241">
            <a:off x="6122545" y="2838100"/>
            <a:ext cx="3487448" cy="187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images.gmanews.tv/v3/webpics/v3/2014/05/2014_05_19_17_32_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1802">
            <a:off x="5799151" y="3891120"/>
            <a:ext cx="1878581" cy="285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http://www.anorak.co.uk/wp-content/uploads/i-newspaper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8399">
            <a:off x="153998" y="3687780"/>
            <a:ext cx="2571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crackberry.com/sites/crackberry.com/files/styles/large/public/topic_images/2013/topic-page-snapchat_0.png?itok=UuKGU2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4980">
            <a:off x="3137367" y="4213814"/>
            <a:ext cx="2704246" cy="270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-82510" y="45110"/>
            <a:ext cx="9144000" cy="6858000"/>
          </a:xfrm>
          <a:noFill/>
          <a:effectLst>
            <a:outerShdw blurRad="12700" dist="25400" dir="2700000" algn="tl" rotWithShape="0">
              <a:prstClr val="black"/>
            </a:outerShdw>
          </a:effectLst>
        </p:spPr>
        <p:txBody>
          <a:bodyPr/>
          <a:lstStyle/>
          <a:p>
            <a:pPr eaLnBrk="1" hangingPunct="1"/>
            <a:r>
              <a:rPr lang="en-GB" altLang="en-US" sz="8800" dirty="0" smtClean="0">
                <a:solidFill>
                  <a:schemeClr val="bg1"/>
                </a:solidFill>
                <a:latin typeface="28 Days Later" pitchFamily="34" charset="0"/>
              </a:rPr>
              <a:t>What is Media?</a:t>
            </a:r>
            <a:br>
              <a:rPr lang="en-GB" altLang="en-US" sz="8800" dirty="0" smtClean="0">
                <a:solidFill>
                  <a:schemeClr val="bg1"/>
                </a:solidFill>
                <a:latin typeface="28 Days Later" pitchFamily="34" charset="0"/>
              </a:rPr>
            </a:br>
            <a:r>
              <a:rPr lang="en-GB" altLang="en-US" sz="2800" dirty="0" smtClean="0">
                <a:solidFill>
                  <a:schemeClr val="bg1"/>
                </a:solidFill>
                <a:latin typeface="28 Days Later" pitchFamily="34" charset="0"/>
              </a:rPr>
              <a:t>We typically focus on films, magazines, social media apps, computer games, and music videos</a:t>
            </a:r>
            <a:endParaRPr lang="en-US" altLang="en-US" sz="6000" dirty="0" smtClean="0">
              <a:solidFill>
                <a:schemeClr val="bg1"/>
              </a:solidFill>
              <a:latin typeface="28 Days Later" pitchFamily="34" charset="0"/>
            </a:endParaRPr>
          </a:p>
        </p:txBody>
      </p:sp>
      <p:pic>
        <p:nvPicPr>
          <p:cNvPr id="1050" name="Picture 26" descr="http://cdn.flaticon.com/png/256/8800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8122">
            <a:off x="2380464" y="173624"/>
            <a:ext cx="838331" cy="83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28902" y="816246"/>
            <a:ext cx="20817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hlinkClick r:id="rId11"/>
              </a:rPr>
              <a:t>What is MEDIA?</a:t>
            </a:r>
            <a:endParaRPr lang="en-GB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0" y="384175"/>
            <a:ext cx="9144000" cy="9588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GB" altLang="en-US" sz="4800" dirty="0">
                <a:solidFill>
                  <a:schemeClr val="bg1"/>
                </a:solidFill>
                <a:latin typeface="28 Days Later" pitchFamily="34" charset="0"/>
              </a:rPr>
              <a:t>To start September 2021</a:t>
            </a:r>
            <a:endParaRPr lang="en-GB" altLang="en-US" sz="4800" dirty="0" smtClean="0">
              <a:solidFill>
                <a:schemeClr val="bg1"/>
              </a:solidFill>
              <a:latin typeface="28 Days Later" pitchFamily="34" charset="0"/>
            </a:endParaRPr>
          </a:p>
        </p:txBody>
      </p:sp>
      <p:sp>
        <p:nvSpPr>
          <p:cNvPr id="17411" name="Content Placeholder 2" descr="Parchment"/>
          <p:cNvSpPr>
            <a:spLocks noGrp="1"/>
          </p:cNvSpPr>
          <p:nvPr>
            <p:ph idx="1"/>
          </p:nvPr>
        </p:nvSpPr>
        <p:spPr>
          <a:xfrm>
            <a:off x="381079" y="683784"/>
            <a:ext cx="8655050" cy="5124450"/>
          </a:xfrm>
          <a:noFill/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algn="ctr" eaLnBrk="1" hangingPunct="1">
              <a:buFont typeface="Arial" charset="0"/>
              <a:buNone/>
            </a:pPr>
            <a:endParaRPr lang="en-US" altLang="en-US" dirty="0" smtClean="0"/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  <a:p>
            <a:pPr marL="0" indent="0" algn="ctr" eaLnBrk="1" hangingPunct="1">
              <a:buNone/>
            </a:pPr>
            <a:r>
              <a:rPr lang="en-US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Experience Do You Need?</a:t>
            </a:r>
          </a:p>
          <a:p>
            <a:pPr eaLnBrk="1" hangingPunct="1">
              <a:buFont typeface="Arial" charset="0"/>
              <a:buNone/>
            </a:pPr>
            <a:endParaRPr lang="en-US" altLang="en-US" dirty="0" smtClean="0"/>
          </a:p>
        </p:txBody>
      </p:sp>
      <p:sp>
        <p:nvSpPr>
          <p:cNvPr id="5" name="Content Placeholder 2" descr="Parchment"/>
          <p:cNvSpPr>
            <a:spLocks/>
          </p:cNvSpPr>
          <p:nvPr/>
        </p:nvSpPr>
        <p:spPr bwMode="auto">
          <a:xfrm>
            <a:off x="762001" y="3191840"/>
            <a:ext cx="3638549" cy="320896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2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914400" eaLnBrk="1" hangingPunct="1">
              <a:spcBef>
                <a:spcPct val="20000"/>
              </a:spcBef>
              <a:buFont typeface="Arial" charset="0"/>
              <a:buNone/>
              <a:defRPr/>
            </a:pPr>
            <a:r>
              <a:rPr lang="en-US" altLang="en-US" sz="20000" dirty="0" smtClean="0">
                <a:latin typeface="28 Days Later" panose="020B0603050302020204" pitchFamily="34" charset="0"/>
              </a:rPr>
              <a:t>0</a:t>
            </a:r>
          </a:p>
          <a:p>
            <a:pPr algn="ctr" defTabSz="914400" eaLnBrk="1" hangingPunct="1">
              <a:spcBef>
                <a:spcPct val="20000"/>
              </a:spcBef>
              <a:buFont typeface="Arial" charset="0"/>
              <a:buNone/>
              <a:defRPr/>
            </a:pPr>
            <a:endParaRPr lang="en-US" altLang="en-US" sz="3800" dirty="0" smtClean="0">
              <a:latin typeface="+mj-lt"/>
            </a:endParaRPr>
          </a:p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3800" dirty="0" smtClean="0">
                <a:latin typeface="+mj-lt"/>
              </a:rPr>
              <a:t>Zip</a:t>
            </a:r>
          </a:p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3800" dirty="0" smtClean="0">
                <a:latin typeface="+mj-lt"/>
              </a:rPr>
              <a:t>Zilch </a:t>
            </a:r>
          </a:p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3800" dirty="0" smtClean="0">
                <a:latin typeface="+mj-lt"/>
              </a:rPr>
              <a:t>Nada</a:t>
            </a:r>
          </a:p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3800" dirty="0" smtClean="0">
                <a:latin typeface="+mj-lt"/>
              </a:rPr>
              <a:t>Nowt</a:t>
            </a:r>
          </a:p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3800" dirty="0" smtClean="0">
                <a:latin typeface="+mj-lt"/>
              </a:rPr>
              <a:t>None!</a:t>
            </a:r>
          </a:p>
        </p:txBody>
      </p:sp>
      <p:sp>
        <p:nvSpPr>
          <p:cNvPr id="2" name="Rectangle 1"/>
          <p:cNvSpPr/>
          <p:nvPr/>
        </p:nvSpPr>
        <p:spPr>
          <a:xfrm>
            <a:off x="415925" y="1978025"/>
            <a:ext cx="8321675" cy="45751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6" name="Picture 9" descr="\\FS1EPA\Staffdata$\SMurphy\My Documents\My Pictures\t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4810">
            <a:off x="7494451" y="911338"/>
            <a:ext cx="1602421" cy="17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\\FS1EPA\Staffdata$\SMurphy\My Documents\My Pictures\movie-clapper-board-clip-a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9488">
            <a:off x="239377" y="1329019"/>
            <a:ext cx="1362190" cy="1236305"/>
          </a:xfrm>
          <a:prstGeom prst="rect">
            <a:avLst/>
          </a:prstGeom>
          <a:noFill/>
          <a:ln>
            <a:noFill/>
          </a:ln>
          <a:effectLst>
            <a:outerShdw blurRad="12700" dist="38100" dir="2700000" algn="tl" rotWithShape="0">
              <a:prstClr val="black">
                <a:alpha val="8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 descr="Parchment"/>
          <p:cNvSpPr>
            <a:spLocks/>
          </p:cNvSpPr>
          <p:nvPr/>
        </p:nvSpPr>
        <p:spPr bwMode="auto">
          <a:xfrm>
            <a:off x="4771412" y="3191840"/>
            <a:ext cx="3638549" cy="320896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8000" algn="ctr" defTabSz="914400" eaLnBrk="1" hangingPunct="1">
              <a:spcBef>
                <a:spcPts val="600"/>
              </a:spcBef>
              <a:buFont typeface="Arial" charset="0"/>
              <a:buNone/>
              <a:defRPr/>
            </a:pPr>
            <a:r>
              <a:rPr lang="en-US" altLang="en-US" sz="5000" dirty="0" smtClean="0">
                <a:latin typeface="28 Days Later" panose="020B0603050302020204" pitchFamily="34" charset="0"/>
              </a:rPr>
              <a:t>E</a:t>
            </a:r>
            <a:r>
              <a:rPr lang="en-US" altLang="en-US" sz="3800" dirty="0" smtClean="0">
                <a:latin typeface="+mj-lt"/>
              </a:rPr>
              <a:t>veryone in Media Studies starts off at the </a:t>
            </a:r>
            <a:r>
              <a:rPr lang="en-US" altLang="en-US" sz="3800" i="1" dirty="0" smtClean="0">
                <a:latin typeface="+mj-lt"/>
              </a:rPr>
              <a:t>same</a:t>
            </a:r>
            <a:r>
              <a:rPr lang="en-US" altLang="en-US" sz="3800" dirty="0" smtClean="0">
                <a:latin typeface="+mj-lt"/>
              </a:rPr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2882988184"/>
      </p:ext>
    </p:extLst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75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  <p:bldP spid="5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683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GB" altLang="en-US" sz="5000" dirty="0" smtClean="0">
                <a:solidFill>
                  <a:schemeClr val="bg1"/>
                </a:solidFill>
                <a:latin typeface="28 Days Later" pitchFamily="34" charset="0"/>
              </a:rPr>
              <a:t>Careers in the Media </a:t>
            </a:r>
          </a:p>
        </p:txBody>
      </p:sp>
      <p:pic>
        <p:nvPicPr>
          <p:cNvPr id="19459" name="Picture 5" descr="http://t2.gstatic.com/images?q=tbn:ANd9GcQRcEiZy_lIWAOnkinZ4Hb3w7Wy8XO4RYNa7Pm646RwlrbXISCu:www.uea.ac.uk/documents/598310/1113760/BA%2BMedia%2BStudies.jpg/58fa611f-b23e-497b-a44a-968d70908c35%3Ft%3D1349774136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27163"/>
            <a:ext cx="8512175" cy="50149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05316"/>
          </a:xfrm>
          <a:extLst/>
        </p:spPr>
        <p:txBody>
          <a:bodyPr numCol="2">
            <a:normAutofit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Journalist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Film-maker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Photographer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Publisher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Web Designer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App. Designer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Advertising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Software Developer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Games Developer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Computer Game Designer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Radio Broadcaster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Special Effects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Music Promoter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TV Production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Animator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Editor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sz="3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Sound Engineer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Char char="•"/>
              <a:defRPr/>
            </a:pPr>
            <a:endParaRPr lang="en-US" sz="25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 tmFilter="0,0; .5, 1; 1, 1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 tmFilter="0,0; .5, 1; 1, 1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 tmFilter="0,0; .5, 1; 1, 1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0513" y="1412875"/>
            <a:ext cx="8659812" cy="483552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429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US" altLang="en-US" sz="5000" dirty="0" smtClean="0">
                <a:solidFill>
                  <a:schemeClr val="bg1"/>
                </a:solidFill>
                <a:latin typeface="28 Days Later" pitchFamily="34" charset="0"/>
              </a:rPr>
              <a:t>Other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513" y="1600200"/>
            <a:ext cx="8659812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Media Studies goes well with many other option subjects such as: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Graphic Design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Art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Music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Drama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Performing Arts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ICT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English</a:t>
            </a:r>
          </a:p>
        </p:txBody>
      </p:sp>
      <p:pic>
        <p:nvPicPr>
          <p:cNvPr id="20485" name="Picture 5" descr="http://8bitnerds.com/wp-content/uploads/2014/02/adventure-ti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32013"/>
            <a:ext cx="5403850" cy="444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 descr="Parchment"/>
          <p:cNvSpPr txBox="1">
            <a:spLocks/>
          </p:cNvSpPr>
          <p:nvPr/>
        </p:nvSpPr>
        <p:spPr bwMode="auto">
          <a:xfrm>
            <a:off x="5888038" y="2089150"/>
            <a:ext cx="2913062" cy="111124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/>
              <a:t>Or balances out ‘</a:t>
            </a:r>
            <a:r>
              <a:rPr lang="en-GB" sz="2400" b="1" dirty="0"/>
              <a:t>Heavier</a:t>
            </a:r>
            <a:r>
              <a:rPr lang="en-GB" sz="2400" dirty="0"/>
              <a:t>’ subjects like History!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3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9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5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5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100"/>
                            </p:stCondLst>
                            <p:childTnLst>
                              <p:par>
                                <p:cTn id="6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3" grpId="0" uiExpand="1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4143375" y="5973763"/>
            <a:ext cx="1265238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2846388" y="5973763"/>
            <a:ext cx="1265237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1519238" y="5969000"/>
            <a:ext cx="1265237" cy="6381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249238" y="5973763"/>
            <a:ext cx="1265237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itle 1"/>
          <p:cNvSpPr>
            <a:spLocks noGrp="1"/>
          </p:cNvSpPr>
          <p:nvPr>
            <p:ph type="title"/>
          </p:nvPr>
        </p:nvSpPr>
        <p:spPr>
          <a:xfrm>
            <a:off x="0" y="223838"/>
            <a:ext cx="9144000" cy="812800"/>
          </a:xfrm>
          <a:solidFill>
            <a:schemeClr val="tx1"/>
          </a:solidFill>
        </p:spPr>
        <p:txBody>
          <a:bodyPr anchor="b"/>
          <a:lstStyle/>
          <a:p>
            <a:pPr eaLnBrk="1" hangingPunct="1"/>
            <a:r>
              <a:rPr lang="en-US" altLang="en-US" sz="6000" dirty="0" smtClean="0">
                <a:solidFill>
                  <a:schemeClr val="bg1"/>
                </a:solidFill>
                <a:latin typeface="28 Days Later" pitchFamily="34" charset="0"/>
              </a:rPr>
              <a:t>The Work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5527675" y="1181100"/>
            <a:ext cx="3505200" cy="4827588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THEORY in year 10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W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look at lots of different theories on areas such as audience, narrative, genre, characters and apply them to media texts we know well.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Year 10 has a LOT of writing</a:t>
            </a:r>
          </a:p>
        </p:txBody>
      </p:sp>
      <p:pic>
        <p:nvPicPr>
          <p:cNvPr id="22536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/>
          <a:stretch>
            <a:fillRect/>
          </a:stretch>
        </p:blipFill>
        <p:spPr bwMode="auto">
          <a:xfrm>
            <a:off x="274638" y="1416050"/>
            <a:ext cx="5100637" cy="39909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5507038"/>
            <a:ext cx="5253037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  <p:bldP spid="1945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itle 1"/>
          <p:cNvSpPr>
            <a:spLocks noGrp="1"/>
          </p:cNvSpPr>
          <p:nvPr>
            <p:ph type="title"/>
          </p:nvPr>
        </p:nvSpPr>
        <p:spPr>
          <a:xfrm>
            <a:off x="0" y="223838"/>
            <a:ext cx="9144000" cy="812800"/>
          </a:xfrm>
          <a:solidFill>
            <a:schemeClr val="tx1"/>
          </a:solidFill>
        </p:spPr>
        <p:txBody>
          <a:bodyPr anchor="b"/>
          <a:lstStyle/>
          <a:p>
            <a:pPr eaLnBrk="1" hangingPunct="1"/>
            <a:r>
              <a:rPr lang="en-US" altLang="en-US" sz="6000" dirty="0" smtClean="0">
                <a:solidFill>
                  <a:schemeClr val="bg1"/>
                </a:solidFill>
                <a:latin typeface="28 Days Later" pitchFamily="34" charset="0"/>
              </a:rPr>
              <a:t>The Work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5527675" y="1181100"/>
            <a:ext cx="3505200" cy="4827588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In year 11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L</a:t>
            </a: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arge practical element to this BTEC </a:t>
            </a:r>
          </a:p>
          <a:p>
            <a:pPr eaLnBrk="1" hangingPunct="1">
              <a:buFontTx/>
              <a:buChar char="-"/>
              <a:defRPr/>
            </a:pPr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HAS to be 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backed</a:t>
            </a: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up by </a:t>
            </a:r>
            <a:r>
              <a:rPr lang="en-US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good research &amp; written evaluation</a:t>
            </a:r>
          </a:p>
          <a:p>
            <a:pPr marL="0" indent="0" algn="ctr" eaLnBrk="1" hangingPunct="1">
              <a:buNone/>
              <a:defRPr/>
            </a:pPr>
            <a:r>
              <a:rPr lang="en-US" sz="28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 LOT</a:t>
            </a:r>
            <a:r>
              <a:rPr 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of Writing!!!!)</a:t>
            </a:r>
            <a:endParaRPr lang="en-US" sz="2800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253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1430338"/>
            <a:ext cx="5253037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The art of the music video: How to make yours 'iconic.' | by World of Music  | Med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7" y="1657350"/>
            <a:ext cx="5253037" cy="21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49236" y="4076700"/>
            <a:ext cx="8399464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Planning and preparing</a:t>
            </a:r>
          </a:p>
          <a:p>
            <a:pPr eaLnBrk="1" hangingPunct="1">
              <a:buFontTx/>
              <a:buChar char="-"/>
              <a:defRPr/>
            </a:pPr>
            <a:r>
              <a:rPr 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Filming and collecting footage</a:t>
            </a:r>
          </a:p>
          <a:p>
            <a:pPr eaLnBrk="1" hangingPunct="1">
              <a:buFontTx/>
              <a:buChar char="-"/>
              <a:defRPr/>
            </a:pPr>
            <a:r>
              <a:rPr 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Editing</a:t>
            </a:r>
          </a:p>
          <a:p>
            <a:pPr marL="0" indent="0" eaLnBrk="1" hangingPunct="1">
              <a:buNone/>
              <a:defRPr/>
            </a:pPr>
            <a:endParaRPr lang="en-US" sz="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Understanding the concept of music videos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How are artists represented</a:t>
            </a:r>
            <a:endParaRPr lang="en-US" sz="2800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28" name="Picture 4" descr="The 11 Best Music Videos of the 21st Century | IndieWi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085" y="5091112"/>
            <a:ext cx="2487790" cy="139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5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8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  <p:bldP spid="19458" grpId="0" build="p"/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4143375" y="5973763"/>
            <a:ext cx="1265238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2846388" y="5973763"/>
            <a:ext cx="1265237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1519238" y="5969000"/>
            <a:ext cx="1265237" cy="6381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 b="22977"/>
          <a:stretch>
            <a:fillRect/>
          </a:stretch>
        </p:blipFill>
        <p:spPr bwMode="auto">
          <a:xfrm>
            <a:off x="249238" y="5973763"/>
            <a:ext cx="1265237" cy="639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itle 1"/>
          <p:cNvSpPr>
            <a:spLocks noGrp="1"/>
          </p:cNvSpPr>
          <p:nvPr>
            <p:ph type="title"/>
          </p:nvPr>
        </p:nvSpPr>
        <p:spPr>
          <a:xfrm>
            <a:off x="0" y="223838"/>
            <a:ext cx="9144000" cy="812800"/>
          </a:xfrm>
          <a:solidFill>
            <a:schemeClr val="tx1"/>
          </a:solidFill>
        </p:spPr>
        <p:txBody>
          <a:bodyPr anchor="b"/>
          <a:lstStyle/>
          <a:p>
            <a:pPr eaLnBrk="1" hangingPunct="1"/>
            <a:r>
              <a:rPr lang="en-US" altLang="en-US" sz="6000" dirty="0" smtClean="0">
                <a:solidFill>
                  <a:schemeClr val="bg1"/>
                </a:solidFill>
                <a:latin typeface="28 Days Later" pitchFamily="34" charset="0"/>
              </a:rPr>
              <a:t>In Year 11 at the moment</a:t>
            </a:r>
            <a:endParaRPr lang="en-US" altLang="en-US" sz="6000" dirty="0" smtClean="0">
              <a:solidFill>
                <a:schemeClr val="bg1"/>
              </a:solidFill>
              <a:latin typeface="28 Days Later" pitchFamily="34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5527675" y="1181100"/>
            <a:ext cx="3505200" cy="4827588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currently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28 Days Later" panose="020B0603050302020204" pitchFamily="34" charset="0"/>
              </a:rPr>
              <a:t>W</a:t>
            </a:r>
            <a:r>
              <a:rPr lang="en-US" sz="2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are working on music videos in Year 11 and at the moment is unlikely to change.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2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There is an exam component – themes have ranged from media jobs, media café and the environment. </a:t>
            </a:r>
            <a:endParaRPr lang="en-US" sz="2800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2536" name="Picture 7" descr="\\FS1EPA\Staffdata$\SMurphy\My Documents\My Pictures\Picture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"/>
          <a:stretch>
            <a:fillRect/>
          </a:stretch>
        </p:blipFill>
        <p:spPr bwMode="auto">
          <a:xfrm>
            <a:off x="274638" y="1416050"/>
            <a:ext cx="5100637" cy="39909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5507038"/>
            <a:ext cx="5253037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60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nimBg="1"/>
      <p:bldP spid="1945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2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0" y="384175"/>
            <a:ext cx="9144000" cy="9588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n-GB" altLang="en-US" sz="6000" dirty="0" smtClean="0">
                <a:solidFill>
                  <a:schemeClr val="bg1"/>
                </a:solidFill>
                <a:latin typeface="28 Days Later" pitchFamily="34" charset="0"/>
              </a:rPr>
              <a:t>BTEC Media</a:t>
            </a:r>
          </a:p>
        </p:txBody>
      </p:sp>
      <p:sp>
        <p:nvSpPr>
          <p:cNvPr id="5" name="Content Placeholder 2" descr="Parchment"/>
          <p:cNvSpPr>
            <a:spLocks/>
          </p:cNvSpPr>
          <p:nvPr/>
        </p:nvSpPr>
        <p:spPr bwMode="auto">
          <a:xfrm>
            <a:off x="814387" y="1790700"/>
            <a:ext cx="7529513" cy="4572001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457200" indent="-457200" defTabSz="9144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Calibri" pitchFamily="34" charset="0"/>
              </a:rPr>
              <a:t>Make </a:t>
            </a:r>
            <a:r>
              <a:rPr lang="en-US" altLang="en-US" sz="2800" dirty="0" smtClean="0">
                <a:latin typeface="Calibri" pitchFamily="34" charset="0"/>
              </a:rPr>
              <a:t>the right decision for you.</a:t>
            </a:r>
          </a:p>
          <a:p>
            <a:pPr marL="457200" indent="-457200" defTabSz="9144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Calibri" pitchFamily="34" charset="0"/>
              </a:rPr>
              <a:t>Media is a Fun, but </a:t>
            </a:r>
            <a:r>
              <a:rPr lang="en-US" altLang="en-US" sz="2800" b="1" u="sng" dirty="0" smtClean="0">
                <a:latin typeface="Calibri" pitchFamily="34" charset="0"/>
              </a:rPr>
              <a:t>Challenging</a:t>
            </a:r>
            <a:r>
              <a:rPr lang="en-US" altLang="en-US" sz="2800" dirty="0" smtClean="0">
                <a:latin typeface="Calibri" pitchFamily="34" charset="0"/>
              </a:rPr>
              <a:t> subject</a:t>
            </a:r>
          </a:p>
          <a:p>
            <a:pPr marL="457200" indent="-457200" defTabSz="9144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en-US" sz="200" dirty="0" smtClean="0">
              <a:latin typeface="Calibri" pitchFamily="34" charset="0"/>
            </a:endParaRPr>
          </a:p>
          <a:p>
            <a:pPr marL="0" indent="0" algn="ctr" defTabSz="914400" eaLnBrk="1" hangingPunct="1">
              <a:spcBef>
                <a:spcPct val="20000"/>
              </a:spcBef>
              <a:defRPr/>
            </a:pPr>
            <a:r>
              <a:rPr lang="en-US" altLang="en-US" sz="2800" b="1" dirty="0" smtClean="0">
                <a:latin typeface="Calibri" pitchFamily="34" charset="0"/>
              </a:rPr>
              <a:t>We do not spend our time watching films or making pretty pictures</a:t>
            </a:r>
          </a:p>
          <a:p>
            <a:pPr marL="0" indent="0" algn="ctr" defTabSz="914400" eaLnBrk="1" hangingPunct="1">
              <a:spcBef>
                <a:spcPct val="20000"/>
              </a:spcBef>
              <a:defRPr/>
            </a:pPr>
            <a:r>
              <a:rPr lang="en-US" altLang="en-US" sz="2800" b="1" dirty="0" smtClean="0">
                <a:solidFill>
                  <a:srgbClr val="FF0000"/>
                </a:solidFill>
                <a:latin typeface="Calibri" pitchFamily="34" charset="0"/>
              </a:rPr>
              <a:t>The WHOLE of component 1 in year 10 is </a:t>
            </a:r>
          </a:p>
          <a:p>
            <a:pPr marL="0" indent="0" algn="ctr" defTabSz="914400" eaLnBrk="1" hangingPunct="1">
              <a:spcBef>
                <a:spcPct val="20000"/>
              </a:spcBef>
              <a:defRPr/>
            </a:pPr>
            <a:r>
              <a:rPr lang="en-US" altLang="en-US" sz="2800" b="1" dirty="0" smtClean="0">
                <a:solidFill>
                  <a:srgbClr val="FF0000"/>
                </a:solidFill>
                <a:latin typeface="Calibri" pitchFamily="34" charset="0"/>
              </a:rPr>
              <a:t>largely written, essay writing and theory.</a:t>
            </a:r>
          </a:p>
          <a:p>
            <a:pPr marL="0" indent="0" algn="ctr" defTabSz="914400" eaLnBrk="1" hangingPunct="1">
              <a:spcBef>
                <a:spcPct val="20000"/>
              </a:spcBef>
              <a:defRPr/>
            </a:pPr>
            <a:endParaRPr lang="en-US" altLang="en-US" sz="200" dirty="0" smtClean="0">
              <a:latin typeface="Calibri" pitchFamily="34" charset="0"/>
            </a:endParaRPr>
          </a:p>
          <a:p>
            <a:pPr marL="457200" indent="-457200" defTabSz="9144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Calibri" pitchFamily="34" charset="0"/>
              </a:rPr>
              <a:t>Come and talk to me in as much as you like before deciding</a:t>
            </a:r>
            <a:endParaRPr lang="en-US" altLang="en-US" sz="3200" b="1" dirty="0" smtClean="0">
              <a:latin typeface="Calibri" pitchFamily="34" charset="0"/>
            </a:endParaRPr>
          </a:p>
          <a:p>
            <a:pPr algn="ctr" defTabSz="914400" eaLnBrk="1" hangingPunct="1">
              <a:spcBef>
                <a:spcPct val="20000"/>
              </a:spcBef>
              <a:buFont typeface="Arial" charset="0"/>
              <a:buNone/>
              <a:defRPr/>
            </a:pPr>
            <a:endParaRPr lang="en-US" altLang="en-US" sz="4000" dirty="0" smtClean="0">
              <a:latin typeface="Calibri" pitchFamily="34" charset="0"/>
            </a:endParaRPr>
          </a:p>
          <a:p>
            <a:pPr marL="0" indent="0" defTabSz="914400" eaLnBrk="1" hangingPunct="1">
              <a:spcBef>
                <a:spcPct val="20000"/>
              </a:spcBef>
              <a:defRPr/>
            </a:pPr>
            <a:endParaRPr lang="en-US" altLang="en-US" sz="2400" dirty="0" smtClean="0">
              <a:latin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5925" y="1600201"/>
            <a:ext cx="8321675" cy="495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7416" name="Picture 9" descr="\\FS1EPA\Staffdata$\SMurphy\My Documents\My Pictures\t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4810">
            <a:off x="8065362" y="988598"/>
            <a:ext cx="1096143" cy="120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\\FS1EPA\Staffdata$\SMurphy\My Documents\My Pictures\movie-clapper-board-clip-a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29488">
            <a:off x="125152" y="1282538"/>
            <a:ext cx="783203" cy="710824"/>
          </a:xfrm>
          <a:prstGeom prst="rect">
            <a:avLst/>
          </a:prstGeom>
          <a:noFill/>
          <a:ln>
            <a:noFill/>
          </a:ln>
          <a:effectLst>
            <a:outerShdw blurRad="12700" dist="38100" dir="2700000" algn="tl" rotWithShape="0">
              <a:prstClr val="black">
                <a:alpha val="8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276349" y="2917371"/>
            <a:ext cx="6649073" cy="19739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824038" y="5936281"/>
            <a:ext cx="5611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Email: kmorris@gapps.emersonparkacademy.org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63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402</Words>
  <Application>Microsoft Office PowerPoint</Application>
  <PresentationFormat>On-screen Show (4:3)</PresentationFormat>
  <Paragraphs>103</Paragraphs>
  <Slides>11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Studies</vt:lpstr>
      <vt:lpstr>To start September 2021</vt:lpstr>
      <vt:lpstr>Work from this year…</vt:lpstr>
      <vt:lpstr>What is Media? We typically focus on films, magazines, social media apps, computer games, and music videos</vt:lpstr>
      <vt:lpstr>To start September 2021</vt:lpstr>
      <vt:lpstr>Careers in the Media </vt:lpstr>
      <vt:lpstr>Other Subjects</vt:lpstr>
      <vt:lpstr>The Work</vt:lpstr>
      <vt:lpstr>The Work</vt:lpstr>
      <vt:lpstr>In Year 11 at the moment</vt:lpstr>
      <vt:lpstr>BTEC Media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 Studies at Emerson Park</dc:title>
  <dc:creator>S M</dc:creator>
  <cp:lastModifiedBy>K  Morris</cp:lastModifiedBy>
  <cp:revision>99</cp:revision>
  <dcterms:created xsi:type="dcterms:W3CDTF">2012-02-21T21:30:55Z</dcterms:created>
  <dcterms:modified xsi:type="dcterms:W3CDTF">2021-03-10T09:01:13Z</dcterms:modified>
</cp:coreProperties>
</file>