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2"/>
  </p:notes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228" y="11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7dddfe1a0d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7dddfe1a0d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Diagram or Organization Chart" type="dgm">
  <p:cSld name="DIAGRAM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9" name="Google Shape;29;p4"/>
          <p:cNvSpPr>
            <a:spLocks noGrp="1"/>
          </p:cNvSpPr>
          <p:nvPr>
            <p:ph type="dgm" idx="2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body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body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8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9" name="Google Shape;59;p8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9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" name="Google Shape;73;p11"/>
          <p:cNvSpPr>
            <a:spLocks noGrp="1"/>
          </p:cNvSpPr>
          <p:nvPr>
            <p:ph type="pic" idx="2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3833019" y="-1623217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title"/>
          </p:nvPr>
        </p:nvSpPr>
        <p:spPr>
          <a:xfrm rot="5400000">
            <a:off x="7285037" y="1828802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body" idx="1"/>
          </p:nvPr>
        </p:nvSpPr>
        <p:spPr>
          <a:xfrm rot="5400000">
            <a:off x="1697037" y="-812799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cr.org.uk/qualifications/gcse/music-j536-from-2016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1;p15"/>
          <p:cNvSpPr txBox="1">
            <a:spLocks noGrp="1"/>
          </p:cNvSpPr>
          <p:nvPr>
            <p:ph type="title"/>
          </p:nvPr>
        </p:nvSpPr>
        <p:spPr>
          <a:xfrm>
            <a:off x="208499" y="152687"/>
            <a:ext cx="8055141" cy="2432199"/>
          </a:xfrm>
          <a:prstGeom prst="rect">
            <a:avLst/>
          </a:prstGeom>
          <a:gradFill>
            <a:gsLst>
              <a:gs pos="0">
                <a:srgbClr val="BBBBBB"/>
              </a:gs>
              <a:gs pos="80000">
                <a:srgbClr val="F6F6F6"/>
              </a:gs>
              <a:gs pos="100000">
                <a:srgbClr val="F7F7F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1" i="0" u="none" strike="noStrike" cap="none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GCSE Music at</a:t>
            </a:r>
            <a:br>
              <a:rPr lang="en-GB" sz="5400" b="1" i="0" u="none" strike="noStrike" cap="none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5400" b="1" dirty="0">
                <a:solidFill>
                  <a:srgbClr val="7B7BDB"/>
                </a:solidFill>
              </a:rPr>
              <a:t>Emerson Park Academy</a:t>
            </a:r>
            <a:br>
              <a:rPr lang="en-GB" sz="5400" b="1" i="0" u="none" strike="noStrike" cap="none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</a:br>
            <a:endParaRPr dirty="0"/>
          </a:p>
        </p:txBody>
      </p:sp>
      <p:pic>
        <p:nvPicPr>
          <p:cNvPr id="3" name="Picture 2" descr="Screen Shot 2021-02-22 at 12.42.4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0158" y="2177196"/>
            <a:ext cx="4233912" cy="393251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 txBox="1">
            <a:spLocks noGrp="1"/>
          </p:cNvSpPr>
          <p:nvPr>
            <p:ph type="title"/>
          </p:nvPr>
        </p:nvSpPr>
        <p:spPr>
          <a:xfrm>
            <a:off x="208500" y="152688"/>
            <a:ext cx="5873400" cy="1353000"/>
          </a:xfrm>
          <a:prstGeom prst="rect">
            <a:avLst/>
          </a:prstGeom>
          <a:gradFill>
            <a:gsLst>
              <a:gs pos="0">
                <a:srgbClr val="BBBBBB"/>
              </a:gs>
              <a:gs pos="80000">
                <a:srgbClr val="F6F6F6"/>
              </a:gs>
              <a:gs pos="100000">
                <a:srgbClr val="F7F7F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1" i="0" u="none" strike="noStrike" cap="none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Course Structure</a:t>
            </a:r>
            <a:endParaRPr dirty="0"/>
          </a:p>
        </p:txBody>
      </p:sp>
      <p:sp>
        <p:nvSpPr>
          <p:cNvPr id="102" name="Google Shape;102;p15"/>
          <p:cNvSpPr/>
          <p:nvPr/>
        </p:nvSpPr>
        <p:spPr>
          <a:xfrm>
            <a:off x="2786600" y="1767175"/>
            <a:ext cx="6217200" cy="14709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/>
              <a:t>Composition</a:t>
            </a:r>
            <a:r>
              <a:rPr lang="en-GB" sz="3000" b="1" i="0" u="none" strike="noStrike" cap="none" dirty="0">
                <a:solidFill>
                  <a:srgbClr val="000000"/>
                </a:solidFill>
              </a:rPr>
              <a:t> 30%</a:t>
            </a:r>
            <a:endParaRPr sz="3000" b="1" i="0" u="none" strike="noStrike" cap="none" dirty="0">
              <a:solidFill>
                <a:srgbClr val="000000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/>
              <a:t>Free composition (15%) </a:t>
            </a:r>
            <a:endParaRPr sz="30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/>
              <a:t>Composition to a set brief (15%)</a:t>
            </a:r>
            <a:endParaRPr sz="3000" dirty="0"/>
          </a:p>
        </p:txBody>
      </p:sp>
      <p:sp>
        <p:nvSpPr>
          <p:cNvPr id="103" name="Google Shape;103;p15"/>
          <p:cNvSpPr/>
          <p:nvPr/>
        </p:nvSpPr>
        <p:spPr>
          <a:xfrm>
            <a:off x="2786600" y="3445625"/>
            <a:ext cx="6217200" cy="15240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/>
              <a:t>Performance</a:t>
            </a:r>
            <a:r>
              <a:rPr lang="en-GB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3000" b="1" i="0" u="none" strike="noStrike" cap="none">
                <a:solidFill>
                  <a:srgbClr val="000000"/>
                </a:solidFill>
              </a:rPr>
              <a:t>30%</a:t>
            </a:r>
            <a:endParaRPr sz="3000" b="1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Solo performance (15%)</a:t>
            </a:r>
            <a:endParaRPr sz="300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Ensemble performance (15%)</a:t>
            </a:r>
            <a:endParaRPr sz="3000"/>
          </a:p>
        </p:txBody>
      </p:sp>
      <p:sp>
        <p:nvSpPr>
          <p:cNvPr id="104" name="Google Shape;104;p15"/>
          <p:cNvSpPr/>
          <p:nvPr/>
        </p:nvSpPr>
        <p:spPr>
          <a:xfrm>
            <a:off x="2786600" y="5177175"/>
            <a:ext cx="6153300" cy="16002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Component 3: Listening and Appraising</a:t>
            </a:r>
            <a:endParaRPr sz="300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Written exam 1hr 30 mins (40%)</a:t>
            </a:r>
            <a:endParaRPr sz="3000"/>
          </a:p>
        </p:txBody>
      </p:sp>
      <p:sp>
        <p:nvSpPr>
          <p:cNvPr id="105" name="Google Shape;105;p15"/>
          <p:cNvSpPr/>
          <p:nvPr/>
        </p:nvSpPr>
        <p:spPr>
          <a:xfrm>
            <a:off x="9263882" y="2894876"/>
            <a:ext cx="533400" cy="1524000"/>
          </a:xfrm>
          <a:prstGeom prst="curvedLeftArrow">
            <a:avLst>
              <a:gd name="adj1" fmla="val 57143"/>
              <a:gd name="adj2" fmla="val 114286"/>
              <a:gd name="adj3" fmla="val 33333"/>
            </a:avLst>
          </a:prstGeom>
          <a:solidFill>
            <a:srgbClr val="FF0066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5"/>
          <p:cNvSpPr/>
          <p:nvPr/>
        </p:nvSpPr>
        <p:spPr>
          <a:xfrm>
            <a:off x="1779089" y="4043223"/>
            <a:ext cx="381000" cy="1600200"/>
          </a:xfrm>
          <a:prstGeom prst="curvedRightArrow">
            <a:avLst>
              <a:gd name="adj1" fmla="val 84000"/>
              <a:gd name="adj2" fmla="val 168000"/>
              <a:gd name="adj3" fmla="val 33333"/>
            </a:avLst>
          </a:prstGeom>
          <a:solidFill>
            <a:srgbClr val="FF0066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5"/>
          <p:cNvSpPr/>
          <p:nvPr/>
        </p:nvSpPr>
        <p:spPr>
          <a:xfrm>
            <a:off x="9947450" y="2247900"/>
            <a:ext cx="2147100" cy="2721600"/>
          </a:xfrm>
          <a:prstGeom prst="roundRect">
            <a:avLst>
              <a:gd name="adj" fmla="val 16667"/>
            </a:avLst>
          </a:prstGeom>
          <a:solidFill>
            <a:srgbClr val="FF0066"/>
          </a:solidFill>
          <a:ln w="25400" cap="flat" cmpd="sng">
            <a:solidFill>
              <a:srgbClr val="88A3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Your compositions for both components must be a </a:t>
            </a:r>
            <a:r>
              <a:rPr lang="en-GB" sz="18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minimum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of </a:t>
            </a:r>
            <a:r>
              <a:rPr lang="en-GB" sz="18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three minutes 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long.</a:t>
            </a:r>
            <a:endParaRPr dirty="0"/>
          </a:p>
        </p:txBody>
      </p:sp>
      <p:sp>
        <p:nvSpPr>
          <p:cNvPr id="108" name="Google Shape;108;p15"/>
          <p:cNvSpPr/>
          <p:nvPr/>
        </p:nvSpPr>
        <p:spPr>
          <a:xfrm>
            <a:off x="527350" y="2106726"/>
            <a:ext cx="1920300" cy="3227700"/>
          </a:xfrm>
          <a:prstGeom prst="roundRect">
            <a:avLst>
              <a:gd name="adj" fmla="val 16667"/>
            </a:avLst>
          </a:prstGeom>
          <a:solidFill>
            <a:srgbClr val="FF0066"/>
          </a:solidFill>
          <a:ln w="25400" cap="flat" cmpd="sng">
            <a:solidFill>
              <a:srgbClr val="88A3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Your performances for both components must be a </a:t>
            </a:r>
            <a:r>
              <a:rPr lang="en-GB" sz="18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minimum</a:t>
            </a:r>
            <a:r>
              <a:rPr lang="en-GB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of </a:t>
            </a:r>
            <a:r>
              <a:rPr lang="en-GB" sz="18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four minutes </a:t>
            </a:r>
            <a:r>
              <a:rPr lang="en-GB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with at least </a:t>
            </a:r>
            <a:r>
              <a:rPr lang="en-GB" sz="18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one minute </a:t>
            </a:r>
            <a:r>
              <a:rPr lang="en-GB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as part of an ensemble.</a:t>
            </a:r>
            <a:endParaRPr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2048232"/>
          </a:xfrm>
          <a:prstGeom prst="rect">
            <a:avLst/>
          </a:prstGeom>
          <a:gradFill>
            <a:gsLst>
              <a:gs pos="0">
                <a:srgbClr val="BBBBBB"/>
              </a:gs>
              <a:gs pos="80000">
                <a:srgbClr val="F6F6F6"/>
              </a:gs>
              <a:gs pos="100000">
                <a:srgbClr val="F7F7F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i="0" u="none" strike="noStrike" cap="none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Assessment Objectives:</a:t>
            </a:r>
            <a:endParaRPr dirty="0"/>
          </a:p>
        </p:txBody>
      </p:sp>
      <p:grpSp>
        <p:nvGrpSpPr>
          <p:cNvPr id="118" name="Google Shape;118;p17"/>
          <p:cNvGrpSpPr/>
          <p:nvPr/>
        </p:nvGrpSpPr>
        <p:grpSpPr>
          <a:xfrm>
            <a:off x="467059" y="2167797"/>
            <a:ext cx="10871497" cy="3035139"/>
            <a:chOff x="713947" y="2286669"/>
            <a:chExt cx="10871497" cy="3035139"/>
          </a:xfrm>
        </p:grpSpPr>
        <p:sp>
          <p:nvSpPr>
            <p:cNvPr id="119" name="Google Shape;119;p17"/>
            <p:cNvSpPr/>
            <p:nvPr/>
          </p:nvSpPr>
          <p:spPr>
            <a:xfrm>
              <a:off x="5050395" y="3450971"/>
              <a:ext cx="5377817" cy="59208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70747"/>
                  </a:lnTo>
                  <a:lnTo>
                    <a:pt x="120000" y="70747"/>
                  </a:lnTo>
                  <a:lnTo>
                    <a:pt x="120000" y="120000"/>
                  </a:lnTo>
                </a:path>
              </a:pathLst>
            </a:cu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sp>
        <p:sp>
          <p:nvSpPr>
            <p:cNvPr id="120" name="Google Shape;120;p17"/>
            <p:cNvSpPr/>
            <p:nvPr/>
          </p:nvSpPr>
          <p:spPr>
            <a:xfrm>
              <a:off x="5050395" y="3426656"/>
              <a:ext cx="2659966" cy="61037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72222"/>
                  </a:lnTo>
                  <a:lnTo>
                    <a:pt x="120000" y="72222"/>
                  </a:lnTo>
                  <a:lnTo>
                    <a:pt x="120000" y="120000"/>
                  </a:lnTo>
                </a:path>
              </a:pathLst>
            </a:cu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sp>
        <p:sp>
          <p:nvSpPr>
            <p:cNvPr id="121" name="Google Shape;121;p17"/>
            <p:cNvSpPr/>
            <p:nvPr/>
          </p:nvSpPr>
          <p:spPr>
            <a:xfrm>
              <a:off x="4800595" y="3443901"/>
              <a:ext cx="249800" cy="59053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70617"/>
                  </a:lnTo>
                  <a:lnTo>
                    <a:pt x="0" y="70617"/>
                  </a:lnTo>
                  <a:lnTo>
                    <a:pt x="0" y="120000"/>
                  </a:lnTo>
                </a:path>
              </a:pathLst>
            </a:cu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sp>
        <p:sp>
          <p:nvSpPr>
            <p:cNvPr id="122" name="Google Shape;122;p17"/>
            <p:cNvSpPr/>
            <p:nvPr/>
          </p:nvSpPr>
          <p:spPr>
            <a:xfrm>
              <a:off x="1954684" y="3426657"/>
              <a:ext cx="3095710" cy="60777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72018"/>
                  </a:lnTo>
                  <a:lnTo>
                    <a:pt x="0" y="72018"/>
                  </a:lnTo>
                  <a:lnTo>
                    <a:pt x="0" y="120000"/>
                  </a:lnTo>
                </a:path>
              </a:pathLst>
            </a:cu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sp>
        <p:sp>
          <p:nvSpPr>
            <p:cNvPr id="123" name="Google Shape;123;p17"/>
            <p:cNvSpPr/>
            <p:nvPr/>
          </p:nvSpPr>
          <p:spPr>
            <a:xfrm>
              <a:off x="3541307" y="2286669"/>
              <a:ext cx="3018175" cy="1157231"/>
            </a:xfrm>
            <a:custGeom>
              <a:avLst/>
              <a:gdLst/>
              <a:ahLst/>
              <a:cxnLst/>
              <a:rect l="l" t="t" r="r" b="b"/>
              <a:pathLst>
                <a:path w="3018175" h="1157231" extrusionOk="0">
                  <a:moveTo>
                    <a:pt x="0" y="192876"/>
                  </a:moveTo>
                  <a:cubicBezTo>
                    <a:pt x="0" y="86354"/>
                    <a:pt x="86354" y="0"/>
                    <a:pt x="192876" y="0"/>
                  </a:cubicBezTo>
                  <a:lnTo>
                    <a:pt x="2825299" y="0"/>
                  </a:lnTo>
                  <a:cubicBezTo>
                    <a:pt x="2931821" y="0"/>
                    <a:pt x="3018175" y="86354"/>
                    <a:pt x="3018175" y="192876"/>
                  </a:cubicBezTo>
                  <a:lnTo>
                    <a:pt x="3018175" y="964355"/>
                  </a:lnTo>
                  <a:cubicBezTo>
                    <a:pt x="3018175" y="1070877"/>
                    <a:pt x="2931821" y="1157231"/>
                    <a:pt x="2825299" y="1157231"/>
                  </a:cubicBezTo>
                  <a:lnTo>
                    <a:pt x="192876" y="1157231"/>
                  </a:lnTo>
                  <a:cubicBezTo>
                    <a:pt x="86354" y="1157231"/>
                    <a:pt x="0" y="1070877"/>
                    <a:pt x="0" y="964355"/>
                  </a:cubicBezTo>
                  <a:lnTo>
                    <a:pt x="0" y="192876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  <p:txBody>
            <a:bodyPr spcFirstLastPara="1" wrap="square" lIns="140475" tIns="23875" rIns="629775" bIns="88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Arial"/>
                <a:buNone/>
              </a:pPr>
              <a:r>
                <a:rPr lang="en-GB" sz="3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Assessment Objectives</a:t>
              </a:r>
              <a:endParaRPr/>
            </a:p>
          </p:txBody>
        </p:sp>
        <p:sp>
          <p:nvSpPr>
            <p:cNvPr id="124" name="Google Shape;124;p17"/>
            <p:cNvSpPr/>
            <p:nvPr/>
          </p:nvSpPr>
          <p:spPr>
            <a:xfrm>
              <a:off x="713947" y="4051679"/>
              <a:ext cx="2481475" cy="1270129"/>
            </a:xfrm>
            <a:custGeom>
              <a:avLst/>
              <a:gdLst/>
              <a:ahLst/>
              <a:cxnLst/>
              <a:rect l="l" t="t" r="r" b="b"/>
              <a:pathLst>
                <a:path w="2481475" h="1157231" extrusionOk="0">
                  <a:moveTo>
                    <a:pt x="0" y="192876"/>
                  </a:moveTo>
                  <a:cubicBezTo>
                    <a:pt x="0" y="86354"/>
                    <a:pt x="86354" y="0"/>
                    <a:pt x="192876" y="0"/>
                  </a:cubicBezTo>
                  <a:lnTo>
                    <a:pt x="2288599" y="0"/>
                  </a:lnTo>
                  <a:cubicBezTo>
                    <a:pt x="2395121" y="0"/>
                    <a:pt x="2481475" y="86354"/>
                    <a:pt x="2481475" y="192876"/>
                  </a:cubicBezTo>
                  <a:lnTo>
                    <a:pt x="2481475" y="964355"/>
                  </a:lnTo>
                  <a:cubicBezTo>
                    <a:pt x="2481475" y="1070877"/>
                    <a:pt x="2395121" y="1157231"/>
                    <a:pt x="2288599" y="1157231"/>
                  </a:cubicBezTo>
                  <a:lnTo>
                    <a:pt x="192876" y="1157231"/>
                  </a:lnTo>
                  <a:cubicBezTo>
                    <a:pt x="86354" y="1157231"/>
                    <a:pt x="0" y="1070877"/>
                    <a:pt x="0" y="964355"/>
                  </a:cubicBezTo>
                  <a:lnTo>
                    <a:pt x="0" y="192876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62625" tIns="25350" rIns="150625" bIns="666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AO1</a:t>
              </a:r>
              <a:endParaRPr dirty="0"/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Perform with technical control, expression and interpretation.</a:t>
              </a:r>
              <a:endParaRPr dirty="0"/>
            </a:p>
          </p:txBody>
        </p:sp>
        <p:sp>
          <p:nvSpPr>
            <p:cNvPr id="125" name="Google Shape;125;p17"/>
            <p:cNvSpPr/>
            <p:nvPr/>
          </p:nvSpPr>
          <p:spPr>
            <a:xfrm>
              <a:off x="3643363" y="4034436"/>
              <a:ext cx="2314463" cy="1287372"/>
            </a:xfrm>
            <a:custGeom>
              <a:avLst/>
              <a:gdLst/>
              <a:ahLst/>
              <a:cxnLst/>
              <a:rect l="l" t="t" r="r" b="b"/>
              <a:pathLst>
                <a:path w="2314463" h="1157231" extrusionOk="0">
                  <a:moveTo>
                    <a:pt x="0" y="192876"/>
                  </a:moveTo>
                  <a:cubicBezTo>
                    <a:pt x="0" y="86354"/>
                    <a:pt x="86354" y="0"/>
                    <a:pt x="192876" y="0"/>
                  </a:cubicBezTo>
                  <a:lnTo>
                    <a:pt x="2121587" y="0"/>
                  </a:lnTo>
                  <a:cubicBezTo>
                    <a:pt x="2228109" y="0"/>
                    <a:pt x="2314463" y="86354"/>
                    <a:pt x="2314463" y="192876"/>
                  </a:cubicBezTo>
                  <a:lnTo>
                    <a:pt x="2314463" y="964355"/>
                  </a:lnTo>
                  <a:cubicBezTo>
                    <a:pt x="2314463" y="1070877"/>
                    <a:pt x="2228109" y="1157231"/>
                    <a:pt x="2121587" y="1157231"/>
                  </a:cubicBezTo>
                  <a:lnTo>
                    <a:pt x="192876" y="1157231"/>
                  </a:lnTo>
                  <a:cubicBezTo>
                    <a:pt x="86354" y="1157231"/>
                    <a:pt x="0" y="1070877"/>
                    <a:pt x="0" y="964355"/>
                  </a:cubicBezTo>
                  <a:lnTo>
                    <a:pt x="0" y="192876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44450" tIns="42575" rIns="1775" bIns="494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AO2</a:t>
              </a:r>
              <a:endParaRPr dirty="0"/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Compose and develop musical ideas with technical control and coherence.</a:t>
              </a:r>
              <a:endParaRPr dirty="0"/>
            </a:p>
          </p:txBody>
        </p:sp>
        <p:sp>
          <p:nvSpPr>
            <p:cNvPr id="126" name="Google Shape;126;p17"/>
            <p:cNvSpPr/>
            <p:nvPr/>
          </p:nvSpPr>
          <p:spPr>
            <a:xfrm>
              <a:off x="6553130" y="4054271"/>
              <a:ext cx="2314463" cy="1267537"/>
            </a:xfrm>
            <a:custGeom>
              <a:avLst/>
              <a:gdLst/>
              <a:ahLst/>
              <a:cxnLst/>
              <a:rect l="l" t="t" r="r" b="b"/>
              <a:pathLst>
                <a:path w="2314463" h="1157231" extrusionOk="0">
                  <a:moveTo>
                    <a:pt x="0" y="192876"/>
                  </a:moveTo>
                  <a:cubicBezTo>
                    <a:pt x="0" y="86354"/>
                    <a:pt x="86354" y="0"/>
                    <a:pt x="192876" y="0"/>
                  </a:cubicBezTo>
                  <a:lnTo>
                    <a:pt x="2121587" y="0"/>
                  </a:lnTo>
                  <a:cubicBezTo>
                    <a:pt x="2228109" y="0"/>
                    <a:pt x="2314463" y="86354"/>
                    <a:pt x="2314463" y="192876"/>
                  </a:cubicBezTo>
                  <a:lnTo>
                    <a:pt x="2314463" y="964355"/>
                  </a:lnTo>
                  <a:cubicBezTo>
                    <a:pt x="2314463" y="1070877"/>
                    <a:pt x="2228109" y="1157231"/>
                    <a:pt x="2121587" y="1157231"/>
                  </a:cubicBezTo>
                  <a:lnTo>
                    <a:pt x="192876" y="1157231"/>
                  </a:lnTo>
                  <a:cubicBezTo>
                    <a:pt x="86354" y="1157231"/>
                    <a:pt x="0" y="1070877"/>
                    <a:pt x="0" y="964355"/>
                  </a:cubicBezTo>
                  <a:lnTo>
                    <a:pt x="0" y="192876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45925" tIns="22750" rIns="275" bIns="692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AO3</a:t>
              </a:r>
              <a:endParaRPr dirty="0"/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Demonstrate and apply knowledge.</a:t>
              </a:r>
              <a:endParaRPr dirty="0"/>
            </a:p>
          </p:txBody>
        </p:sp>
        <p:sp>
          <p:nvSpPr>
            <p:cNvPr id="127" name="Google Shape;127;p17"/>
            <p:cNvSpPr/>
            <p:nvPr/>
          </p:nvSpPr>
          <p:spPr>
            <a:xfrm>
              <a:off x="9270981" y="4035987"/>
              <a:ext cx="2314463" cy="1285821"/>
            </a:xfrm>
            <a:custGeom>
              <a:avLst/>
              <a:gdLst/>
              <a:ahLst/>
              <a:cxnLst/>
              <a:rect l="l" t="t" r="r" b="b"/>
              <a:pathLst>
                <a:path w="2314463" h="1157231" extrusionOk="0">
                  <a:moveTo>
                    <a:pt x="0" y="192876"/>
                  </a:moveTo>
                  <a:cubicBezTo>
                    <a:pt x="0" y="86354"/>
                    <a:pt x="86354" y="0"/>
                    <a:pt x="192876" y="0"/>
                  </a:cubicBezTo>
                  <a:lnTo>
                    <a:pt x="2121587" y="0"/>
                  </a:lnTo>
                  <a:cubicBezTo>
                    <a:pt x="2228109" y="0"/>
                    <a:pt x="2314463" y="86354"/>
                    <a:pt x="2314463" y="192876"/>
                  </a:cubicBezTo>
                  <a:lnTo>
                    <a:pt x="2314463" y="964355"/>
                  </a:lnTo>
                  <a:cubicBezTo>
                    <a:pt x="2314463" y="1070877"/>
                    <a:pt x="2228109" y="1157231"/>
                    <a:pt x="2121587" y="1157231"/>
                  </a:cubicBezTo>
                  <a:lnTo>
                    <a:pt x="192876" y="1157231"/>
                  </a:lnTo>
                  <a:cubicBezTo>
                    <a:pt x="86354" y="1157231"/>
                    <a:pt x="0" y="1070877"/>
                    <a:pt x="0" y="964355"/>
                  </a:cubicBezTo>
                  <a:lnTo>
                    <a:pt x="0" y="192876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66650" tIns="66650" rIns="66650" bIns="66650" anchor="ctr" anchorCtr="1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AO4</a:t>
              </a:r>
              <a:endParaRPr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56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Use appraising skills to make evaluative and critical judgements about music</a:t>
              </a:r>
              <a:r>
                <a:rPr lang="en-GB" sz="1600" dirty="0">
                  <a:solidFill>
                    <a:schemeClr val="lt1"/>
                  </a:solidFill>
                </a:rPr>
                <a:t>.</a:t>
              </a:r>
              <a:endParaRPr dirty="0"/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8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1887236"/>
          </a:xfrm>
          <a:prstGeom prst="rect">
            <a:avLst/>
          </a:prstGeom>
          <a:gradFill>
            <a:gsLst>
              <a:gs pos="0">
                <a:srgbClr val="BBBBBB"/>
              </a:gs>
              <a:gs pos="80000">
                <a:srgbClr val="F6F6F6"/>
              </a:gs>
              <a:gs pos="100000">
                <a:srgbClr val="F7F7F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rgbClr val="7B7BDB"/>
                </a:solidFill>
              </a:rPr>
              <a:t>GCSE MUSIC IS 60% COURSEWORK</a:t>
            </a:r>
            <a:br>
              <a:rPr lang="en-GB" sz="4000" b="1" dirty="0">
                <a:solidFill>
                  <a:srgbClr val="7B7BDB"/>
                </a:solidFill>
              </a:rPr>
            </a:br>
            <a:r>
              <a:rPr lang="en-GB" sz="4000" b="1" dirty="0">
                <a:solidFill>
                  <a:srgbClr val="7B7BDB"/>
                </a:solidFill>
              </a:rPr>
              <a:t>Coursework Part 1 - </a:t>
            </a:r>
            <a:r>
              <a:rPr lang="en-GB" sz="4000" b="1" i="0" u="none" strike="noStrike" cap="none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Integrated Portfolio.</a:t>
            </a:r>
            <a:endParaRPr dirty="0"/>
          </a:p>
        </p:txBody>
      </p:sp>
      <p:sp>
        <p:nvSpPr>
          <p:cNvPr id="133" name="Google Shape;133;p18"/>
          <p:cNvSpPr/>
          <p:nvPr/>
        </p:nvSpPr>
        <p:spPr>
          <a:xfrm>
            <a:off x="6705600" y="5562600"/>
            <a:ext cx="4724400" cy="990600"/>
          </a:xfrm>
          <a:prstGeom prst="rect">
            <a:avLst/>
          </a:prstGeom>
          <a:gradFill>
            <a:gsLst>
              <a:gs pos="0">
                <a:srgbClr val="16166F"/>
              </a:gs>
              <a:gs pos="80000">
                <a:srgbClr val="1D1D92"/>
              </a:gs>
              <a:gs pos="100000">
                <a:srgbClr val="1B1B9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Component 1: Integrated Portfolio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Non-examined Assessment (30%)</a:t>
            </a:r>
            <a:endParaRPr dirty="0"/>
          </a:p>
        </p:txBody>
      </p:sp>
      <p:sp>
        <p:nvSpPr>
          <p:cNvPr id="134" name="Google Shape;134;p18"/>
          <p:cNvSpPr/>
          <p:nvPr/>
        </p:nvSpPr>
        <p:spPr>
          <a:xfrm>
            <a:off x="2798992" y="2312674"/>
            <a:ext cx="2884500" cy="866100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Performance on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chosen instrument (15%)</a:t>
            </a:r>
            <a:endParaRPr/>
          </a:p>
        </p:txBody>
      </p:sp>
      <p:sp>
        <p:nvSpPr>
          <p:cNvPr id="135" name="Google Shape;135;p18"/>
          <p:cNvSpPr/>
          <p:nvPr/>
        </p:nvSpPr>
        <p:spPr>
          <a:xfrm>
            <a:off x="6705600" y="2285999"/>
            <a:ext cx="2592636" cy="873305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Composition to a brief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set by </a:t>
            </a:r>
            <a:r>
              <a:rPr lang="en-GB" sz="1800" b="0" i="0" u="sng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you!</a:t>
            </a:r>
            <a: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(15%)</a:t>
            </a:r>
            <a:endParaRPr/>
          </a:p>
        </p:txBody>
      </p:sp>
      <p:sp>
        <p:nvSpPr>
          <p:cNvPr id="136" name="Google Shape;136;p18"/>
          <p:cNvSpPr/>
          <p:nvPr/>
        </p:nvSpPr>
        <p:spPr>
          <a:xfrm>
            <a:off x="2007869" y="4021022"/>
            <a:ext cx="3718560" cy="896875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AO1: to be completed during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dirty="0">
                <a:solidFill>
                  <a:srgbClr val="FFFFFF"/>
                </a:solidFill>
              </a:rPr>
              <a:t>Year </a:t>
            </a:r>
            <a:r>
              <a:rPr lang="en-GB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11.</a:t>
            </a:r>
            <a:endParaRPr dirty="0"/>
          </a:p>
        </p:txBody>
      </p:sp>
      <p:sp>
        <p:nvSpPr>
          <p:cNvPr id="137" name="Google Shape;137;p18"/>
          <p:cNvSpPr/>
          <p:nvPr/>
        </p:nvSpPr>
        <p:spPr>
          <a:xfrm>
            <a:off x="6572250" y="4016329"/>
            <a:ext cx="3581400" cy="91440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AO2: this can be completed at any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time during the course.</a:t>
            </a:r>
            <a:endParaRPr sz="14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8"/>
          <p:cNvSpPr/>
          <p:nvPr/>
        </p:nvSpPr>
        <p:spPr>
          <a:xfrm>
            <a:off x="173735" y="5105400"/>
            <a:ext cx="5632705" cy="1447800"/>
          </a:xfrm>
          <a:prstGeom prst="roundRect">
            <a:avLst>
              <a:gd name="adj" fmla="val 16667"/>
            </a:avLst>
          </a:prstGeom>
          <a:solidFill>
            <a:srgbClr val="FF3300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Submission</a:t>
            </a:r>
            <a:r>
              <a:rPr lang="en-GB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 recording of both your performance and your composition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either live or computer generated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AND</a:t>
            </a:r>
            <a:br>
              <a:rPr lang="en-GB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 score or annotation FOR EACH ONE.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6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rot="5400000">
            <a:off x="3721987" y="3597551"/>
            <a:ext cx="837555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>
            <a:off x="7728996" y="3597948"/>
            <a:ext cx="836762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1717295"/>
          </a:xfrm>
          <a:prstGeom prst="rect">
            <a:avLst/>
          </a:prstGeom>
          <a:gradFill>
            <a:gsLst>
              <a:gs pos="0">
                <a:srgbClr val="BBBBBB"/>
              </a:gs>
              <a:gs pos="80000">
                <a:srgbClr val="F6F6F6"/>
              </a:gs>
              <a:gs pos="100000">
                <a:srgbClr val="F7F7F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GCSE MUSIC IS 60% COURSEWORK</a:t>
            </a:r>
            <a:br>
              <a:rPr lang="en-GB" sz="4000" b="1" i="0" u="none" strike="noStrike" cap="none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4000" b="1" i="0" u="none" strike="noStrike" cap="none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Coursework Part 2 - Practical Component.</a:t>
            </a:r>
            <a:endParaRPr dirty="0"/>
          </a:p>
        </p:txBody>
      </p:sp>
      <p:sp>
        <p:nvSpPr>
          <p:cNvPr id="147" name="Google Shape;147;p19"/>
          <p:cNvSpPr/>
          <p:nvPr/>
        </p:nvSpPr>
        <p:spPr>
          <a:xfrm>
            <a:off x="2139696" y="1828800"/>
            <a:ext cx="3118104" cy="838200"/>
          </a:xfrm>
          <a:prstGeom prst="roundRect">
            <a:avLst>
              <a:gd name="adj" fmla="val 16667"/>
            </a:avLst>
          </a:prstGeom>
          <a:solidFill>
            <a:srgbClr val="660066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Ensemble Performance (15%)</a:t>
            </a:r>
            <a:b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 b="0" i="1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marked out of 30</a:t>
            </a: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19"/>
          <p:cNvSpPr/>
          <p:nvPr/>
        </p:nvSpPr>
        <p:spPr>
          <a:xfrm>
            <a:off x="6019800" y="1828800"/>
            <a:ext cx="3279648" cy="83820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Board Set Composition (15%)</a:t>
            </a:r>
            <a:b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 b="0" i="1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marked out of 30</a:t>
            </a: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19"/>
          <p:cNvSpPr txBox="1"/>
          <p:nvPr/>
        </p:nvSpPr>
        <p:spPr>
          <a:xfrm>
            <a:off x="4495800" y="2971801"/>
            <a:ext cx="2286000" cy="519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Guidelines</a:t>
            </a:r>
            <a:endParaRPr/>
          </a:p>
        </p:txBody>
      </p:sp>
      <p:sp>
        <p:nvSpPr>
          <p:cNvPr id="150" name="Google Shape;150;p19"/>
          <p:cNvSpPr/>
          <p:nvPr/>
        </p:nvSpPr>
        <p:spPr>
          <a:xfrm>
            <a:off x="2362200" y="3733800"/>
            <a:ext cx="2895600" cy="1676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66006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1143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Any genre and with any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group of your choice</a:t>
            </a:r>
            <a:endParaRPr/>
          </a:p>
          <a:p>
            <a:pPr marL="0" marR="0" lvl="0" indent="-1143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Your part must </a:t>
            </a:r>
            <a:r>
              <a:rPr lang="en-GB" sz="1800" b="0" i="1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not</a:t>
            </a:r>
            <a:r>
              <a:rPr lang="en-GB" sz="18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be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Doubled by anyone else!</a:t>
            </a:r>
            <a:endParaRPr/>
          </a:p>
          <a:p>
            <a:pPr marL="0" marR="0" lvl="0" indent="-1143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Music must be provided</a:t>
            </a:r>
            <a:endParaRPr/>
          </a:p>
        </p:txBody>
      </p:sp>
      <p:sp>
        <p:nvSpPr>
          <p:cNvPr id="151" name="Google Shape;151;p19"/>
          <p:cNvSpPr/>
          <p:nvPr/>
        </p:nvSpPr>
        <p:spPr>
          <a:xfrm>
            <a:off x="6096000" y="3733800"/>
            <a:ext cx="3962400" cy="19050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1143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will be a choice of </a:t>
            </a:r>
            <a:r>
              <a:rPr lang="en-GB" sz="1800" b="1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four</a:t>
            </a:r>
            <a:r>
              <a:rPr lang="en-GB" sz="18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briefs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from each Area Of Study</a:t>
            </a:r>
            <a:endParaRPr dirty="0"/>
          </a:p>
          <a:p>
            <a:pPr marL="0" marR="0" lvl="0" indent="-1143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Then choose a stimulus for your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starting point</a:t>
            </a:r>
            <a:endParaRPr dirty="0"/>
          </a:p>
          <a:p>
            <a:pPr marL="0" marR="0" lvl="0" indent="-1143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You need to play to your strengths </a:t>
            </a:r>
            <a:endParaRPr dirty="0"/>
          </a:p>
        </p:txBody>
      </p:sp>
      <p:sp>
        <p:nvSpPr>
          <p:cNvPr id="152" name="Google Shape;152;p19"/>
          <p:cNvSpPr/>
          <p:nvPr/>
        </p:nvSpPr>
        <p:spPr>
          <a:xfrm>
            <a:off x="3505200" y="2895600"/>
            <a:ext cx="457200" cy="685800"/>
          </a:xfrm>
          <a:prstGeom prst="downArrow">
            <a:avLst>
              <a:gd name="adj1" fmla="val 50000"/>
              <a:gd name="adj2" fmla="val 37500"/>
            </a:avLst>
          </a:prstGeom>
          <a:gradFill>
            <a:gsLst>
              <a:gs pos="0">
                <a:srgbClr val="A9A9E1"/>
              </a:gs>
              <a:gs pos="35000">
                <a:srgbClr val="C4C4E7"/>
              </a:gs>
              <a:gs pos="100000">
                <a:srgbClr val="E6E6F8"/>
              </a:gs>
            </a:gsLst>
            <a:lin ang="16200000" scaled="0"/>
          </a:gradFill>
          <a:ln w="9525" cap="flat" cmpd="sng">
            <a:solidFill>
              <a:srgbClr val="282888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19"/>
          <p:cNvSpPr txBox="1"/>
          <p:nvPr/>
        </p:nvSpPr>
        <p:spPr>
          <a:xfrm rot="5400000">
            <a:off x="3433762" y="3081338"/>
            <a:ext cx="600075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19"/>
          <p:cNvSpPr/>
          <p:nvPr/>
        </p:nvSpPr>
        <p:spPr>
          <a:xfrm>
            <a:off x="7391400" y="2895600"/>
            <a:ext cx="457200" cy="685800"/>
          </a:xfrm>
          <a:prstGeom prst="downArrow">
            <a:avLst>
              <a:gd name="adj1" fmla="val 50000"/>
              <a:gd name="adj2" fmla="val 37500"/>
            </a:avLst>
          </a:prstGeom>
          <a:gradFill>
            <a:gsLst>
              <a:gs pos="0">
                <a:srgbClr val="A9A9E1"/>
              </a:gs>
              <a:gs pos="35000">
                <a:srgbClr val="C4C4E7"/>
              </a:gs>
              <a:gs pos="100000">
                <a:srgbClr val="E6E6F8"/>
              </a:gs>
            </a:gsLst>
            <a:lin ang="16200000" scaled="0"/>
          </a:gradFill>
          <a:ln w="9525" cap="flat" cmpd="sng">
            <a:solidFill>
              <a:srgbClr val="282888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19"/>
          <p:cNvSpPr txBox="1"/>
          <p:nvPr/>
        </p:nvSpPr>
        <p:spPr>
          <a:xfrm rot="5400000">
            <a:off x="7319962" y="3081338"/>
            <a:ext cx="600075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9"/>
          <p:cNvSpPr/>
          <p:nvPr/>
        </p:nvSpPr>
        <p:spPr>
          <a:xfrm>
            <a:off x="6705600" y="5727405"/>
            <a:ext cx="4724400" cy="990600"/>
          </a:xfrm>
          <a:prstGeom prst="rect">
            <a:avLst/>
          </a:prstGeom>
          <a:gradFill>
            <a:gsLst>
              <a:gs pos="0">
                <a:srgbClr val="16166F"/>
              </a:gs>
              <a:gs pos="80000">
                <a:srgbClr val="1D1D92"/>
              </a:gs>
              <a:gs pos="100000">
                <a:srgbClr val="1B1B9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Component 2: Practical Component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Non-exam Assessment (30%)</a:t>
            </a:r>
            <a:endParaRPr/>
          </a:p>
        </p:txBody>
      </p:sp>
      <p:sp>
        <p:nvSpPr>
          <p:cNvPr id="157" name="Google Shape;157;p19"/>
          <p:cNvSpPr/>
          <p:nvPr/>
        </p:nvSpPr>
        <p:spPr>
          <a:xfrm>
            <a:off x="109728" y="5638800"/>
            <a:ext cx="5724144" cy="1079205"/>
          </a:xfrm>
          <a:prstGeom prst="roundRect">
            <a:avLst>
              <a:gd name="adj" fmla="val 16667"/>
            </a:avLst>
          </a:prstGeom>
          <a:solidFill>
            <a:srgbClr val="FF3300"/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Submission</a:t>
            </a:r>
            <a:r>
              <a:rPr lang="en-GB" sz="1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 recording of both your performance and your composition</a:t>
            </a:r>
            <a:br>
              <a:rPr lang="en-GB" sz="1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AND</a:t>
            </a:r>
            <a:br>
              <a:rPr lang="en-GB" sz="1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 score or annotation FOR EACH ONE</a:t>
            </a:r>
            <a:endParaRPr/>
          </a:p>
        </p:txBody>
      </p:sp>
      <p:sp>
        <p:nvSpPr>
          <p:cNvPr id="158" name="Google Shape;158;p19"/>
          <p:cNvSpPr/>
          <p:nvPr/>
        </p:nvSpPr>
        <p:spPr>
          <a:xfrm>
            <a:off x="76200" y="2093976"/>
            <a:ext cx="1920240" cy="3227832"/>
          </a:xfrm>
          <a:prstGeom prst="roundRect">
            <a:avLst>
              <a:gd name="adj" fmla="val 16667"/>
            </a:avLst>
          </a:prstGeom>
          <a:solidFill>
            <a:srgbClr val="FF0066"/>
          </a:solidFill>
          <a:ln w="25400" cap="flat" cmpd="sng">
            <a:solidFill>
              <a:srgbClr val="88A3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Your performances for both components must be a </a:t>
            </a:r>
            <a:r>
              <a:rPr lang="en-GB" sz="18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minimum</a:t>
            </a:r>
            <a:r>
              <a:rPr lang="en-GB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of </a:t>
            </a:r>
            <a:r>
              <a:rPr lang="en-GB" sz="18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four minutes </a:t>
            </a:r>
            <a:r>
              <a:rPr lang="en-GB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with at least </a:t>
            </a:r>
            <a:r>
              <a:rPr lang="en-GB" sz="18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one minute </a:t>
            </a:r>
            <a:r>
              <a:rPr lang="en-GB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as part of an ensemble.</a:t>
            </a:r>
            <a:endParaRPr dirty="0"/>
          </a:p>
        </p:txBody>
      </p:sp>
      <p:sp>
        <p:nvSpPr>
          <p:cNvPr id="159" name="Google Shape;159;p19"/>
          <p:cNvSpPr/>
          <p:nvPr/>
        </p:nvSpPr>
        <p:spPr>
          <a:xfrm>
            <a:off x="10174224" y="2247900"/>
            <a:ext cx="1920240" cy="2532888"/>
          </a:xfrm>
          <a:prstGeom prst="roundRect">
            <a:avLst>
              <a:gd name="adj" fmla="val 16667"/>
            </a:avLst>
          </a:prstGeom>
          <a:solidFill>
            <a:srgbClr val="FF0066"/>
          </a:solidFill>
          <a:ln w="25400" cap="flat" cmpd="sng">
            <a:solidFill>
              <a:srgbClr val="88A3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Your compositions for both components must be a </a:t>
            </a:r>
            <a:r>
              <a:rPr lang="en-GB" sz="18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minimum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of </a:t>
            </a:r>
            <a:r>
              <a:rPr lang="en-GB" sz="18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three minutes 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long.</a:t>
            </a:r>
            <a:endParaRPr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0"/>
          <p:cNvSpPr txBox="1">
            <a:spLocks noGrp="1"/>
          </p:cNvSpPr>
          <p:nvPr>
            <p:ph type="title"/>
          </p:nvPr>
        </p:nvSpPr>
        <p:spPr>
          <a:xfrm>
            <a:off x="4827453" y="114125"/>
            <a:ext cx="7281600" cy="1219200"/>
          </a:xfrm>
          <a:prstGeom prst="rect">
            <a:avLst/>
          </a:prstGeom>
          <a:gradFill>
            <a:gsLst>
              <a:gs pos="0">
                <a:srgbClr val="BBBBBB"/>
              </a:gs>
              <a:gs pos="80000">
                <a:srgbClr val="F6F6F6"/>
              </a:gs>
              <a:gs pos="100000">
                <a:srgbClr val="F7F7F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Listening &amp; Appraising:</a:t>
            </a:r>
            <a:br>
              <a:rPr lang="en-GB" sz="4000" b="1" i="0" u="none" strike="noStrike" cap="non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4000" b="1" i="0" u="none" strike="noStrike" cap="non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Areas of Study</a:t>
            </a:r>
            <a:endParaRPr/>
          </a:p>
        </p:txBody>
      </p:sp>
      <p:grpSp>
        <p:nvGrpSpPr>
          <p:cNvPr id="165" name="Google Shape;165;p20"/>
          <p:cNvGrpSpPr/>
          <p:nvPr/>
        </p:nvGrpSpPr>
        <p:grpSpPr>
          <a:xfrm>
            <a:off x="133110" y="635457"/>
            <a:ext cx="6970475" cy="6222531"/>
            <a:chOff x="1842119" y="-88092"/>
            <a:chExt cx="5459760" cy="5247981"/>
          </a:xfrm>
        </p:grpSpPr>
        <p:sp>
          <p:nvSpPr>
            <p:cNvPr id="166" name="Google Shape;166;p20"/>
            <p:cNvSpPr/>
            <p:nvPr/>
          </p:nvSpPr>
          <p:spPr>
            <a:xfrm>
              <a:off x="3828873" y="2000284"/>
              <a:ext cx="1486252" cy="1486252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0"/>
            <p:cNvSpPr txBox="1"/>
            <p:nvPr/>
          </p:nvSpPr>
          <p:spPr>
            <a:xfrm>
              <a:off x="4046530" y="2217941"/>
              <a:ext cx="1050938" cy="10509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600" tIns="14600" rIns="14600" bIns="146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Arial"/>
                <a:buNone/>
              </a:pPr>
              <a:r>
                <a:rPr lang="en-GB" sz="2000" b="1" i="0" u="none" strike="noStrike" cap="none">
                  <a:solidFill>
                    <a:schemeClr val="lt1"/>
                  </a:solidFill>
                </a:rPr>
                <a:t>Areas of </a:t>
              </a:r>
              <a:br>
                <a:rPr lang="en-GB" sz="2000" b="1" i="0" u="none" strike="noStrike" cap="none">
                  <a:solidFill>
                    <a:schemeClr val="lt1"/>
                  </a:solidFill>
                </a:rPr>
              </a:br>
              <a:r>
                <a:rPr lang="en-GB" sz="2000" b="1" i="0" u="none" strike="noStrike" cap="none">
                  <a:solidFill>
                    <a:schemeClr val="lt1"/>
                  </a:solidFill>
                </a:rPr>
                <a:t>Study</a:t>
              </a:r>
              <a:endParaRPr sz="2000" b="1"/>
            </a:p>
          </p:txBody>
        </p:sp>
        <p:sp>
          <p:nvSpPr>
            <p:cNvPr id="168" name="Google Shape;168;p20"/>
            <p:cNvSpPr/>
            <p:nvPr/>
          </p:nvSpPr>
          <p:spPr>
            <a:xfrm rot="-5400000">
              <a:off x="4425218" y="1838873"/>
              <a:ext cx="293563" cy="2925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25400" cap="flat" cmpd="sng">
              <a:solidFill>
                <a:srgbClr val="93B1B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0"/>
            <p:cNvSpPr txBox="1"/>
            <p:nvPr/>
          </p:nvSpPr>
          <p:spPr>
            <a:xfrm rot="-5400000">
              <a:off x="4564660" y="1846163"/>
              <a:ext cx="14678" cy="146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20"/>
            <p:cNvSpPr/>
            <p:nvPr/>
          </p:nvSpPr>
          <p:spPr>
            <a:xfrm>
              <a:off x="3681541" y="-88092"/>
              <a:ext cx="1780916" cy="1794813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0"/>
            <p:cNvSpPr txBox="1"/>
            <p:nvPr/>
          </p:nvSpPr>
          <p:spPr>
            <a:xfrm>
              <a:off x="3942350" y="174752"/>
              <a:ext cx="1259298" cy="12691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150" tIns="10150" rIns="10150" bIns="101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2000" b="1" i="0" u="none" strike="noStrike" cap="none">
                  <a:solidFill>
                    <a:schemeClr val="lt1"/>
                  </a:solidFill>
                </a:rPr>
                <a:t>1: My Music</a:t>
              </a:r>
              <a:endParaRPr sz="2000" b="1"/>
            </a:p>
          </p:txBody>
        </p:sp>
        <p:sp>
          <p:nvSpPr>
            <p:cNvPr id="172" name="Google Shape;172;p20"/>
            <p:cNvSpPr/>
            <p:nvPr/>
          </p:nvSpPr>
          <p:spPr>
            <a:xfrm rot="-1079955">
              <a:off x="5271421" y="2452827"/>
              <a:ext cx="299833" cy="2925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25400" cap="flat" cmpd="sng">
              <a:solidFill>
                <a:srgbClr val="93B1B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0"/>
            <p:cNvSpPr txBox="1"/>
            <p:nvPr/>
          </p:nvSpPr>
          <p:spPr>
            <a:xfrm rot="-1079955">
              <a:off x="5413842" y="2459960"/>
              <a:ext cx="14991" cy="149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" name="Google Shape;174;p20"/>
            <p:cNvSpPr/>
            <p:nvPr/>
          </p:nvSpPr>
          <p:spPr>
            <a:xfrm>
              <a:off x="5520963" y="1248366"/>
              <a:ext cx="1780916" cy="1794813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0"/>
            <p:cNvSpPr txBox="1"/>
            <p:nvPr/>
          </p:nvSpPr>
          <p:spPr>
            <a:xfrm>
              <a:off x="5781772" y="1511210"/>
              <a:ext cx="1259400" cy="126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150" tIns="10150" rIns="10150" bIns="101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2000" b="1" i="0" u="none" strike="noStrike" cap="none">
                  <a:solidFill>
                    <a:schemeClr val="lt1"/>
                  </a:solidFill>
                </a:rPr>
                <a:t>2: The Concerto Through Time</a:t>
              </a:r>
              <a:endParaRPr sz="2000" b="1"/>
            </a:p>
          </p:txBody>
        </p:sp>
        <p:sp>
          <p:nvSpPr>
            <p:cNvPr id="176" name="Google Shape;176;p20"/>
            <p:cNvSpPr/>
            <p:nvPr/>
          </p:nvSpPr>
          <p:spPr>
            <a:xfrm rot="3191377">
              <a:off x="4965281" y="3427563"/>
              <a:ext cx="259343" cy="2925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25400" cap="flat" cmpd="sng">
              <a:solidFill>
                <a:srgbClr val="93B1B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0"/>
            <p:cNvSpPr txBox="1"/>
            <p:nvPr/>
          </p:nvSpPr>
          <p:spPr>
            <a:xfrm rot="3191377">
              <a:off x="5088469" y="3435708"/>
              <a:ext cx="12967" cy="129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" name="Google Shape;178;p20"/>
            <p:cNvSpPr/>
            <p:nvPr/>
          </p:nvSpPr>
          <p:spPr>
            <a:xfrm>
              <a:off x="4818382" y="3365076"/>
              <a:ext cx="1780916" cy="17948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20"/>
            <p:cNvSpPr txBox="1"/>
            <p:nvPr/>
          </p:nvSpPr>
          <p:spPr>
            <a:xfrm>
              <a:off x="5079191" y="3627920"/>
              <a:ext cx="1259298" cy="12691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150" tIns="10150" rIns="10150" bIns="101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2000" b="1" i="0" u="none" strike="noStrike" cap="none">
                  <a:solidFill>
                    <a:schemeClr val="lt1"/>
                  </a:solidFill>
                </a:rPr>
                <a:t>3: Rhythms of the World</a:t>
              </a:r>
              <a:endParaRPr sz="2000" b="1"/>
            </a:p>
          </p:txBody>
        </p:sp>
        <p:sp>
          <p:nvSpPr>
            <p:cNvPr id="180" name="Google Shape;180;p20"/>
            <p:cNvSpPr/>
            <p:nvPr/>
          </p:nvSpPr>
          <p:spPr>
            <a:xfrm rot="7608623">
              <a:off x="3919374" y="3427563"/>
              <a:ext cx="259343" cy="2925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25400" cap="flat" cmpd="sng">
              <a:solidFill>
                <a:srgbClr val="93B1B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0"/>
            <p:cNvSpPr txBox="1"/>
            <p:nvPr/>
          </p:nvSpPr>
          <p:spPr>
            <a:xfrm rot="-3191377">
              <a:off x="4042563" y="3435708"/>
              <a:ext cx="12967" cy="129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" name="Google Shape;182;p20"/>
            <p:cNvSpPr/>
            <p:nvPr/>
          </p:nvSpPr>
          <p:spPr>
            <a:xfrm>
              <a:off x="2544700" y="3365076"/>
              <a:ext cx="1780916" cy="17948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20"/>
            <p:cNvSpPr txBox="1"/>
            <p:nvPr/>
          </p:nvSpPr>
          <p:spPr>
            <a:xfrm>
              <a:off x="2805509" y="3627920"/>
              <a:ext cx="1259298" cy="12691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150" tIns="10150" rIns="10150" bIns="101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2000" b="1" i="0" u="none" strike="noStrike" cap="none">
                  <a:solidFill>
                    <a:schemeClr val="lt1"/>
                  </a:solidFill>
                </a:rPr>
                <a:t>4: Film Music</a:t>
              </a:r>
              <a:endParaRPr sz="2000" b="1"/>
            </a:p>
          </p:txBody>
        </p:sp>
        <p:sp>
          <p:nvSpPr>
            <p:cNvPr id="184" name="Google Shape;184;p20"/>
            <p:cNvSpPr/>
            <p:nvPr/>
          </p:nvSpPr>
          <p:spPr>
            <a:xfrm rot="-9720045">
              <a:off x="3572745" y="2452827"/>
              <a:ext cx="299833" cy="2925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25400" cap="flat" cmpd="sng">
              <a:solidFill>
                <a:srgbClr val="93B1B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0"/>
            <p:cNvSpPr txBox="1"/>
            <p:nvPr/>
          </p:nvSpPr>
          <p:spPr>
            <a:xfrm rot="1079955">
              <a:off x="3715166" y="2459960"/>
              <a:ext cx="14991" cy="149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6" name="Google Shape;186;p20"/>
            <p:cNvSpPr/>
            <p:nvPr/>
          </p:nvSpPr>
          <p:spPr>
            <a:xfrm>
              <a:off x="1842119" y="1248366"/>
              <a:ext cx="1780916" cy="1794813"/>
            </a:xfrm>
            <a:prstGeom prst="ellipse">
              <a:avLst/>
            </a:prstGeom>
            <a:solidFill>
              <a:srgbClr val="FF99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0"/>
            <p:cNvSpPr txBox="1"/>
            <p:nvPr/>
          </p:nvSpPr>
          <p:spPr>
            <a:xfrm>
              <a:off x="2102928" y="1511210"/>
              <a:ext cx="1259298" cy="12691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150" tIns="10150" rIns="10150" bIns="101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2000" b="1" i="0" u="none" strike="noStrike" cap="none">
                  <a:solidFill>
                    <a:schemeClr val="lt1"/>
                  </a:solidFill>
                </a:rPr>
                <a:t>5: Conventions of Pop</a:t>
              </a:r>
              <a:endParaRPr sz="2000" b="1"/>
            </a:p>
          </p:txBody>
        </p:sp>
      </p:grpSp>
      <p:sp>
        <p:nvSpPr>
          <p:cNvPr id="188" name="Google Shape;188;p20"/>
          <p:cNvSpPr/>
          <p:nvPr/>
        </p:nvSpPr>
        <p:spPr>
          <a:xfrm>
            <a:off x="6657151" y="5101250"/>
            <a:ext cx="5202600" cy="1452000"/>
          </a:xfrm>
          <a:prstGeom prst="rect">
            <a:avLst/>
          </a:prstGeom>
          <a:gradFill>
            <a:gsLst>
              <a:gs pos="0">
                <a:srgbClr val="16166F"/>
              </a:gs>
              <a:gs pos="80000">
                <a:srgbClr val="1D1D92"/>
              </a:gs>
              <a:gs pos="100000">
                <a:srgbClr val="1B1B9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Component 3: Listening and Appraising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Written exam 1hr 30 mins (40%)</a:t>
            </a:r>
            <a:endParaRPr/>
          </a:p>
        </p:txBody>
      </p:sp>
      <p:pic>
        <p:nvPicPr>
          <p:cNvPr id="189" name="Google Shape;18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97369" y="1509325"/>
            <a:ext cx="1134480" cy="1728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163152" y="1434700"/>
            <a:ext cx="1511625" cy="1877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719975" y="3480947"/>
            <a:ext cx="2280724" cy="152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939644" y="3480962"/>
            <a:ext cx="2581356" cy="145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1"/>
          <p:cNvSpPr txBox="1">
            <a:spLocks noGrp="1"/>
          </p:cNvSpPr>
          <p:nvPr>
            <p:ph type="body" idx="1"/>
          </p:nvPr>
        </p:nvSpPr>
        <p:spPr>
          <a:xfrm>
            <a:off x="609600" y="1958790"/>
            <a:ext cx="10972800" cy="4167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GB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OCR</a:t>
            </a:r>
            <a:r>
              <a:rPr lang="en-GB" dirty="0"/>
              <a:t>. </a:t>
            </a:r>
            <a:r>
              <a:rPr lang="en-GB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 can have a look at the contents of the course here:</a:t>
            </a:r>
            <a:endParaRPr dirty="0"/>
          </a:p>
          <a:p>
            <a:pPr marL="0" lvl="0" indent="0">
              <a:spcBef>
                <a:spcPts val="720"/>
              </a:spcBef>
              <a:buSzPts val="3600"/>
              <a:buNone/>
            </a:pPr>
            <a:r>
              <a:rPr lang="en-US" sz="3600" u="sng" dirty="0">
                <a:solidFill>
                  <a:schemeClr val="hlink"/>
                </a:solidFill>
                <a:hlinkClick r:id="rId3"/>
              </a:rPr>
              <a:t>https://www.ocr.org.uk/qualifications/gcse/music-j536-from-2016/</a:t>
            </a:r>
            <a:endParaRPr lang="en-US" sz="3600" u="sng" dirty="0">
              <a:solidFill>
                <a:schemeClr val="hlink"/>
              </a:solidFill>
            </a:endParaRPr>
          </a:p>
          <a:p>
            <a:pPr marL="0" lvl="0" indent="0">
              <a:spcBef>
                <a:spcPts val="720"/>
              </a:spcBef>
              <a:buSzPts val="3600"/>
              <a:buNone/>
            </a:pPr>
            <a:endParaRPr lang="en-US" sz="3600" u="sng" dirty="0">
              <a:solidFill>
                <a:schemeClr val="hlink"/>
              </a:solidFill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1"/>
          <p:cNvSpPr txBox="1"/>
          <p:nvPr/>
        </p:nvSpPr>
        <p:spPr>
          <a:xfrm>
            <a:off x="0" y="0"/>
            <a:ext cx="12192000" cy="1762016"/>
          </a:xfrm>
          <a:prstGeom prst="rect">
            <a:avLst/>
          </a:prstGeom>
          <a:gradFill>
            <a:gsLst>
              <a:gs pos="0">
                <a:srgbClr val="BBBBBB"/>
              </a:gs>
              <a:gs pos="80000">
                <a:srgbClr val="F6F6F6"/>
              </a:gs>
              <a:gs pos="100000">
                <a:srgbClr val="F7F7F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Which exam board?</a:t>
            </a:r>
            <a:endParaRPr dirty="0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1"/>
          <p:cNvSpPr txBox="1">
            <a:spLocks noGrp="1"/>
          </p:cNvSpPr>
          <p:nvPr>
            <p:ph type="body" idx="1"/>
          </p:nvPr>
        </p:nvSpPr>
        <p:spPr>
          <a:xfrm>
            <a:off x="609600" y="2075065"/>
            <a:ext cx="10972800" cy="4668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spcBef>
                <a:spcPts val="720"/>
              </a:spcBef>
              <a:buSzPts val="3600"/>
              <a:buNone/>
            </a:pPr>
            <a:r>
              <a:rPr lang="en-GB" dirty="0"/>
              <a:t>You will be given </a:t>
            </a:r>
            <a:r>
              <a:rPr lang="en-GB" b="1" u="sng" dirty="0"/>
              <a:t>premium accounts</a:t>
            </a:r>
            <a:r>
              <a:rPr lang="en-GB" dirty="0"/>
              <a:t> for the following online resources:</a:t>
            </a:r>
          </a:p>
          <a:p>
            <a:pPr marL="0" indent="0">
              <a:spcBef>
                <a:spcPts val="720"/>
              </a:spcBef>
              <a:buSzPts val="3600"/>
              <a:buNone/>
            </a:pPr>
            <a:endParaRPr lang="en-GB" dirty="0"/>
          </a:p>
          <a:p>
            <a:pPr marL="0" indent="0">
              <a:spcBef>
                <a:spcPts val="720"/>
              </a:spcBef>
              <a:buSzPts val="3600"/>
              <a:buNone/>
            </a:pPr>
            <a:r>
              <a:rPr lang="en-GB" b="1" dirty="0" err="1"/>
              <a:t>Soundtrap</a:t>
            </a:r>
            <a:r>
              <a:rPr lang="en-GB" dirty="0"/>
              <a:t> – a cloud based Digital Audio Workstation including 1,000s of instruments and audio samples to aid composition.</a:t>
            </a:r>
          </a:p>
          <a:p>
            <a:pPr marL="0" indent="0">
              <a:spcBef>
                <a:spcPts val="720"/>
              </a:spcBef>
              <a:buSzPts val="3600"/>
              <a:buNone/>
            </a:pPr>
            <a:endParaRPr lang="en-GB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720"/>
              </a:spcBef>
              <a:buSzPts val="3600"/>
              <a:buNone/>
            </a:pPr>
            <a:r>
              <a:rPr lang="en-GB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Focus on Sound </a:t>
            </a:r>
            <a:r>
              <a:rPr lang="en-GB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– a huge online resource for music lessons and </a:t>
            </a:r>
            <a:r>
              <a:rPr lang="en-GB" dirty="0"/>
              <a:t>audio excerpts. In depth study, musical analysis, musical dictionary, music quizzes and much more.</a:t>
            </a:r>
          </a:p>
          <a:p>
            <a:pPr marL="0" indent="0">
              <a:spcBef>
                <a:spcPts val="720"/>
              </a:spcBef>
              <a:buSzPts val="3600"/>
              <a:buNone/>
            </a:pPr>
            <a:endParaRPr lang="en-GB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720"/>
              </a:spcBef>
              <a:buSzPts val="3600"/>
              <a:buNone/>
            </a:pPr>
            <a:r>
              <a:rPr lang="en-GB" b="1" dirty="0" err="1"/>
              <a:t>Noteflight</a:t>
            </a:r>
            <a:r>
              <a:rPr lang="en-GB" dirty="0"/>
              <a:t> – a cloud based notation package, used by professional composers and arrangers to aid composition.</a:t>
            </a:r>
            <a:endParaRPr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1"/>
          <p:cNvSpPr txBox="1"/>
          <p:nvPr/>
        </p:nvSpPr>
        <p:spPr>
          <a:xfrm>
            <a:off x="0" y="0"/>
            <a:ext cx="12192000" cy="1887236"/>
          </a:xfrm>
          <a:prstGeom prst="rect">
            <a:avLst/>
          </a:prstGeom>
          <a:gradFill>
            <a:gsLst>
              <a:gs pos="0">
                <a:srgbClr val="BBBBBB"/>
              </a:gs>
              <a:gs pos="80000">
                <a:srgbClr val="F6F6F6"/>
              </a:gs>
              <a:gs pos="100000">
                <a:srgbClr val="F7F7F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Additional Information </a:t>
            </a:r>
            <a:endParaRPr dirty="0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1"/>
          <p:cNvSpPr txBox="1">
            <a:spLocks noGrp="1"/>
          </p:cNvSpPr>
          <p:nvPr>
            <p:ph type="body" idx="1"/>
          </p:nvPr>
        </p:nvSpPr>
        <p:spPr>
          <a:xfrm>
            <a:off x="609600" y="2075065"/>
            <a:ext cx="10972800" cy="4668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spcBef>
                <a:spcPts val="720"/>
              </a:spcBef>
              <a:buSzPts val="3600"/>
              <a:buNone/>
            </a:pPr>
            <a:r>
              <a:rPr lang="en-GB" dirty="0"/>
              <a:t>You will be given the option of having instrumental tuition on your chosen instrument. The cost of this will be covered by the school.</a:t>
            </a:r>
          </a:p>
          <a:p>
            <a:pPr marL="0" indent="0">
              <a:spcBef>
                <a:spcPts val="720"/>
              </a:spcBef>
              <a:buSzPts val="3600"/>
              <a:buNone/>
            </a:pPr>
            <a:endParaRPr lang="en-GB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720"/>
              </a:spcBef>
              <a:buSzPts val="3600"/>
              <a:buNone/>
            </a:pPr>
            <a:r>
              <a:rPr lang="en-GB" dirty="0"/>
              <a:t>You will receive one lesson each week during school term time, lasting 20 minutes.</a:t>
            </a:r>
          </a:p>
          <a:p>
            <a:pPr marL="0" indent="0">
              <a:spcBef>
                <a:spcPts val="720"/>
              </a:spcBef>
              <a:buSzPts val="3600"/>
              <a:buNone/>
            </a:pPr>
            <a:endParaRPr lang="en-GB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720"/>
              </a:spcBef>
              <a:buSzPts val="3600"/>
              <a:buNone/>
            </a:pPr>
            <a:r>
              <a:rPr lang="en-GB" dirty="0"/>
              <a:t>These lessons will help prepare you for your performances.</a:t>
            </a:r>
            <a:endParaRPr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1"/>
          <p:cNvSpPr txBox="1"/>
          <p:nvPr/>
        </p:nvSpPr>
        <p:spPr>
          <a:xfrm>
            <a:off x="0" y="0"/>
            <a:ext cx="12192000" cy="1887236"/>
          </a:xfrm>
          <a:prstGeom prst="rect">
            <a:avLst/>
          </a:prstGeom>
          <a:gradFill>
            <a:gsLst>
              <a:gs pos="0">
                <a:srgbClr val="BBBBBB"/>
              </a:gs>
              <a:gs pos="80000">
                <a:srgbClr val="F6F6F6"/>
              </a:gs>
              <a:gs pos="100000">
                <a:srgbClr val="F7F7F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Additional Information – Instrumental Tuition</a:t>
            </a:r>
            <a:endParaRPr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1"/>
          <p:cNvSpPr txBox="1">
            <a:spLocks noGrp="1"/>
          </p:cNvSpPr>
          <p:nvPr>
            <p:ph type="body" idx="1"/>
          </p:nvPr>
        </p:nvSpPr>
        <p:spPr>
          <a:xfrm>
            <a:off x="609600" y="2075065"/>
            <a:ext cx="10972800" cy="4668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2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 I have to perform </a:t>
            </a:r>
            <a:r>
              <a:rPr lang="en-GB" sz="2000" b="1" dirty="0"/>
              <a:t>in front of everyone? </a:t>
            </a:r>
            <a:r>
              <a:rPr lang="en-GB" sz="2000" dirty="0"/>
              <a:t>No. you can do it alone in a practice room, with just you and the recording equipment.</a:t>
            </a: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lang="en-GB"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2000" b="1" dirty="0"/>
              <a:t>What happens if I make a mistake when I’m performing? </a:t>
            </a:r>
            <a:r>
              <a:rPr lang="en-GB" sz="2000" dirty="0"/>
              <a:t>It doesn’t matter. You can re-do it as many times as you like.</a:t>
            </a: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lang="en-GB" sz="2000" dirty="0"/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2000" b="1" dirty="0"/>
              <a:t>I really enjoy Music lessons at KS3 but will Music at GCSE be too difficult? </a:t>
            </a:r>
            <a:r>
              <a:rPr lang="en-GB" sz="2000" dirty="0"/>
              <a:t>If you really enjoy Music and are willing to work hard then it’s always worth the challenge!</a:t>
            </a: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lang="en-GB" sz="2000" dirty="0"/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2000" b="1" dirty="0"/>
              <a:t>Is Music all practical? </a:t>
            </a:r>
            <a:r>
              <a:rPr lang="en-GB" sz="2000" dirty="0"/>
              <a:t>The majority of the lessons are practical-based but there is an increased emphasis on developing listening skills.</a:t>
            </a:r>
            <a:endParaRPr lang="en-GB" sz="2000" b="1" dirty="0"/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1"/>
          <p:cNvSpPr txBox="1"/>
          <p:nvPr/>
        </p:nvSpPr>
        <p:spPr>
          <a:xfrm>
            <a:off x="0" y="0"/>
            <a:ext cx="12192000" cy="1887236"/>
          </a:xfrm>
          <a:prstGeom prst="rect">
            <a:avLst/>
          </a:prstGeom>
          <a:gradFill>
            <a:gsLst>
              <a:gs pos="0">
                <a:srgbClr val="BBBBBB"/>
              </a:gs>
              <a:gs pos="80000">
                <a:srgbClr val="F6F6F6"/>
              </a:gs>
              <a:gs pos="100000">
                <a:srgbClr val="F7F7F7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Frequently asked questions.</a:t>
            </a:r>
            <a:endParaRPr dirty="0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731</Words>
  <Application>Microsoft Office PowerPoint</Application>
  <PresentationFormat>Widescreen</PresentationFormat>
  <Paragraphs>102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Default Design</vt:lpstr>
      <vt:lpstr>GCSE Music at Emerson Park Academy </vt:lpstr>
      <vt:lpstr>Course Structure</vt:lpstr>
      <vt:lpstr>Assessment Objectives:</vt:lpstr>
      <vt:lpstr>GCSE MUSIC IS 60% COURSEWORK Coursework Part 1 - Integrated Portfolio.</vt:lpstr>
      <vt:lpstr>GCSE MUSIC IS 60% COURSEWORK Coursework Part 2 - Practical Component.</vt:lpstr>
      <vt:lpstr>Listening &amp; Appraising: Areas of Study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GCSE Music at Emerson Park Academy</dc:title>
  <dc:creator>kylie</dc:creator>
  <cp:lastModifiedBy>Tareque Chowdhury</cp:lastModifiedBy>
  <cp:revision>3</cp:revision>
  <dcterms:created xsi:type="dcterms:W3CDTF">2021-02-22T12:29:27Z</dcterms:created>
  <dcterms:modified xsi:type="dcterms:W3CDTF">2021-03-02T08:02:57Z</dcterms:modified>
</cp:coreProperties>
</file>