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xml" ContentType="application/vnd.openxmlformats-officedocument.presentationml.tags+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notesMasterIdLst>
    <p:notesMasterId r:id="rId29"/>
  </p:notesMasterIdLst>
  <p:sldIdLst>
    <p:sldId id="296" r:id="rId5"/>
    <p:sldId id="320" r:id="rId6"/>
    <p:sldId id="297" r:id="rId7"/>
    <p:sldId id="298" r:id="rId8"/>
    <p:sldId id="299" r:id="rId9"/>
    <p:sldId id="301" r:id="rId10"/>
    <p:sldId id="300" r:id="rId11"/>
    <p:sldId id="303" r:id="rId12"/>
    <p:sldId id="302" r:id="rId13"/>
    <p:sldId id="304" r:id="rId14"/>
    <p:sldId id="306" r:id="rId15"/>
    <p:sldId id="307" r:id="rId16"/>
    <p:sldId id="308" r:id="rId17"/>
    <p:sldId id="309" r:id="rId18"/>
    <p:sldId id="310" r:id="rId19"/>
    <p:sldId id="311" r:id="rId20"/>
    <p:sldId id="312" r:id="rId21"/>
    <p:sldId id="321" r:id="rId22"/>
    <p:sldId id="315" r:id="rId23"/>
    <p:sldId id="277" r:id="rId24"/>
    <p:sldId id="276" r:id="rId25"/>
    <p:sldId id="316" r:id="rId26"/>
    <p:sldId id="294" r:id="rId27"/>
    <p:sldId id="278"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6633"/>
    <a:srgbClr val="6D0D3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15" autoAdjust="0"/>
    <p:restoredTop sz="87028" autoAdjust="0"/>
  </p:normalViewPr>
  <p:slideViewPr>
    <p:cSldViewPr>
      <p:cViewPr>
        <p:scale>
          <a:sx n="90" d="100"/>
          <a:sy n="90" d="100"/>
        </p:scale>
        <p:origin x="-1614" y="-270"/>
      </p:cViewPr>
      <p:guideLst>
        <p:guide orient="horz" pos="2160"/>
        <p:guide pos="2880"/>
      </p:guideLst>
    </p:cSldViewPr>
  </p:slideViewPr>
  <p:notesTextViewPr>
    <p:cViewPr>
      <p:scale>
        <a:sx n="3" d="2"/>
        <a:sy n="3" d="2"/>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A052126-D0BB-436C-A08C-9B9223A68B0B}" type="datetimeFigureOut">
              <a:rPr lang="en-GB" smtClean="0"/>
              <a:t>22/02/2021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553C186-3530-4CDA-A023-53CC646F8834}" type="slidenum">
              <a:rPr lang="en-GB" smtClean="0"/>
              <a:t>‹#›</a:t>
            </a:fld>
            <a:endParaRPr lang="en-GB"/>
          </a:p>
        </p:txBody>
      </p:sp>
    </p:spTree>
    <p:extLst>
      <p:ext uri="{BB962C8B-B14F-4D97-AF65-F5344CB8AC3E}">
        <p14:creationId xmlns:p14="http://schemas.microsoft.com/office/powerpoint/2010/main" val="23329035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8BC0343-8A0A-492E-B11F-AF1EDD12F123}" type="slidenum">
              <a:rPr lang="en-GB" smtClean="0"/>
              <a:t>13</a:t>
            </a:fld>
            <a:endParaRPr lang="en-GB" dirty="0"/>
          </a:p>
        </p:txBody>
      </p:sp>
    </p:spTree>
    <p:extLst>
      <p:ext uri="{BB962C8B-B14F-4D97-AF65-F5344CB8AC3E}">
        <p14:creationId xmlns:p14="http://schemas.microsoft.com/office/powerpoint/2010/main" val="25056329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10 year challenge related to current social media trends</a:t>
            </a:r>
          </a:p>
        </p:txBody>
      </p:sp>
      <p:sp>
        <p:nvSpPr>
          <p:cNvPr id="4" name="Slide Number Placeholder 3"/>
          <p:cNvSpPr>
            <a:spLocks noGrp="1"/>
          </p:cNvSpPr>
          <p:nvPr>
            <p:ph type="sldNum" sz="quarter" idx="5"/>
          </p:nvPr>
        </p:nvSpPr>
        <p:spPr/>
        <p:txBody>
          <a:bodyPr/>
          <a:lstStyle/>
          <a:p>
            <a:fld id="{C8BC0343-8A0A-492E-B11F-AF1EDD12F123}" type="slidenum">
              <a:rPr lang="en-GB" smtClean="0"/>
              <a:t>14</a:t>
            </a:fld>
            <a:endParaRPr lang="en-GB" dirty="0"/>
          </a:p>
        </p:txBody>
      </p:sp>
    </p:spTree>
    <p:extLst>
      <p:ext uri="{BB962C8B-B14F-4D97-AF65-F5344CB8AC3E}">
        <p14:creationId xmlns:p14="http://schemas.microsoft.com/office/powerpoint/2010/main" val="39320362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8BC0343-8A0A-492E-B11F-AF1EDD12F123}" type="slidenum">
              <a:rPr lang="en-GB" smtClean="0"/>
              <a:t>18</a:t>
            </a:fld>
            <a:endParaRPr lang="en-GB" dirty="0"/>
          </a:p>
        </p:txBody>
      </p:sp>
    </p:spTree>
    <p:extLst>
      <p:ext uri="{BB962C8B-B14F-4D97-AF65-F5344CB8AC3E}">
        <p14:creationId xmlns:p14="http://schemas.microsoft.com/office/powerpoint/2010/main" val="23494063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8BC0343-8A0A-492E-B11F-AF1EDD12F123}" type="slidenum">
              <a:rPr lang="en-GB" smtClean="0"/>
              <a:t>19</a:t>
            </a:fld>
            <a:endParaRPr lang="en-GB" dirty="0"/>
          </a:p>
        </p:txBody>
      </p:sp>
    </p:spTree>
    <p:extLst>
      <p:ext uri="{BB962C8B-B14F-4D97-AF65-F5344CB8AC3E}">
        <p14:creationId xmlns:p14="http://schemas.microsoft.com/office/powerpoint/2010/main" val="33886072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8BC0343-8A0A-492E-B11F-AF1EDD12F123}" type="slidenum">
              <a:rPr lang="en-GB" smtClean="0"/>
              <a:t>22</a:t>
            </a:fld>
            <a:endParaRPr lang="en-GB" dirty="0"/>
          </a:p>
        </p:txBody>
      </p:sp>
    </p:spTree>
    <p:extLst>
      <p:ext uri="{BB962C8B-B14F-4D97-AF65-F5344CB8AC3E}">
        <p14:creationId xmlns:p14="http://schemas.microsoft.com/office/powerpoint/2010/main" val="27064171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0333098-CCBC-4456-8522-04129D62BD80}" type="datetimeFigureOut">
              <a:rPr lang="en-GB" smtClean="0"/>
              <a:t>22/02/2021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CDACCF-3EC9-4F9E-8EBF-66093CAFB4B5}" type="slidenum">
              <a:rPr lang="en-GB" smtClean="0"/>
              <a:t>‹#›</a:t>
            </a:fld>
            <a:endParaRPr lang="en-GB"/>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76808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0333098-CCBC-4456-8522-04129D62BD80}" type="datetimeFigureOut">
              <a:rPr lang="en-GB" smtClean="0"/>
              <a:t>22/02/2021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CDACCF-3EC9-4F9E-8EBF-66093CAFB4B5}" type="slidenum">
              <a:rPr lang="en-GB" smtClean="0"/>
              <a:t>‹#›</a:t>
            </a:fld>
            <a:endParaRPr lang="en-GB"/>
          </a:p>
        </p:txBody>
      </p:sp>
    </p:spTree>
    <p:extLst>
      <p:ext uri="{BB962C8B-B14F-4D97-AF65-F5344CB8AC3E}">
        <p14:creationId xmlns:p14="http://schemas.microsoft.com/office/powerpoint/2010/main" val="42122370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0333098-CCBC-4456-8522-04129D62BD80}" type="datetimeFigureOut">
              <a:rPr lang="en-GB" smtClean="0"/>
              <a:t>22/02/2021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CDACCF-3EC9-4F9E-8EBF-66093CAFB4B5}" type="slidenum">
              <a:rPr lang="en-GB" smtClean="0"/>
              <a:t>‹#›</a:t>
            </a:fld>
            <a:endParaRPr lang="en-GB"/>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771934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5"/>
            <a:ext cx="370332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0333098-CCBC-4456-8522-04129D62BD80}" type="datetimeFigureOut">
              <a:rPr lang="en-GB" smtClean="0"/>
              <a:t>22/02/2021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8CDACCF-3EC9-4F9E-8EBF-66093CAFB4B5}" type="slidenum">
              <a:rPr lang="en-GB" smtClean="0"/>
              <a:t>‹#›</a:t>
            </a:fld>
            <a:endParaRPr lang="en-GB"/>
          </a:p>
        </p:txBody>
      </p:sp>
    </p:spTree>
    <p:extLst>
      <p:ext uri="{BB962C8B-B14F-4D97-AF65-F5344CB8AC3E}">
        <p14:creationId xmlns:p14="http://schemas.microsoft.com/office/powerpoint/2010/main" val="37872335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22960" y="2582334"/>
            <a:ext cx="370332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63440" y="2582334"/>
            <a:ext cx="370332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0333098-CCBC-4456-8522-04129D62BD80}" type="datetimeFigureOut">
              <a:rPr lang="en-GB" smtClean="0"/>
              <a:t>22/02/2021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8CDACCF-3EC9-4F9E-8EBF-66093CAFB4B5}" type="slidenum">
              <a:rPr lang="en-GB" smtClean="0"/>
              <a:t>‹#›</a:t>
            </a:fld>
            <a:endParaRPr lang="en-GB"/>
          </a:p>
        </p:txBody>
      </p:sp>
    </p:spTree>
    <p:extLst>
      <p:ext uri="{BB962C8B-B14F-4D97-AF65-F5344CB8AC3E}">
        <p14:creationId xmlns:p14="http://schemas.microsoft.com/office/powerpoint/2010/main" val="6888394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0333098-CCBC-4456-8522-04129D62BD80}" type="datetimeFigureOut">
              <a:rPr lang="en-GB" smtClean="0"/>
              <a:t>22/02/2021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8CDACCF-3EC9-4F9E-8EBF-66093CAFB4B5}" type="slidenum">
              <a:rPr lang="en-GB" smtClean="0"/>
              <a:t>‹#›</a:t>
            </a:fld>
            <a:endParaRPr lang="en-GB"/>
          </a:p>
        </p:txBody>
      </p:sp>
    </p:spTree>
    <p:extLst>
      <p:ext uri="{BB962C8B-B14F-4D97-AF65-F5344CB8AC3E}">
        <p14:creationId xmlns:p14="http://schemas.microsoft.com/office/powerpoint/2010/main" val="13731477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40333098-CCBC-4456-8522-04129D62BD80}" type="datetimeFigureOut">
              <a:rPr lang="en-GB" smtClean="0"/>
              <a:t>22/02/2021</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E8CDACCF-3EC9-4F9E-8EBF-66093CAFB4B5}" type="slidenum">
              <a:rPr lang="en-GB" smtClean="0"/>
              <a:t>‹#›</a:t>
            </a:fld>
            <a:endParaRPr lang="en-GB"/>
          </a:p>
        </p:txBody>
      </p:sp>
    </p:spTree>
    <p:extLst>
      <p:ext uri="{BB962C8B-B14F-4D97-AF65-F5344CB8AC3E}">
        <p14:creationId xmlns:p14="http://schemas.microsoft.com/office/powerpoint/2010/main" val="8593802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600450" y="731520"/>
            <a:ext cx="4869180"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40333098-CCBC-4456-8522-04129D62BD80}" type="datetimeFigureOut">
              <a:rPr lang="en-GB" smtClean="0"/>
              <a:t>22/02/2021</a:t>
            </a:fld>
            <a:endParaRPr lang="en-GB"/>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8CDACCF-3EC9-4F9E-8EBF-66093CAFB4B5}" type="slidenum">
              <a:rPr lang="en-GB" smtClean="0"/>
              <a:t>‹#›</a:t>
            </a:fld>
            <a:endParaRPr lang="en-GB"/>
          </a:p>
        </p:txBody>
      </p:sp>
    </p:spTree>
    <p:extLst>
      <p:ext uri="{BB962C8B-B14F-4D97-AF65-F5344CB8AC3E}">
        <p14:creationId xmlns:p14="http://schemas.microsoft.com/office/powerpoint/2010/main" val="21454957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5234"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60"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0333098-CCBC-4456-8522-04129D62BD80}" type="datetimeFigureOut">
              <a:rPr lang="en-GB" smtClean="0"/>
              <a:t>22/02/2021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8CDACCF-3EC9-4F9E-8EBF-66093CAFB4B5}" type="slidenum">
              <a:rPr lang="en-GB" smtClean="0"/>
              <a:t>‹#›</a:t>
            </a:fld>
            <a:endParaRPr lang="en-GB"/>
          </a:p>
        </p:txBody>
      </p:sp>
    </p:spTree>
    <p:extLst>
      <p:ext uri="{BB962C8B-B14F-4D97-AF65-F5344CB8AC3E}">
        <p14:creationId xmlns:p14="http://schemas.microsoft.com/office/powerpoint/2010/main" val="13595525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0333098-CCBC-4456-8522-04129D62BD80}" type="datetimeFigureOut">
              <a:rPr lang="en-GB" smtClean="0"/>
              <a:t>22/02/2021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CDACCF-3EC9-4F9E-8EBF-66093CAFB4B5}" type="slidenum">
              <a:rPr lang="en-GB" smtClean="0"/>
              <a:t>‹#›</a:t>
            </a:fld>
            <a:endParaRPr lang="en-GB"/>
          </a:p>
        </p:txBody>
      </p:sp>
    </p:spTree>
    <p:extLst>
      <p:ext uri="{BB962C8B-B14F-4D97-AF65-F5344CB8AC3E}">
        <p14:creationId xmlns:p14="http://schemas.microsoft.com/office/powerpoint/2010/main" val="8139593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2302"/>
            <a:ext cx="1971675" cy="57598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2302"/>
            <a:ext cx="5800725" cy="5759898"/>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0333098-CCBC-4456-8522-04129D62BD80}" type="datetimeFigureOut">
              <a:rPr lang="en-GB" smtClean="0"/>
              <a:t>22/02/2021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CDACCF-3EC9-4F9E-8EBF-66093CAFB4B5}" type="slidenum">
              <a:rPr lang="en-GB" smtClean="0"/>
              <a:t>‹#›</a:t>
            </a:fld>
            <a:endParaRPr lang="en-GB"/>
          </a:p>
        </p:txBody>
      </p:sp>
    </p:spTree>
    <p:extLst>
      <p:ext uri="{BB962C8B-B14F-4D97-AF65-F5344CB8AC3E}">
        <p14:creationId xmlns:p14="http://schemas.microsoft.com/office/powerpoint/2010/main" val="1954465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40333098-CCBC-4456-8522-04129D62BD80}" type="datetimeFigureOut">
              <a:rPr lang="en-GB" smtClean="0"/>
              <a:t>22/02/2021</a:t>
            </a:fld>
            <a:endParaRPr lang="en-GB"/>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E8CDACCF-3EC9-4F9E-8EBF-66093CAFB4B5}" type="slidenum">
              <a:rPr lang="en-GB" smtClean="0"/>
              <a:t>‹#›</a:t>
            </a:fld>
            <a:endParaRPr lang="en-GB"/>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4378093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oQnDVqGIv4s" TargetMode="External"/><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vimeopro.com/user743483/trailers-1/video/303134384"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jpeg"/><Relationship Id="rId7"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 Id="rId9" Type="http://schemas.openxmlformats.org/officeDocument/2006/relationships/image" Target="../media/image11.jpeg"/></Relationships>
</file>

<file path=ppt/slides/_rels/slide13.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8.jpeg"/><Relationship Id="rId7" Type="http://schemas.openxmlformats.org/officeDocument/2006/relationships/image" Target="../media/image22.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8.jpeg"/><Relationship Id="rId7" Type="http://schemas.openxmlformats.org/officeDocument/2006/relationships/image" Target="../media/image32.jpeg"/><Relationship Id="rId2" Type="http://schemas.openxmlformats.org/officeDocument/2006/relationships/slideLayout" Target="../slideLayouts/slideLayout6.xml"/><Relationship Id="rId1" Type="http://schemas.openxmlformats.org/officeDocument/2006/relationships/tags" Target="../tags/tag1.xml"/><Relationship Id="rId6" Type="http://schemas.openxmlformats.org/officeDocument/2006/relationships/image" Target="../media/image31.jpeg"/><Relationship Id="rId5" Type="http://schemas.openxmlformats.org/officeDocument/2006/relationships/image" Target="../media/image30.png"/><Relationship Id="rId4" Type="http://schemas.openxmlformats.org/officeDocument/2006/relationships/image" Target="../media/image29.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s://www.rgs.org/geography/choose-geography/careers/employability/"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AB51396-5830-4278-9686-F5201694D067}"/>
              </a:ext>
            </a:extLst>
          </p:cNvPr>
          <p:cNvSpPr>
            <a:spLocks noGrp="1"/>
          </p:cNvSpPr>
          <p:nvPr>
            <p:ph type="ctrTitle"/>
          </p:nvPr>
        </p:nvSpPr>
        <p:spPr>
          <a:xfrm>
            <a:off x="1023731" y="1212005"/>
            <a:ext cx="6858000" cy="1790700"/>
          </a:xfrm>
        </p:spPr>
        <p:txBody>
          <a:bodyPr/>
          <a:lstStyle/>
          <a:p>
            <a:endParaRPr lang="en-GB" dirty="0"/>
          </a:p>
        </p:txBody>
      </p:sp>
      <p:sp>
        <p:nvSpPr>
          <p:cNvPr id="3" name="Subtitle 2">
            <a:extLst>
              <a:ext uri="{FF2B5EF4-FFF2-40B4-BE49-F238E27FC236}">
                <a16:creationId xmlns:a16="http://schemas.microsoft.com/office/drawing/2014/main" xmlns="" id="{B947311D-59FD-49ED-974A-35A06B141FB9}"/>
              </a:ext>
            </a:extLst>
          </p:cNvPr>
          <p:cNvSpPr>
            <a:spLocks noGrp="1"/>
          </p:cNvSpPr>
          <p:nvPr>
            <p:ph type="subTitle" idx="1"/>
          </p:nvPr>
        </p:nvSpPr>
        <p:spPr/>
        <p:txBody>
          <a:bodyPr/>
          <a:lstStyle/>
          <a:p>
            <a:endParaRPr lang="en-GB" dirty="0"/>
          </a:p>
        </p:txBody>
      </p:sp>
      <p:pic>
        <p:nvPicPr>
          <p:cNvPr id="1026" name="Picture 2" descr="Image result for geography quotes">
            <a:extLst>
              <a:ext uri="{FF2B5EF4-FFF2-40B4-BE49-F238E27FC236}">
                <a16:creationId xmlns:a16="http://schemas.microsoft.com/office/drawing/2014/main" xmlns="" id="{CF2D006E-1C0A-4646-B94C-4C294F45DBE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519"/>
            <a:ext cx="9144000" cy="514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674596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avid Attenborough: A Life on Our Planet' Review: Ruin and Regrowth - The  New York Tim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323528" y="5301208"/>
            <a:ext cx="7543800" cy="1450757"/>
          </a:xfrm>
        </p:spPr>
        <p:txBody>
          <a:bodyPr>
            <a:normAutofit fontScale="90000"/>
          </a:bodyPr>
          <a:lstStyle/>
          <a:p>
            <a:r>
              <a:rPr lang="en-GB" dirty="0">
                <a:hlinkClick r:id="rId3"/>
              </a:rPr>
              <a:t>(107) A Message From Sir David Attenborough | A Perfect Planet | BBC Earth - YouTube</a:t>
            </a:r>
            <a:endParaRPr lang="en-GB" dirty="0"/>
          </a:p>
        </p:txBody>
      </p:sp>
    </p:spTree>
    <p:extLst>
      <p:ext uri="{BB962C8B-B14F-4D97-AF65-F5344CB8AC3E}">
        <p14:creationId xmlns:p14="http://schemas.microsoft.com/office/powerpoint/2010/main" val="12362226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258F9DE-E191-4AD0-9770-DB24B8187949}"/>
              </a:ext>
            </a:extLst>
          </p:cNvPr>
          <p:cNvSpPr>
            <a:spLocks noGrp="1"/>
          </p:cNvSpPr>
          <p:nvPr>
            <p:ph type="title"/>
          </p:nvPr>
        </p:nvSpPr>
        <p:spPr>
          <a:xfrm>
            <a:off x="2242285" y="1131094"/>
            <a:ext cx="4560911" cy="506814"/>
          </a:xfrm>
        </p:spPr>
        <p:txBody>
          <a:bodyPr>
            <a:normAutofit fontScale="90000"/>
          </a:bodyPr>
          <a:lstStyle/>
          <a:p>
            <a:pPr algn="ctr"/>
            <a:endParaRPr lang="en-GB" dirty="0"/>
          </a:p>
        </p:txBody>
      </p:sp>
      <p:sp>
        <p:nvSpPr>
          <p:cNvPr id="3" name="Content Placeholder 2">
            <a:extLst>
              <a:ext uri="{FF2B5EF4-FFF2-40B4-BE49-F238E27FC236}">
                <a16:creationId xmlns:a16="http://schemas.microsoft.com/office/drawing/2014/main" xmlns="" id="{A4A9A8CC-A843-4EC6-8E96-4A2ABF3332A1}"/>
              </a:ext>
            </a:extLst>
          </p:cNvPr>
          <p:cNvSpPr>
            <a:spLocks noGrp="1"/>
          </p:cNvSpPr>
          <p:nvPr>
            <p:ph idx="1"/>
          </p:nvPr>
        </p:nvSpPr>
        <p:spPr>
          <a:xfrm>
            <a:off x="1907704" y="2277606"/>
            <a:ext cx="5377790" cy="2987372"/>
          </a:xfrm>
        </p:spPr>
        <p:txBody>
          <a:bodyPr>
            <a:noAutofit/>
          </a:bodyPr>
          <a:lstStyle/>
          <a:p>
            <a:pPr algn="ctr"/>
            <a:r>
              <a:rPr lang="en-GB" sz="4800" dirty="0" smtClean="0"/>
              <a:t>Mr Cannon</a:t>
            </a:r>
          </a:p>
          <a:p>
            <a:pPr algn="ctr"/>
            <a:r>
              <a:rPr lang="en-GB" sz="4800" dirty="0" smtClean="0"/>
              <a:t>Miss </a:t>
            </a:r>
            <a:r>
              <a:rPr lang="en-GB" sz="4800" dirty="0" err="1" smtClean="0"/>
              <a:t>Landy</a:t>
            </a:r>
            <a:r>
              <a:rPr lang="en-GB" sz="4800" dirty="0" smtClean="0"/>
              <a:t>-Till</a:t>
            </a:r>
          </a:p>
          <a:p>
            <a:pPr algn="ctr"/>
            <a:r>
              <a:rPr lang="en-GB" sz="4800" dirty="0" smtClean="0"/>
              <a:t>Mr </a:t>
            </a:r>
            <a:r>
              <a:rPr lang="en-GB" sz="4800" dirty="0" err="1" smtClean="0"/>
              <a:t>Thurley</a:t>
            </a:r>
            <a:endParaRPr lang="en-GB" sz="4800" dirty="0" smtClean="0"/>
          </a:p>
          <a:p>
            <a:pPr algn="ctr"/>
            <a:r>
              <a:rPr lang="en-GB" sz="4800" dirty="0" smtClean="0"/>
              <a:t>Mr Hope</a:t>
            </a:r>
            <a:endParaRPr lang="en-GB" sz="4800" dirty="0"/>
          </a:p>
        </p:txBody>
      </p:sp>
      <p:sp>
        <p:nvSpPr>
          <p:cNvPr id="4" name="Content Placeholder 2">
            <a:extLst>
              <a:ext uri="{FF2B5EF4-FFF2-40B4-BE49-F238E27FC236}">
                <a16:creationId xmlns:a16="http://schemas.microsoft.com/office/drawing/2014/main" xmlns="" id="{ACD6C48E-9E5C-485A-AB15-B0EE7F308548}"/>
              </a:ext>
            </a:extLst>
          </p:cNvPr>
          <p:cNvSpPr txBox="1">
            <a:spLocks/>
          </p:cNvSpPr>
          <p:nvPr/>
        </p:nvSpPr>
        <p:spPr>
          <a:xfrm>
            <a:off x="1300802" y="5628974"/>
            <a:ext cx="1882965" cy="397314"/>
          </a:xfrm>
          <a:prstGeom prst="rect">
            <a:avLst/>
          </a:prstGeom>
        </p:spPr>
        <p:txBody>
          <a:bodyPr vert="horz" lIns="68580" tIns="34290" rIns="68580" bIns="3429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2100" dirty="0"/>
          </a:p>
        </p:txBody>
      </p:sp>
      <p:sp>
        <p:nvSpPr>
          <p:cNvPr id="5" name="Content Placeholder 2">
            <a:extLst>
              <a:ext uri="{FF2B5EF4-FFF2-40B4-BE49-F238E27FC236}">
                <a16:creationId xmlns:a16="http://schemas.microsoft.com/office/drawing/2014/main" xmlns="" id="{6188CADC-F2D8-45E8-BD51-E4B4937254AD}"/>
              </a:ext>
            </a:extLst>
          </p:cNvPr>
          <p:cNvSpPr txBox="1">
            <a:spLocks/>
          </p:cNvSpPr>
          <p:nvPr/>
        </p:nvSpPr>
        <p:spPr>
          <a:xfrm>
            <a:off x="3581257" y="5628974"/>
            <a:ext cx="1882965" cy="397314"/>
          </a:xfrm>
          <a:prstGeom prst="rect">
            <a:avLst/>
          </a:prstGeom>
        </p:spPr>
        <p:txBody>
          <a:bodyPr vert="horz" lIns="68580" tIns="34290" rIns="68580" bIns="3429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2100" dirty="0"/>
          </a:p>
        </p:txBody>
      </p:sp>
      <p:sp>
        <p:nvSpPr>
          <p:cNvPr id="6" name="Content Placeholder 2">
            <a:extLst>
              <a:ext uri="{FF2B5EF4-FFF2-40B4-BE49-F238E27FC236}">
                <a16:creationId xmlns:a16="http://schemas.microsoft.com/office/drawing/2014/main" xmlns="" id="{A14AF2EF-E55F-4F27-BF3C-EA591B3E986A}"/>
              </a:ext>
            </a:extLst>
          </p:cNvPr>
          <p:cNvSpPr txBox="1">
            <a:spLocks/>
          </p:cNvSpPr>
          <p:nvPr/>
        </p:nvSpPr>
        <p:spPr>
          <a:xfrm>
            <a:off x="6662665" y="5502771"/>
            <a:ext cx="1882965" cy="397314"/>
          </a:xfrm>
          <a:prstGeom prst="rect">
            <a:avLst/>
          </a:prstGeom>
        </p:spPr>
        <p:txBody>
          <a:bodyPr vert="horz" lIns="68580" tIns="34290" rIns="68580" bIns="3429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2100" dirty="0"/>
          </a:p>
        </p:txBody>
      </p:sp>
      <p:sp>
        <p:nvSpPr>
          <p:cNvPr id="11" name="Title 6"/>
          <p:cNvSpPr txBox="1">
            <a:spLocks/>
          </p:cNvSpPr>
          <p:nvPr/>
        </p:nvSpPr>
        <p:spPr>
          <a:xfrm>
            <a:off x="484494" y="527214"/>
            <a:ext cx="7772400" cy="872901"/>
          </a:xfrm>
          <a:prstGeom prst="rect">
            <a:avLst/>
          </a:prstGeom>
          <a:solidFill>
            <a:srgbClr val="6D0D35"/>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smtClean="0">
                <a:solidFill>
                  <a:schemeClr val="bg1">
                    <a:lumMod val="95000"/>
                  </a:schemeClr>
                </a:solidFill>
              </a:rPr>
              <a:t>The geography team</a:t>
            </a:r>
            <a:endParaRPr lang="en-GB" b="1" dirty="0">
              <a:solidFill>
                <a:schemeClr val="bg1">
                  <a:lumMod val="95000"/>
                </a:schemeClr>
              </a:solidFill>
            </a:endParaRPr>
          </a:p>
        </p:txBody>
      </p:sp>
    </p:spTree>
    <p:extLst>
      <p:ext uri="{BB962C8B-B14F-4D97-AF65-F5344CB8AC3E}">
        <p14:creationId xmlns:p14="http://schemas.microsoft.com/office/powerpoint/2010/main" val="34677494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aqa exam board">
            <a:extLst>
              <a:ext uri="{FF2B5EF4-FFF2-40B4-BE49-F238E27FC236}">
                <a16:creationId xmlns:a16="http://schemas.microsoft.com/office/drawing/2014/main" xmlns="" id="{CB8257BB-1AD0-4C5F-AB56-7D9897E8340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51520" y="1751422"/>
            <a:ext cx="4748893" cy="190403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xmlns="" id="{548940B8-34A0-47C1-BCD3-D0DE34AB18A8}"/>
              </a:ext>
            </a:extLst>
          </p:cNvPr>
          <p:cNvSpPr/>
          <p:nvPr/>
        </p:nvSpPr>
        <p:spPr>
          <a:xfrm>
            <a:off x="4210664" y="2423425"/>
            <a:ext cx="4572000" cy="1246495"/>
          </a:xfrm>
          <a:prstGeom prst="rect">
            <a:avLst/>
          </a:prstGeom>
        </p:spPr>
        <p:txBody>
          <a:bodyPr>
            <a:spAutoFit/>
          </a:bodyPr>
          <a:lstStyle/>
          <a:p>
            <a:r>
              <a:rPr lang="en-GB" sz="1500" i="1" dirty="0">
                <a:solidFill>
                  <a:srgbClr val="222222"/>
                </a:solidFill>
                <a:latin typeface="arial" panose="020B0604020202020204" pitchFamily="34" charset="0"/>
              </a:rPr>
              <a:t>“the study of the physical features of the earth and its atmosphere, and of human activity as it affects and is affected by these, including the distribution of populations and resources and political and economic activities”.</a:t>
            </a:r>
            <a:endParaRPr lang="en-GB" sz="1500" i="1" dirty="0"/>
          </a:p>
        </p:txBody>
      </p:sp>
      <p:sp>
        <p:nvSpPr>
          <p:cNvPr id="5" name="TextBox 4">
            <a:extLst>
              <a:ext uri="{FF2B5EF4-FFF2-40B4-BE49-F238E27FC236}">
                <a16:creationId xmlns:a16="http://schemas.microsoft.com/office/drawing/2014/main" xmlns="" id="{D30DD0C1-B1FC-4D23-B551-DFD55FDC57EB}"/>
              </a:ext>
            </a:extLst>
          </p:cNvPr>
          <p:cNvSpPr txBox="1"/>
          <p:nvPr/>
        </p:nvSpPr>
        <p:spPr>
          <a:xfrm>
            <a:off x="1151200" y="3543744"/>
            <a:ext cx="4479822" cy="1477328"/>
          </a:xfrm>
          <a:prstGeom prst="rect">
            <a:avLst/>
          </a:prstGeom>
          <a:noFill/>
        </p:spPr>
        <p:txBody>
          <a:bodyPr wrap="square" rtlCol="0">
            <a:spAutoFit/>
          </a:bodyPr>
          <a:lstStyle/>
          <a:p>
            <a:r>
              <a:rPr lang="en-GB" b="1" i="1" dirty="0"/>
              <a:t>So what will I study?</a:t>
            </a:r>
          </a:p>
          <a:p>
            <a:endParaRPr lang="en-GB" b="1" i="1" dirty="0"/>
          </a:p>
          <a:p>
            <a:r>
              <a:rPr lang="en-GB" b="1" i="1" dirty="0"/>
              <a:t>You will study 6 detailed topics all currently playing a role in our world and moulding our future…</a:t>
            </a:r>
          </a:p>
        </p:txBody>
      </p:sp>
      <p:sp>
        <p:nvSpPr>
          <p:cNvPr id="6" name="TextBox 5">
            <a:extLst>
              <a:ext uri="{FF2B5EF4-FFF2-40B4-BE49-F238E27FC236}">
                <a16:creationId xmlns:a16="http://schemas.microsoft.com/office/drawing/2014/main" xmlns="" id="{D2E9CEFC-D616-40A8-8460-73E314F8D069}"/>
              </a:ext>
            </a:extLst>
          </p:cNvPr>
          <p:cNvSpPr txBox="1"/>
          <p:nvPr/>
        </p:nvSpPr>
        <p:spPr>
          <a:xfrm>
            <a:off x="5261211" y="5036337"/>
            <a:ext cx="3275463" cy="715581"/>
          </a:xfrm>
          <a:prstGeom prst="rect">
            <a:avLst/>
          </a:prstGeom>
          <a:noFill/>
        </p:spPr>
        <p:txBody>
          <a:bodyPr wrap="square" rtlCol="0">
            <a:spAutoFit/>
          </a:bodyPr>
          <a:lstStyle/>
          <a:p>
            <a:r>
              <a:rPr lang="en-GB" sz="1350" dirty="0">
                <a:hlinkClick r:id="rId3"/>
              </a:rPr>
              <a:t>https://vimeopro.com/user743483/trailers-1/video/303134384</a:t>
            </a:r>
            <a:endParaRPr lang="en-GB" sz="1350" dirty="0"/>
          </a:p>
          <a:p>
            <a:endParaRPr lang="en-GB" sz="1350" dirty="0"/>
          </a:p>
        </p:txBody>
      </p:sp>
      <p:sp>
        <p:nvSpPr>
          <p:cNvPr id="7" name="Title 6"/>
          <p:cNvSpPr txBox="1">
            <a:spLocks/>
          </p:cNvSpPr>
          <p:nvPr/>
        </p:nvSpPr>
        <p:spPr>
          <a:xfrm>
            <a:off x="666750" y="511175"/>
            <a:ext cx="7772400" cy="619919"/>
          </a:xfrm>
          <a:prstGeom prst="rect">
            <a:avLst/>
          </a:prstGeom>
          <a:solidFill>
            <a:srgbClr val="6D0D35"/>
          </a:solidFill>
        </p:spPr>
        <p:txBody>
          <a:bodyPr vert="horz" lIns="91440" tIns="45720" rIns="91440" bIns="45720" rtlCol="0" anchor="ctr">
            <a:normAutofit fontScale="9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smtClean="0">
                <a:solidFill>
                  <a:schemeClr val="bg1">
                    <a:lumMod val="95000"/>
                  </a:schemeClr>
                </a:solidFill>
              </a:rPr>
              <a:t>GCSE Geography (8035)</a:t>
            </a:r>
            <a:endParaRPr lang="en-GB" b="1" dirty="0">
              <a:solidFill>
                <a:schemeClr val="bg1">
                  <a:lumMod val="95000"/>
                </a:schemeClr>
              </a:solidFill>
            </a:endParaRPr>
          </a:p>
        </p:txBody>
      </p:sp>
    </p:spTree>
    <p:extLst>
      <p:ext uri="{BB962C8B-B14F-4D97-AF65-F5344CB8AC3E}">
        <p14:creationId xmlns:p14="http://schemas.microsoft.com/office/powerpoint/2010/main" val="108215340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national geographic volcano">
            <a:extLst>
              <a:ext uri="{FF2B5EF4-FFF2-40B4-BE49-F238E27FC236}">
                <a16:creationId xmlns:a16="http://schemas.microsoft.com/office/drawing/2014/main" xmlns="" id="{42F8AC57-B217-43DE-A967-4D88601E9F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9281" y="-31338"/>
            <a:ext cx="5983357" cy="6268649"/>
          </a:xfrm>
          <a:prstGeom prst="rect">
            <a:avLst/>
          </a:prstGeom>
          <a:noFill/>
          <a:extLst>
            <a:ext uri="{909E8E84-426E-40DD-AFC4-6F175D3DCCD1}">
              <a14:hiddenFill xmlns:a14="http://schemas.microsoft.com/office/drawing/2010/main">
                <a:solidFill>
                  <a:srgbClr val="FFFFFF"/>
                </a:solidFill>
              </a14:hiddenFill>
            </a:ext>
          </a:extLst>
        </p:spPr>
      </p:pic>
      <p:sp>
        <p:nvSpPr>
          <p:cNvPr id="5" name="Title 6"/>
          <p:cNvSpPr txBox="1">
            <a:spLocks/>
          </p:cNvSpPr>
          <p:nvPr/>
        </p:nvSpPr>
        <p:spPr>
          <a:xfrm>
            <a:off x="-18638" y="-35322"/>
            <a:ext cx="7772400" cy="619919"/>
          </a:xfrm>
          <a:prstGeom prst="rect">
            <a:avLst/>
          </a:prstGeom>
          <a:solidFill>
            <a:srgbClr val="6D0D35"/>
          </a:solidFill>
        </p:spPr>
        <p:txBody>
          <a:bodyPr vert="horz" lIns="91440" tIns="45720" rIns="91440" bIns="45720" rtlCol="0" anchor="ctr">
            <a:normAutofit fontScale="9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a:solidFill>
                  <a:schemeClr val="bg1"/>
                </a:solidFill>
              </a:rPr>
              <a:t>The restless earth: Physical</a:t>
            </a:r>
          </a:p>
        </p:txBody>
      </p:sp>
      <p:sp>
        <p:nvSpPr>
          <p:cNvPr id="7" name="Title 6"/>
          <p:cNvSpPr txBox="1">
            <a:spLocks/>
          </p:cNvSpPr>
          <p:nvPr/>
        </p:nvSpPr>
        <p:spPr>
          <a:xfrm>
            <a:off x="187224" y="796836"/>
            <a:ext cx="2824052" cy="720080"/>
          </a:xfrm>
          <a:prstGeom prst="rect">
            <a:avLst/>
          </a:prstGeom>
          <a:solidFill>
            <a:srgbClr val="6D0D35"/>
          </a:solidFill>
        </p:spPr>
        <p:txBody>
          <a:bodyPr vert="horz" lIns="91440" tIns="45720" rIns="91440" bIns="45720" rtlCol="0" anchor="ctr">
            <a:normAutofit fontScale="7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solidFill>
                  <a:schemeClr val="bg1"/>
                </a:solidFill>
              </a:rPr>
              <a:t>Areas of study: </a:t>
            </a:r>
            <a:endParaRPr lang="en-GB" dirty="0">
              <a:solidFill>
                <a:schemeClr val="bg1"/>
              </a:solidFill>
            </a:endParaRPr>
          </a:p>
          <a:p>
            <a:endParaRPr lang="en-GB" b="1" dirty="0">
              <a:solidFill>
                <a:schemeClr val="bg1"/>
              </a:solidFill>
            </a:endParaRPr>
          </a:p>
        </p:txBody>
      </p:sp>
      <p:sp>
        <p:nvSpPr>
          <p:cNvPr id="6" name="TextBox 5"/>
          <p:cNvSpPr txBox="1"/>
          <p:nvPr/>
        </p:nvSpPr>
        <p:spPr>
          <a:xfrm>
            <a:off x="19219" y="1729155"/>
            <a:ext cx="3160062" cy="3785652"/>
          </a:xfrm>
          <a:prstGeom prst="rect">
            <a:avLst/>
          </a:prstGeom>
          <a:noFill/>
        </p:spPr>
        <p:txBody>
          <a:bodyPr wrap="square" rtlCol="0">
            <a:spAutoFit/>
          </a:bodyPr>
          <a:lstStyle/>
          <a:p>
            <a:pPr marL="342900" indent="-342900">
              <a:buFont typeface="Arial" panose="020B0604020202020204" pitchFamily="34" charset="0"/>
              <a:buChar char="•"/>
            </a:pPr>
            <a:r>
              <a:rPr lang="en-GB" sz="2400" dirty="0" smtClean="0"/>
              <a:t>Tectonic hazards</a:t>
            </a:r>
          </a:p>
          <a:p>
            <a:pPr marL="342900" indent="-342900">
              <a:buFont typeface="Arial" panose="020B0604020202020204" pitchFamily="34" charset="0"/>
              <a:buChar char="•"/>
            </a:pPr>
            <a:r>
              <a:rPr lang="en-GB" sz="2400" dirty="0" smtClean="0"/>
              <a:t>Earthquakes</a:t>
            </a:r>
          </a:p>
          <a:p>
            <a:pPr marL="342900" indent="-342900">
              <a:buFont typeface="Arial" panose="020B0604020202020204" pitchFamily="34" charset="0"/>
              <a:buChar char="•"/>
            </a:pPr>
            <a:r>
              <a:rPr lang="en-GB" sz="2400" dirty="0" smtClean="0"/>
              <a:t>Volcanos</a:t>
            </a:r>
          </a:p>
          <a:p>
            <a:pPr marL="342900" indent="-342900">
              <a:buFont typeface="Arial" panose="020B0604020202020204" pitchFamily="34" charset="0"/>
              <a:buChar char="•"/>
            </a:pPr>
            <a:r>
              <a:rPr lang="en-GB" sz="2400" dirty="0" smtClean="0"/>
              <a:t>Tsunamis</a:t>
            </a:r>
          </a:p>
          <a:p>
            <a:pPr marL="342900" indent="-342900">
              <a:buFont typeface="Arial" panose="020B0604020202020204" pitchFamily="34" charset="0"/>
              <a:buChar char="•"/>
            </a:pPr>
            <a:r>
              <a:rPr lang="en-GB" sz="2400" dirty="0" smtClean="0"/>
              <a:t>Weather Hazards</a:t>
            </a:r>
          </a:p>
          <a:p>
            <a:pPr marL="342900" indent="-342900">
              <a:buFont typeface="Arial" panose="020B0604020202020204" pitchFamily="34" charset="0"/>
              <a:buChar char="•"/>
            </a:pPr>
            <a:r>
              <a:rPr lang="en-GB" sz="2400" dirty="0" smtClean="0"/>
              <a:t>Hurricanes</a:t>
            </a:r>
          </a:p>
          <a:p>
            <a:pPr marL="342900" indent="-342900">
              <a:buFont typeface="Arial" panose="020B0604020202020204" pitchFamily="34" charset="0"/>
              <a:buChar char="•"/>
            </a:pPr>
            <a:r>
              <a:rPr lang="en-GB" sz="2400" dirty="0" smtClean="0"/>
              <a:t>Cyclones</a:t>
            </a:r>
          </a:p>
          <a:p>
            <a:pPr marL="342900" indent="-342900">
              <a:buFont typeface="Arial" panose="020B0604020202020204" pitchFamily="34" charset="0"/>
              <a:buChar char="•"/>
            </a:pPr>
            <a:r>
              <a:rPr lang="en-GB" sz="2400" dirty="0" smtClean="0"/>
              <a:t>Typhoons</a:t>
            </a:r>
          </a:p>
          <a:p>
            <a:pPr marL="342900" indent="-342900">
              <a:buFont typeface="Arial" panose="020B0604020202020204" pitchFamily="34" charset="0"/>
              <a:buChar char="•"/>
            </a:pPr>
            <a:r>
              <a:rPr lang="en-GB" sz="2400" dirty="0" smtClean="0"/>
              <a:t>Climate change</a:t>
            </a:r>
          </a:p>
          <a:p>
            <a:pPr marL="342900" indent="-342900">
              <a:buFont typeface="Arial" panose="020B0604020202020204" pitchFamily="34" charset="0"/>
              <a:buChar char="•"/>
            </a:pPr>
            <a:r>
              <a:rPr lang="en-GB" sz="2400" dirty="0" smtClean="0"/>
              <a:t>Melting glaciers</a:t>
            </a:r>
          </a:p>
        </p:txBody>
      </p:sp>
      <p:sp>
        <p:nvSpPr>
          <p:cNvPr id="9" name="Explosion 2 8"/>
          <p:cNvSpPr/>
          <p:nvPr/>
        </p:nvSpPr>
        <p:spPr>
          <a:xfrm>
            <a:off x="6869906" y="4109812"/>
            <a:ext cx="3240360" cy="2748188"/>
          </a:xfrm>
          <a:prstGeom prst="irregularSeal2">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GB" b="1" dirty="0" smtClean="0"/>
              <a:t>Real world case studies and examples</a:t>
            </a:r>
            <a:endParaRPr lang="en-GB" b="1" dirty="0"/>
          </a:p>
        </p:txBody>
      </p:sp>
    </p:spTree>
    <p:extLst>
      <p:ext uri="{BB962C8B-B14F-4D97-AF65-F5344CB8AC3E}">
        <p14:creationId xmlns:p14="http://schemas.microsoft.com/office/powerpoint/2010/main" val="99691773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mage result for rainforest">
            <a:extLst>
              <a:ext uri="{FF2B5EF4-FFF2-40B4-BE49-F238E27FC236}">
                <a16:creationId xmlns:a16="http://schemas.microsoft.com/office/drawing/2014/main" xmlns="" id="{996C779C-0D4A-4332-B227-A454D8F8E96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16632"/>
            <a:ext cx="4892809" cy="4907026"/>
          </a:xfrm>
          <a:prstGeom prst="rect">
            <a:avLst/>
          </a:prstGeom>
          <a:noFill/>
          <a:extLst>
            <a:ext uri="{909E8E84-426E-40DD-AFC4-6F175D3DCCD1}">
              <a14:hiddenFill xmlns:a14="http://schemas.microsoft.com/office/drawing/2010/main">
                <a:solidFill>
                  <a:srgbClr val="FFFFFF"/>
                </a:solidFill>
              </a14:hiddenFill>
            </a:ext>
          </a:extLst>
        </p:spPr>
      </p:pic>
      <p:sp>
        <p:nvSpPr>
          <p:cNvPr id="6" name="Title 6"/>
          <p:cNvSpPr txBox="1">
            <a:spLocks/>
          </p:cNvSpPr>
          <p:nvPr/>
        </p:nvSpPr>
        <p:spPr>
          <a:xfrm>
            <a:off x="-18638" y="-35322"/>
            <a:ext cx="7772400" cy="619919"/>
          </a:xfrm>
          <a:prstGeom prst="rect">
            <a:avLst/>
          </a:prstGeom>
          <a:solidFill>
            <a:srgbClr val="6D0D35"/>
          </a:solidFill>
        </p:spPr>
        <p:txBody>
          <a:bodyPr vert="horz" lIns="91440" tIns="45720" rIns="91440" bIns="45720" rtlCol="0" anchor="ctr">
            <a:normAutofit fontScale="9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a:solidFill>
                  <a:schemeClr val="bg1"/>
                </a:solidFill>
              </a:rPr>
              <a:t>The living world: Physical</a:t>
            </a:r>
          </a:p>
        </p:txBody>
      </p:sp>
      <p:sp>
        <p:nvSpPr>
          <p:cNvPr id="7" name="Title 6"/>
          <p:cNvSpPr txBox="1">
            <a:spLocks/>
          </p:cNvSpPr>
          <p:nvPr/>
        </p:nvSpPr>
        <p:spPr>
          <a:xfrm>
            <a:off x="5249949" y="764704"/>
            <a:ext cx="3136359" cy="767601"/>
          </a:xfrm>
          <a:prstGeom prst="rect">
            <a:avLst/>
          </a:prstGeom>
          <a:solidFill>
            <a:srgbClr val="6D0D35"/>
          </a:solidFill>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solidFill>
                  <a:schemeClr val="bg1"/>
                </a:solidFill>
              </a:rPr>
              <a:t>Areas of study: </a:t>
            </a:r>
          </a:p>
          <a:p>
            <a:endParaRPr lang="en-GB" b="1" dirty="0">
              <a:solidFill>
                <a:schemeClr val="bg1"/>
              </a:solidFill>
            </a:endParaRPr>
          </a:p>
        </p:txBody>
      </p:sp>
      <p:sp>
        <p:nvSpPr>
          <p:cNvPr id="8" name="TextBox 7"/>
          <p:cNvSpPr txBox="1"/>
          <p:nvPr/>
        </p:nvSpPr>
        <p:spPr>
          <a:xfrm>
            <a:off x="5113589" y="1988840"/>
            <a:ext cx="3634875" cy="3877985"/>
          </a:xfrm>
          <a:prstGeom prst="rect">
            <a:avLst/>
          </a:prstGeom>
          <a:noFill/>
        </p:spPr>
        <p:txBody>
          <a:bodyPr wrap="square" rtlCol="0">
            <a:spAutoFit/>
          </a:bodyPr>
          <a:lstStyle/>
          <a:p>
            <a:pPr marL="342900" indent="-342900">
              <a:buFont typeface="Arial" panose="020B0604020202020204" pitchFamily="34" charset="0"/>
              <a:buChar char="•"/>
            </a:pPr>
            <a:r>
              <a:rPr lang="en-GB" sz="2400" dirty="0" smtClean="0"/>
              <a:t>Rainforests</a:t>
            </a:r>
          </a:p>
          <a:p>
            <a:pPr marL="342900" indent="-342900">
              <a:buFont typeface="Arial" panose="020B0604020202020204" pitchFamily="34" charset="0"/>
              <a:buChar char="•"/>
            </a:pPr>
            <a:r>
              <a:rPr lang="en-GB" sz="2400" dirty="0" smtClean="0"/>
              <a:t>Deforestation</a:t>
            </a:r>
          </a:p>
          <a:p>
            <a:pPr marL="342900" indent="-342900">
              <a:buFont typeface="Arial" panose="020B0604020202020204" pitchFamily="34" charset="0"/>
              <a:buChar char="•"/>
            </a:pPr>
            <a:r>
              <a:rPr lang="en-GB" sz="2400" dirty="0" smtClean="0"/>
              <a:t>A range of ecosystems</a:t>
            </a:r>
          </a:p>
          <a:p>
            <a:pPr marL="342900" indent="-342900">
              <a:buFont typeface="Arial" panose="020B0604020202020204" pitchFamily="34" charset="0"/>
              <a:buChar char="•"/>
            </a:pPr>
            <a:r>
              <a:rPr lang="en-GB" sz="2400" dirty="0" smtClean="0"/>
              <a:t>Hot deserts – Challenges, environments</a:t>
            </a:r>
          </a:p>
          <a:p>
            <a:pPr marL="342900" indent="-342900">
              <a:buFont typeface="Arial" panose="020B0604020202020204" pitchFamily="34" charset="0"/>
              <a:buChar char="•"/>
            </a:pPr>
            <a:r>
              <a:rPr lang="en-GB" sz="2400" dirty="0" smtClean="0"/>
              <a:t>Cold environments</a:t>
            </a:r>
          </a:p>
          <a:p>
            <a:endParaRPr lang="en-GB" dirty="0"/>
          </a:p>
          <a:p>
            <a:endParaRPr lang="en-GB" dirty="0" smtClean="0"/>
          </a:p>
          <a:p>
            <a:endParaRPr lang="en-GB" dirty="0" smtClean="0"/>
          </a:p>
        </p:txBody>
      </p:sp>
      <p:sp>
        <p:nvSpPr>
          <p:cNvPr id="9" name="Explosion 2 8"/>
          <p:cNvSpPr/>
          <p:nvPr/>
        </p:nvSpPr>
        <p:spPr>
          <a:xfrm>
            <a:off x="6736834" y="4409728"/>
            <a:ext cx="3240360" cy="2448272"/>
          </a:xfrm>
          <a:prstGeom prst="irregularSeal2">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GB" b="1" dirty="0" smtClean="0"/>
              <a:t>Real world case studies and examples</a:t>
            </a:r>
            <a:endParaRPr lang="en-GB" b="1" dirty="0"/>
          </a:p>
        </p:txBody>
      </p:sp>
    </p:spTree>
    <p:extLst>
      <p:ext uri="{BB962C8B-B14F-4D97-AF65-F5344CB8AC3E}">
        <p14:creationId xmlns:p14="http://schemas.microsoft.com/office/powerpoint/2010/main" val="261288605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mage result for coastlines">
            <a:extLst>
              <a:ext uri="{FF2B5EF4-FFF2-40B4-BE49-F238E27FC236}">
                <a16:creationId xmlns:a16="http://schemas.microsoft.com/office/drawing/2014/main" xmlns="" id="{7DE3026F-BA3E-49BC-B68E-50E477596912}"/>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r="2642" b="11868"/>
          <a:stretch/>
        </p:blipFill>
        <p:spPr bwMode="auto">
          <a:xfrm>
            <a:off x="0" y="3229010"/>
            <a:ext cx="4572000" cy="3152317"/>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rivers uk">
            <a:extLst>
              <a:ext uri="{FF2B5EF4-FFF2-40B4-BE49-F238E27FC236}">
                <a16:creationId xmlns:a16="http://schemas.microsoft.com/office/drawing/2014/main" xmlns="" id="{51E2CA2B-F206-405D-916A-913ADD732E9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0" y="0"/>
            <a:ext cx="4595813" cy="3429001"/>
          </a:xfrm>
          <a:prstGeom prst="rect">
            <a:avLst/>
          </a:prstGeom>
          <a:noFill/>
          <a:extLst>
            <a:ext uri="{909E8E84-426E-40DD-AFC4-6F175D3DCCD1}">
              <a14:hiddenFill xmlns:a14="http://schemas.microsoft.com/office/drawing/2010/main">
                <a:solidFill>
                  <a:srgbClr val="FFFFFF"/>
                </a:solidFill>
              </a14:hiddenFill>
            </a:ext>
          </a:extLst>
        </p:spPr>
      </p:pic>
      <p:sp>
        <p:nvSpPr>
          <p:cNvPr id="7" name="Title 6"/>
          <p:cNvSpPr txBox="1">
            <a:spLocks/>
          </p:cNvSpPr>
          <p:nvPr/>
        </p:nvSpPr>
        <p:spPr>
          <a:xfrm>
            <a:off x="-18638" y="-35322"/>
            <a:ext cx="7772400" cy="944042"/>
          </a:xfrm>
          <a:prstGeom prst="rect">
            <a:avLst/>
          </a:prstGeom>
          <a:solidFill>
            <a:srgbClr val="6D0D35"/>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a:solidFill>
                  <a:schemeClr val="bg1"/>
                </a:solidFill>
              </a:rPr>
              <a:t>Changing UK Landscapes: Physical</a:t>
            </a:r>
          </a:p>
          <a:p>
            <a:endParaRPr lang="en-GB" b="1" dirty="0">
              <a:solidFill>
                <a:schemeClr val="bg1"/>
              </a:solidFill>
            </a:endParaRPr>
          </a:p>
        </p:txBody>
      </p:sp>
      <p:sp>
        <p:nvSpPr>
          <p:cNvPr id="8" name="Title 6"/>
          <p:cNvSpPr txBox="1">
            <a:spLocks/>
          </p:cNvSpPr>
          <p:nvPr/>
        </p:nvSpPr>
        <p:spPr>
          <a:xfrm>
            <a:off x="323528" y="1916832"/>
            <a:ext cx="3151874" cy="767601"/>
          </a:xfrm>
          <a:prstGeom prst="rect">
            <a:avLst/>
          </a:prstGeom>
          <a:solidFill>
            <a:srgbClr val="6D0D35"/>
          </a:solidFill>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solidFill>
                  <a:schemeClr val="bg1"/>
                </a:solidFill>
              </a:rPr>
              <a:t>Areas of study: </a:t>
            </a:r>
          </a:p>
          <a:p>
            <a:endParaRPr lang="en-GB" b="1" dirty="0">
              <a:solidFill>
                <a:schemeClr val="bg1"/>
              </a:solidFill>
            </a:endParaRPr>
          </a:p>
        </p:txBody>
      </p:sp>
      <p:sp>
        <p:nvSpPr>
          <p:cNvPr id="9" name="TextBox 8"/>
          <p:cNvSpPr txBox="1"/>
          <p:nvPr/>
        </p:nvSpPr>
        <p:spPr>
          <a:xfrm>
            <a:off x="4594438" y="3509648"/>
            <a:ext cx="3505954" cy="2585323"/>
          </a:xfrm>
          <a:prstGeom prst="rect">
            <a:avLst/>
          </a:prstGeom>
          <a:noFill/>
        </p:spPr>
        <p:txBody>
          <a:bodyPr wrap="square" rtlCol="0">
            <a:spAutoFit/>
          </a:bodyPr>
          <a:lstStyle/>
          <a:p>
            <a:pPr marL="285750" indent="-285750">
              <a:buFont typeface="Arial" panose="020B0604020202020204" pitchFamily="34" charset="0"/>
              <a:buChar char="•"/>
            </a:pPr>
            <a:r>
              <a:rPr lang="en-GB" dirty="0" smtClean="0"/>
              <a:t>Flooding</a:t>
            </a:r>
          </a:p>
          <a:p>
            <a:pPr marL="285750" indent="-285750">
              <a:buFont typeface="Arial" panose="020B0604020202020204" pitchFamily="34" charset="0"/>
              <a:buChar char="•"/>
            </a:pPr>
            <a:r>
              <a:rPr lang="en-GB" dirty="0" smtClean="0"/>
              <a:t>Erosion</a:t>
            </a:r>
          </a:p>
          <a:p>
            <a:pPr marL="285750" indent="-285750">
              <a:buFont typeface="Arial" panose="020B0604020202020204" pitchFamily="34" charset="0"/>
              <a:buChar char="•"/>
            </a:pPr>
            <a:r>
              <a:rPr lang="en-GB" dirty="0" smtClean="0"/>
              <a:t>Changing coastlines</a:t>
            </a:r>
          </a:p>
          <a:p>
            <a:pPr marL="285750" indent="-285750">
              <a:buFont typeface="Arial" panose="020B0604020202020204" pitchFamily="34" charset="0"/>
              <a:buChar char="•"/>
            </a:pPr>
            <a:r>
              <a:rPr lang="en-GB" dirty="0" smtClean="0"/>
              <a:t>Flood protection</a:t>
            </a:r>
          </a:p>
          <a:p>
            <a:pPr marL="285750" indent="-285750">
              <a:buFont typeface="Arial" panose="020B0604020202020204" pitchFamily="34" charset="0"/>
              <a:buChar char="•"/>
            </a:pPr>
            <a:r>
              <a:rPr lang="en-GB" dirty="0" smtClean="0"/>
              <a:t>Flooding and erosional impacts</a:t>
            </a:r>
          </a:p>
          <a:p>
            <a:pPr marL="285750" indent="-285750">
              <a:buFont typeface="Arial" panose="020B0604020202020204" pitchFamily="34" charset="0"/>
              <a:buChar char="•"/>
            </a:pPr>
            <a:r>
              <a:rPr lang="en-GB" dirty="0" smtClean="0"/>
              <a:t>How is our local area changing?</a:t>
            </a:r>
          </a:p>
          <a:p>
            <a:endParaRPr lang="en-GB" dirty="0" smtClean="0"/>
          </a:p>
        </p:txBody>
      </p:sp>
      <p:sp>
        <p:nvSpPr>
          <p:cNvPr id="3" name="Explosion 2 2"/>
          <p:cNvSpPr/>
          <p:nvPr/>
        </p:nvSpPr>
        <p:spPr>
          <a:xfrm>
            <a:off x="6480212" y="4802309"/>
            <a:ext cx="3240360" cy="2448272"/>
          </a:xfrm>
          <a:prstGeom prst="irregularSeal2">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GB" b="1" dirty="0" smtClean="0"/>
              <a:t>Real world case studies and examples</a:t>
            </a:r>
            <a:endParaRPr lang="en-GB" b="1" dirty="0"/>
          </a:p>
        </p:txBody>
      </p:sp>
    </p:spTree>
    <p:extLst>
      <p:ext uri="{BB962C8B-B14F-4D97-AF65-F5344CB8AC3E}">
        <p14:creationId xmlns:p14="http://schemas.microsoft.com/office/powerpoint/2010/main" val="74631350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Image result for urban issues and challenges">
            <a:extLst>
              <a:ext uri="{FF2B5EF4-FFF2-40B4-BE49-F238E27FC236}">
                <a16:creationId xmlns:a16="http://schemas.microsoft.com/office/drawing/2014/main" xmlns="" id="{AA1C563E-E5AD-4D1C-AAF5-E7C6DDBBCC0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646898" y="400695"/>
            <a:ext cx="5516218" cy="6000750"/>
          </a:xfrm>
          <a:prstGeom prst="rect">
            <a:avLst/>
          </a:prstGeom>
          <a:noFill/>
          <a:extLst>
            <a:ext uri="{909E8E84-426E-40DD-AFC4-6F175D3DCCD1}">
              <a14:hiddenFill xmlns:a14="http://schemas.microsoft.com/office/drawing/2010/main">
                <a:solidFill>
                  <a:srgbClr val="FFFFFF"/>
                </a:solidFill>
              </a14:hiddenFill>
            </a:ext>
          </a:extLst>
        </p:spPr>
      </p:pic>
      <p:sp>
        <p:nvSpPr>
          <p:cNvPr id="6" name="Title 6"/>
          <p:cNvSpPr txBox="1">
            <a:spLocks/>
          </p:cNvSpPr>
          <p:nvPr/>
        </p:nvSpPr>
        <p:spPr>
          <a:xfrm>
            <a:off x="-18638" y="-35322"/>
            <a:ext cx="9162638" cy="872034"/>
          </a:xfrm>
          <a:prstGeom prst="rect">
            <a:avLst/>
          </a:prstGeom>
          <a:solidFill>
            <a:srgbClr val="6D0D35"/>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a:solidFill>
                  <a:schemeClr val="bg1"/>
                </a:solidFill>
              </a:rPr>
              <a:t>Urban issues and challenges: Human</a:t>
            </a:r>
          </a:p>
        </p:txBody>
      </p:sp>
      <p:sp>
        <p:nvSpPr>
          <p:cNvPr id="7" name="Title 6"/>
          <p:cNvSpPr txBox="1">
            <a:spLocks/>
          </p:cNvSpPr>
          <p:nvPr/>
        </p:nvSpPr>
        <p:spPr>
          <a:xfrm>
            <a:off x="179512" y="948473"/>
            <a:ext cx="2880320" cy="767601"/>
          </a:xfrm>
          <a:prstGeom prst="rect">
            <a:avLst/>
          </a:prstGeom>
          <a:solidFill>
            <a:srgbClr val="6D0D35"/>
          </a:solidFill>
        </p:spPr>
        <p:txBody>
          <a:bodyPr vert="horz" lIns="91440" tIns="45720" rIns="91440" bIns="45720" rtlCol="0" anchor="ctr">
            <a:normAutofit fontScale="7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solidFill>
                  <a:schemeClr val="bg1"/>
                </a:solidFill>
              </a:rPr>
              <a:t>Areas of study: </a:t>
            </a:r>
          </a:p>
          <a:p>
            <a:endParaRPr lang="en-GB" dirty="0">
              <a:solidFill>
                <a:schemeClr val="bg1"/>
              </a:solidFill>
            </a:endParaRPr>
          </a:p>
        </p:txBody>
      </p:sp>
      <p:sp>
        <p:nvSpPr>
          <p:cNvPr id="8" name="Explosion 2 7"/>
          <p:cNvSpPr/>
          <p:nvPr/>
        </p:nvSpPr>
        <p:spPr>
          <a:xfrm>
            <a:off x="6869906" y="4109812"/>
            <a:ext cx="3240360" cy="2448272"/>
          </a:xfrm>
          <a:prstGeom prst="irregularSeal2">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GB" b="1" dirty="0" smtClean="0"/>
              <a:t>Real world case studies and examples</a:t>
            </a:r>
            <a:endParaRPr lang="en-GB" b="1" dirty="0"/>
          </a:p>
        </p:txBody>
      </p:sp>
      <p:sp>
        <p:nvSpPr>
          <p:cNvPr id="9" name="TextBox 8"/>
          <p:cNvSpPr txBox="1"/>
          <p:nvPr/>
        </p:nvSpPr>
        <p:spPr>
          <a:xfrm>
            <a:off x="179512" y="1836913"/>
            <a:ext cx="3634875" cy="3416320"/>
          </a:xfrm>
          <a:prstGeom prst="rect">
            <a:avLst/>
          </a:prstGeom>
          <a:noFill/>
        </p:spPr>
        <p:txBody>
          <a:bodyPr wrap="square" rtlCol="0">
            <a:spAutoFit/>
          </a:bodyPr>
          <a:lstStyle/>
          <a:p>
            <a:pPr marL="285750" indent="-285750">
              <a:buFont typeface="Arial" panose="020B0604020202020204" pitchFamily="34" charset="0"/>
              <a:buChar char="•"/>
            </a:pPr>
            <a:r>
              <a:rPr lang="en-GB" dirty="0" smtClean="0"/>
              <a:t>Population changes and pressures</a:t>
            </a:r>
          </a:p>
          <a:p>
            <a:pPr marL="285750" indent="-285750">
              <a:buFont typeface="Arial" panose="020B0604020202020204" pitchFamily="34" charset="0"/>
              <a:buChar char="•"/>
            </a:pPr>
            <a:r>
              <a:rPr lang="en-GB" dirty="0" smtClean="0"/>
              <a:t>Megacities</a:t>
            </a:r>
          </a:p>
          <a:p>
            <a:pPr marL="285750" indent="-285750">
              <a:buFont typeface="Arial" panose="020B0604020202020204" pitchFamily="34" charset="0"/>
              <a:buChar char="•"/>
            </a:pPr>
            <a:r>
              <a:rPr lang="en-GB" dirty="0" smtClean="0"/>
              <a:t>Urban opportunism</a:t>
            </a:r>
          </a:p>
          <a:p>
            <a:pPr marL="285750" indent="-285750">
              <a:buFont typeface="Arial" panose="020B0604020202020204" pitchFamily="34" charset="0"/>
              <a:buChar char="•"/>
            </a:pPr>
            <a:r>
              <a:rPr lang="en-GB" dirty="0" smtClean="0"/>
              <a:t>Growth of slums</a:t>
            </a:r>
          </a:p>
          <a:p>
            <a:pPr marL="285750" indent="-285750">
              <a:buFont typeface="Arial" panose="020B0604020202020204" pitchFamily="34" charset="0"/>
              <a:buChar char="•"/>
            </a:pPr>
            <a:r>
              <a:rPr lang="en-GB" dirty="0" smtClean="0"/>
              <a:t>Water and energy pressures</a:t>
            </a:r>
          </a:p>
          <a:p>
            <a:pPr marL="285750" indent="-285750">
              <a:buFont typeface="Arial" panose="020B0604020202020204" pitchFamily="34" charset="0"/>
              <a:buChar char="•"/>
            </a:pPr>
            <a:r>
              <a:rPr lang="en-GB" dirty="0" smtClean="0"/>
              <a:t>Regeneration</a:t>
            </a:r>
          </a:p>
          <a:p>
            <a:pPr marL="285750" indent="-285750">
              <a:buFont typeface="Arial" panose="020B0604020202020204" pitchFamily="34" charset="0"/>
              <a:buChar char="•"/>
            </a:pPr>
            <a:r>
              <a:rPr lang="en-GB" dirty="0" smtClean="0"/>
              <a:t>Transportation systems</a:t>
            </a:r>
          </a:p>
          <a:p>
            <a:pPr marL="285750" indent="-285750">
              <a:buFont typeface="Arial" panose="020B0604020202020204" pitchFamily="34" charset="0"/>
              <a:buChar char="•"/>
            </a:pPr>
            <a:r>
              <a:rPr lang="en-GB" i="1" dirty="0" smtClean="0"/>
              <a:t>Looking at cities such as London!</a:t>
            </a:r>
            <a:endParaRPr lang="en-GB" i="1" dirty="0"/>
          </a:p>
          <a:p>
            <a:endParaRPr lang="en-GB" dirty="0" smtClean="0"/>
          </a:p>
          <a:p>
            <a:endParaRPr lang="en-GB" dirty="0" smtClean="0"/>
          </a:p>
        </p:txBody>
      </p:sp>
    </p:spTree>
    <p:extLst>
      <p:ext uri="{BB962C8B-B14F-4D97-AF65-F5344CB8AC3E}">
        <p14:creationId xmlns:p14="http://schemas.microsoft.com/office/powerpoint/2010/main" val="279069315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mage result for economic world">
            <a:extLst>
              <a:ext uri="{FF2B5EF4-FFF2-40B4-BE49-F238E27FC236}">
                <a16:creationId xmlns:a16="http://schemas.microsoft.com/office/drawing/2014/main" xmlns="" id="{AC25381A-1198-4F21-BCFD-2A233C948C7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9772" y="0"/>
            <a:ext cx="6045286" cy="5014250"/>
          </a:xfrm>
          <a:prstGeom prst="rect">
            <a:avLst/>
          </a:prstGeom>
          <a:noFill/>
          <a:extLst>
            <a:ext uri="{909E8E84-426E-40DD-AFC4-6F175D3DCCD1}">
              <a14:hiddenFill xmlns:a14="http://schemas.microsoft.com/office/drawing/2010/main">
                <a:solidFill>
                  <a:srgbClr val="FFFFFF"/>
                </a:solidFill>
              </a14:hiddenFill>
            </a:ext>
          </a:extLst>
        </p:spPr>
      </p:pic>
      <p:sp>
        <p:nvSpPr>
          <p:cNvPr id="6" name="Title 6"/>
          <p:cNvSpPr txBox="1">
            <a:spLocks/>
          </p:cNvSpPr>
          <p:nvPr/>
        </p:nvSpPr>
        <p:spPr>
          <a:xfrm>
            <a:off x="-18638" y="-35322"/>
            <a:ext cx="9162638" cy="619919"/>
          </a:xfrm>
          <a:prstGeom prst="rect">
            <a:avLst/>
          </a:prstGeom>
          <a:solidFill>
            <a:srgbClr val="6D0D35"/>
          </a:solidFill>
        </p:spPr>
        <p:txBody>
          <a:bodyPr vert="horz" lIns="91440" tIns="45720" rIns="91440" bIns="45720" rtlCol="0" anchor="ctr">
            <a:normAutofit fontScale="9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a:solidFill>
                  <a:schemeClr val="bg1"/>
                </a:solidFill>
              </a:rPr>
              <a:t>Global economic systems: Human</a:t>
            </a:r>
          </a:p>
        </p:txBody>
      </p:sp>
      <p:sp>
        <p:nvSpPr>
          <p:cNvPr id="8" name="Title 6"/>
          <p:cNvSpPr txBox="1">
            <a:spLocks/>
          </p:cNvSpPr>
          <p:nvPr/>
        </p:nvSpPr>
        <p:spPr>
          <a:xfrm>
            <a:off x="6235032" y="908720"/>
            <a:ext cx="2738993" cy="767601"/>
          </a:xfrm>
          <a:prstGeom prst="rect">
            <a:avLst/>
          </a:prstGeom>
          <a:solidFill>
            <a:srgbClr val="6D0D35"/>
          </a:solidFill>
        </p:spPr>
        <p:txBody>
          <a:bodyPr vert="horz" lIns="91440" tIns="45720" rIns="91440" bIns="45720" rtlCol="0" anchor="ctr">
            <a:normAutofit fontScale="7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solidFill>
                  <a:schemeClr val="bg1"/>
                </a:solidFill>
              </a:rPr>
              <a:t>Areas of study: </a:t>
            </a:r>
          </a:p>
          <a:p>
            <a:endParaRPr lang="en-GB" b="1" dirty="0">
              <a:solidFill>
                <a:schemeClr val="bg1"/>
              </a:solidFill>
            </a:endParaRPr>
          </a:p>
        </p:txBody>
      </p:sp>
      <p:sp>
        <p:nvSpPr>
          <p:cNvPr id="9" name="Explosion 2 8"/>
          <p:cNvSpPr/>
          <p:nvPr/>
        </p:nvSpPr>
        <p:spPr>
          <a:xfrm>
            <a:off x="2942501" y="4217834"/>
            <a:ext cx="3240360" cy="2448272"/>
          </a:xfrm>
          <a:prstGeom prst="irregularSeal2">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GB" b="1" dirty="0" smtClean="0"/>
              <a:t>Real world case studies and examples</a:t>
            </a:r>
            <a:endParaRPr lang="en-GB" b="1" dirty="0"/>
          </a:p>
        </p:txBody>
      </p:sp>
      <p:sp>
        <p:nvSpPr>
          <p:cNvPr id="10" name="TextBox 9"/>
          <p:cNvSpPr txBox="1"/>
          <p:nvPr/>
        </p:nvSpPr>
        <p:spPr>
          <a:xfrm>
            <a:off x="6103468" y="1748651"/>
            <a:ext cx="2870557" cy="4247317"/>
          </a:xfrm>
          <a:prstGeom prst="rect">
            <a:avLst/>
          </a:prstGeom>
          <a:noFill/>
        </p:spPr>
        <p:txBody>
          <a:bodyPr wrap="square" rtlCol="0">
            <a:spAutoFit/>
          </a:bodyPr>
          <a:lstStyle/>
          <a:p>
            <a:pPr marL="285750" indent="-285750">
              <a:buFont typeface="Arial" panose="020B0604020202020204" pitchFamily="34" charset="0"/>
              <a:buChar char="•"/>
            </a:pPr>
            <a:r>
              <a:rPr lang="en-GB" dirty="0" smtClean="0"/>
              <a:t>Economic development and quality of life</a:t>
            </a:r>
          </a:p>
          <a:p>
            <a:pPr marL="285750" indent="-285750">
              <a:buFont typeface="Arial" panose="020B0604020202020204" pitchFamily="34" charset="0"/>
              <a:buChar char="•"/>
            </a:pPr>
            <a:r>
              <a:rPr lang="en-GB" dirty="0" smtClean="0"/>
              <a:t>Uneven development</a:t>
            </a:r>
          </a:p>
          <a:p>
            <a:pPr marL="285750" indent="-285750">
              <a:buFont typeface="Arial" panose="020B0604020202020204" pitchFamily="34" charset="0"/>
              <a:buChar char="•"/>
            </a:pPr>
            <a:r>
              <a:rPr lang="en-GB" dirty="0" smtClean="0"/>
              <a:t>GDP and salary</a:t>
            </a:r>
          </a:p>
          <a:p>
            <a:pPr marL="285750" indent="-285750">
              <a:buFont typeface="Arial" panose="020B0604020202020204" pitchFamily="34" charset="0"/>
              <a:buChar char="•"/>
            </a:pPr>
            <a:r>
              <a:rPr lang="en-GB" dirty="0" smtClean="0"/>
              <a:t>Global business </a:t>
            </a:r>
          </a:p>
          <a:p>
            <a:pPr marL="285750" indent="-285750">
              <a:buFont typeface="Arial" panose="020B0604020202020204" pitchFamily="34" charset="0"/>
              <a:buChar char="•"/>
            </a:pPr>
            <a:r>
              <a:rPr lang="en-GB" dirty="0" smtClean="0"/>
              <a:t>Reducing development gaps</a:t>
            </a:r>
          </a:p>
          <a:p>
            <a:pPr marL="285750" indent="-285750">
              <a:buFont typeface="Arial" panose="020B0604020202020204" pitchFamily="34" charset="0"/>
              <a:buChar char="•"/>
            </a:pPr>
            <a:r>
              <a:rPr lang="en-GB" dirty="0" smtClean="0"/>
              <a:t>TNC – Trade, business, finance</a:t>
            </a:r>
          </a:p>
          <a:p>
            <a:pPr marL="285750" indent="-285750">
              <a:buFont typeface="Arial" panose="020B0604020202020204" pitchFamily="34" charset="0"/>
              <a:buChar char="•"/>
            </a:pPr>
            <a:r>
              <a:rPr lang="en-GB" dirty="0" smtClean="0"/>
              <a:t>Political relationships</a:t>
            </a:r>
          </a:p>
          <a:p>
            <a:pPr marL="285750" indent="-285750">
              <a:buFont typeface="Arial" panose="020B0604020202020204" pitchFamily="34" charset="0"/>
              <a:buChar char="•"/>
            </a:pPr>
            <a:r>
              <a:rPr lang="en-GB" dirty="0" smtClean="0"/>
              <a:t>How the UK is adapting to a new business world</a:t>
            </a:r>
            <a:endParaRPr lang="en-GB" dirty="0"/>
          </a:p>
        </p:txBody>
      </p:sp>
      <p:sp>
        <p:nvSpPr>
          <p:cNvPr id="7" name="Wave 6"/>
          <p:cNvSpPr/>
          <p:nvPr/>
        </p:nvSpPr>
        <p:spPr>
          <a:xfrm>
            <a:off x="1592604" y="1576054"/>
            <a:ext cx="2907387" cy="2212986"/>
          </a:xfrm>
          <a:prstGeom prst="wav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2800" b="1" dirty="0" smtClean="0"/>
              <a:t>Applicable to all modern businesses!</a:t>
            </a:r>
            <a:endParaRPr lang="en-GB" sz="2800" b="1" dirty="0"/>
          </a:p>
        </p:txBody>
      </p:sp>
    </p:spTree>
    <p:extLst>
      <p:ext uri="{BB962C8B-B14F-4D97-AF65-F5344CB8AC3E}">
        <p14:creationId xmlns:p14="http://schemas.microsoft.com/office/powerpoint/2010/main" val="2524733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Image result for oil">
            <a:extLst>
              <a:ext uri="{FF2B5EF4-FFF2-40B4-BE49-F238E27FC236}">
                <a16:creationId xmlns:a16="http://schemas.microsoft.com/office/drawing/2014/main" xmlns="" id="{60F9799A-D83C-4823-9E43-1370D246E73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27185"/>
            <a:ext cx="4303643" cy="5143500"/>
          </a:xfrm>
          <a:prstGeom prst="rect">
            <a:avLst/>
          </a:prstGeom>
          <a:noFill/>
          <a:extLst>
            <a:ext uri="{909E8E84-426E-40DD-AFC4-6F175D3DCCD1}">
              <a14:hiddenFill xmlns:a14="http://schemas.microsoft.com/office/drawing/2010/main">
                <a:solidFill>
                  <a:srgbClr val="FFFFFF"/>
                </a:solidFill>
              </a14:hiddenFill>
            </a:ext>
          </a:extLst>
        </p:spPr>
      </p:pic>
      <p:sp>
        <p:nvSpPr>
          <p:cNvPr id="6" name="Title 6"/>
          <p:cNvSpPr txBox="1">
            <a:spLocks/>
          </p:cNvSpPr>
          <p:nvPr/>
        </p:nvSpPr>
        <p:spPr>
          <a:xfrm>
            <a:off x="-40982" y="0"/>
            <a:ext cx="9184982" cy="1088058"/>
          </a:xfrm>
          <a:prstGeom prst="rect">
            <a:avLst/>
          </a:prstGeom>
          <a:solidFill>
            <a:srgbClr val="6D0D35"/>
          </a:solidFill>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a:solidFill>
                  <a:schemeClr val="bg1"/>
                </a:solidFill>
              </a:rPr>
              <a:t>The challenge of resource management: Human</a:t>
            </a:r>
          </a:p>
        </p:txBody>
      </p:sp>
      <p:sp>
        <p:nvSpPr>
          <p:cNvPr id="7" name="Title 6"/>
          <p:cNvSpPr txBox="1">
            <a:spLocks/>
          </p:cNvSpPr>
          <p:nvPr/>
        </p:nvSpPr>
        <p:spPr>
          <a:xfrm>
            <a:off x="4346281" y="1196753"/>
            <a:ext cx="2746000" cy="432048"/>
          </a:xfrm>
          <a:prstGeom prst="rect">
            <a:avLst/>
          </a:prstGeom>
          <a:solidFill>
            <a:srgbClr val="6D0D35"/>
          </a:solidFill>
        </p:spPr>
        <p:txBody>
          <a:bodyPr vert="horz" lIns="91440" tIns="45720" rIns="91440" bIns="45720" rtlCol="0" anchor="ctr">
            <a:normAutofit fontScale="5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solidFill>
                  <a:schemeClr val="bg1"/>
                </a:solidFill>
              </a:rPr>
              <a:t>Areas of study</a:t>
            </a:r>
            <a:r>
              <a:rPr lang="en-GB" dirty="0" smtClean="0">
                <a:solidFill>
                  <a:schemeClr val="bg1"/>
                </a:solidFill>
              </a:rPr>
              <a:t>:</a:t>
            </a:r>
            <a:endParaRPr lang="en-GB" dirty="0">
              <a:solidFill>
                <a:schemeClr val="bg1"/>
              </a:solidFill>
            </a:endParaRPr>
          </a:p>
        </p:txBody>
      </p:sp>
      <p:sp>
        <p:nvSpPr>
          <p:cNvPr id="8" name="Explosion 2 7"/>
          <p:cNvSpPr/>
          <p:nvPr/>
        </p:nvSpPr>
        <p:spPr>
          <a:xfrm>
            <a:off x="6869906" y="4109812"/>
            <a:ext cx="3240360" cy="2448272"/>
          </a:xfrm>
          <a:prstGeom prst="irregularSeal2">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GB" b="1" dirty="0" smtClean="0"/>
              <a:t>Real world case studies and examples</a:t>
            </a:r>
            <a:endParaRPr lang="en-GB" b="1" dirty="0"/>
          </a:p>
        </p:txBody>
      </p:sp>
      <p:sp>
        <p:nvSpPr>
          <p:cNvPr id="9" name="TextBox 8"/>
          <p:cNvSpPr txBox="1"/>
          <p:nvPr/>
        </p:nvSpPr>
        <p:spPr>
          <a:xfrm>
            <a:off x="4346557" y="2214972"/>
            <a:ext cx="3634875" cy="3539430"/>
          </a:xfrm>
          <a:prstGeom prst="rect">
            <a:avLst/>
          </a:prstGeom>
          <a:noFill/>
        </p:spPr>
        <p:txBody>
          <a:bodyPr wrap="square" rtlCol="0">
            <a:spAutoFit/>
          </a:bodyPr>
          <a:lstStyle/>
          <a:p>
            <a:pPr marL="342900" indent="-342900">
              <a:buFont typeface="Arial" panose="020B0604020202020204" pitchFamily="34" charset="0"/>
              <a:buChar char="•"/>
            </a:pPr>
            <a:r>
              <a:rPr lang="en-GB" sz="2000" dirty="0" smtClean="0"/>
              <a:t>Significance of food, water and energy</a:t>
            </a:r>
          </a:p>
          <a:p>
            <a:pPr marL="342900" indent="-342900">
              <a:buFont typeface="Arial" panose="020B0604020202020204" pitchFamily="34" charset="0"/>
              <a:buChar char="•"/>
            </a:pPr>
            <a:r>
              <a:rPr lang="en-GB" sz="2000" dirty="0" smtClean="0"/>
              <a:t>Global consumption, supply and trade</a:t>
            </a:r>
          </a:p>
          <a:p>
            <a:pPr marL="285750" indent="-285750">
              <a:buFont typeface="Arial" panose="020B0604020202020204" pitchFamily="34" charset="0"/>
              <a:buChar char="•"/>
            </a:pPr>
            <a:r>
              <a:rPr lang="en-GB" dirty="0" smtClean="0"/>
              <a:t>Food – Trade, technology, patterns, types of food, why is food important.</a:t>
            </a:r>
          </a:p>
          <a:p>
            <a:pPr marL="285750" indent="-285750">
              <a:buFont typeface="Arial" panose="020B0604020202020204" pitchFamily="34" charset="0"/>
              <a:buChar char="•"/>
            </a:pPr>
            <a:r>
              <a:rPr lang="en-GB" dirty="0" smtClean="0"/>
              <a:t>Water – Crises, war, solutions</a:t>
            </a:r>
          </a:p>
          <a:p>
            <a:pPr marL="285750" indent="-285750">
              <a:buFont typeface="Arial" panose="020B0604020202020204" pitchFamily="34" charset="0"/>
              <a:buChar char="•"/>
            </a:pPr>
            <a:r>
              <a:rPr lang="en-GB" dirty="0" smtClean="0"/>
              <a:t>Energy – Renewables, trade, solutions to fossil fuel usage.</a:t>
            </a:r>
            <a:endParaRPr lang="en-GB" dirty="0"/>
          </a:p>
          <a:p>
            <a:endParaRPr lang="en-GB" dirty="0" smtClean="0"/>
          </a:p>
          <a:p>
            <a:endParaRPr lang="en-GB" dirty="0" smtClean="0"/>
          </a:p>
        </p:txBody>
      </p:sp>
    </p:spTree>
    <p:extLst>
      <p:ext uri="{BB962C8B-B14F-4D97-AF65-F5344CB8AC3E}">
        <p14:creationId xmlns:p14="http://schemas.microsoft.com/office/powerpoint/2010/main" val="316220487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xmlns="" id="{B3D78DFA-DFA1-44FD-A1B2-F8BE9DBEBA25}"/>
              </a:ext>
            </a:extLst>
          </p:cNvPr>
          <p:cNvSpPr>
            <a:spLocks noGrp="1"/>
          </p:cNvSpPr>
          <p:nvPr>
            <p:ph type="title"/>
          </p:nvPr>
        </p:nvSpPr>
        <p:spPr>
          <a:xfrm>
            <a:off x="611560" y="188640"/>
            <a:ext cx="7886700" cy="1432570"/>
          </a:xfrm>
        </p:spPr>
        <p:style>
          <a:lnRef idx="2">
            <a:schemeClr val="dk1"/>
          </a:lnRef>
          <a:fillRef idx="1">
            <a:schemeClr val="lt1"/>
          </a:fillRef>
          <a:effectRef idx="0">
            <a:schemeClr val="dk1"/>
          </a:effectRef>
          <a:fontRef idx="minor">
            <a:schemeClr val="dk1"/>
          </a:fontRef>
        </p:style>
        <p:txBody>
          <a:bodyPr>
            <a:normAutofit/>
          </a:bodyPr>
          <a:lstStyle/>
          <a:p>
            <a:endParaRPr lang="en-GB" b="1" dirty="0"/>
          </a:p>
        </p:txBody>
      </p:sp>
      <p:pic>
        <p:nvPicPr>
          <p:cNvPr id="13314" name="Picture 2" descr="Image result for geography fieldwork">
            <a:extLst>
              <a:ext uri="{FF2B5EF4-FFF2-40B4-BE49-F238E27FC236}">
                <a16:creationId xmlns:a16="http://schemas.microsoft.com/office/drawing/2014/main" xmlns="" id="{C2622613-FAC2-4C4D-A1E6-8A5D11EC857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641833"/>
            <a:ext cx="4788024" cy="3587367"/>
          </a:xfrm>
          <a:prstGeom prst="rect">
            <a:avLst/>
          </a:prstGeom>
          <a:noFill/>
          <a:extLst>
            <a:ext uri="{909E8E84-426E-40DD-AFC4-6F175D3DCCD1}">
              <a14:hiddenFill xmlns:a14="http://schemas.microsoft.com/office/drawing/2010/main">
                <a:solidFill>
                  <a:srgbClr val="FFFFFF"/>
                </a:solidFill>
              </a14:hiddenFill>
            </a:ext>
          </a:extLst>
        </p:spPr>
      </p:pic>
      <p:sp>
        <p:nvSpPr>
          <p:cNvPr id="6" name="Title 6"/>
          <p:cNvSpPr txBox="1">
            <a:spLocks/>
          </p:cNvSpPr>
          <p:nvPr/>
        </p:nvSpPr>
        <p:spPr>
          <a:xfrm>
            <a:off x="179512" y="101104"/>
            <a:ext cx="8767102" cy="1520106"/>
          </a:xfrm>
          <a:prstGeom prst="rect">
            <a:avLst/>
          </a:prstGeom>
          <a:solidFill>
            <a:srgbClr val="6D0D35"/>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a:solidFill>
                  <a:schemeClr val="bg1"/>
                </a:solidFill>
              </a:rPr>
              <a:t>Fieldwork studies: Human and Physical</a:t>
            </a:r>
          </a:p>
        </p:txBody>
      </p:sp>
      <p:sp>
        <p:nvSpPr>
          <p:cNvPr id="7" name="Title 6"/>
          <p:cNvSpPr txBox="1">
            <a:spLocks/>
          </p:cNvSpPr>
          <p:nvPr/>
        </p:nvSpPr>
        <p:spPr>
          <a:xfrm>
            <a:off x="5436096" y="1904549"/>
            <a:ext cx="2277998" cy="767601"/>
          </a:xfrm>
          <a:prstGeom prst="rect">
            <a:avLst/>
          </a:prstGeom>
          <a:solidFill>
            <a:srgbClr val="6D0D35"/>
          </a:solidFill>
        </p:spPr>
        <p:txBody>
          <a:bodyPr vert="horz" lIns="91440" tIns="45720" rIns="91440" bIns="45720" rtlCol="0" anchor="ctr">
            <a:normAutofit fontScale="5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solidFill>
                  <a:schemeClr val="bg1"/>
                </a:solidFill>
              </a:rPr>
              <a:t>Areas </a:t>
            </a:r>
            <a:r>
              <a:rPr lang="en-GB" dirty="0">
                <a:solidFill>
                  <a:schemeClr val="bg1"/>
                </a:solidFill>
              </a:rPr>
              <a:t>of study: </a:t>
            </a:r>
          </a:p>
        </p:txBody>
      </p:sp>
      <p:sp>
        <p:nvSpPr>
          <p:cNvPr id="8" name="TextBox 7"/>
          <p:cNvSpPr txBox="1"/>
          <p:nvPr/>
        </p:nvSpPr>
        <p:spPr>
          <a:xfrm>
            <a:off x="4966772" y="2836039"/>
            <a:ext cx="3967612" cy="3231654"/>
          </a:xfrm>
          <a:prstGeom prst="rect">
            <a:avLst/>
          </a:prstGeom>
          <a:noFill/>
        </p:spPr>
        <p:txBody>
          <a:bodyPr wrap="square" rtlCol="0">
            <a:spAutoFit/>
          </a:bodyPr>
          <a:lstStyle/>
          <a:p>
            <a:r>
              <a:rPr lang="en-GB" sz="2400" dirty="0" smtClean="0"/>
              <a:t>Getting out in the field to study geography in the real world in a human and physical aspect, conducting experiments  and studies to help prove our hypothesis!</a:t>
            </a:r>
            <a:endParaRPr lang="en-GB" dirty="0"/>
          </a:p>
          <a:p>
            <a:endParaRPr lang="en-GB" dirty="0" smtClean="0"/>
          </a:p>
          <a:p>
            <a:endParaRPr lang="en-GB" dirty="0" smtClean="0"/>
          </a:p>
        </p:txBody>
      </p:sp>
    </p:spTree>
    <p:extLst>
      <p:ext uri="{BB962C8B-B14F-4D97-AF65-F5344CB8AC3E}">
        <p14:creationId xmlns:p14="http://schemas.microsoft.com/office/powerpoint/2010/main" val="53283151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aqa exam board">
            <a:extLst>
              <a:ext uri="{FF2B5EF4-FFF2-40B4-BE49-F238E27FC236}">
                <a16:creationId xmlns:a16="http://schemas.microsoft.com/office/drawing/2014/main" xmlns="" id="{CB8257BB-1AD0-4C5F-AB56-7D9897E8340D}"/>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r="22195"/>
          <a:stretch/>
        </p:blipFill>
        <p:spPr bwMode="auto">
          <a:xfrm>
            <a:off x="2774460" y="697225"/>
            <a:ext cx="3694872" cy="105715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Image result for national geographic volcano">
            <a:extLst>
              <a:ext uri="{FF2B5EF4-FFF2-40B4-BE49-F238E27FC236}">
                <a16:creationId xmlns:a16="http://schemas.microsoft.com/office/drawing/2014/main" xmlns="" id="{DCEE5CE7-0459-473A-A869-210DD729E8A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 y="3683990"/>
            <a:ext cx="1132448" cy="97349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Image result for coastlines">
            <a:extLst>
              <a:ext uri="{FF2B5EF4-FFF2-40B4-BE49-F238E27FC236}">
                <a16:creationId xmlns:a16="http://schemas.microsoft.com/office/drawing/2014/main" xmlns="" id="{0EDEF822-16E0-43F2-9A94-34E9272E43EE}"/>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2642" b="11868"/>
          <a:stretch/>
        </p:blipFill>
        <p:spPr bwMode="auto">
          <a:xfrm>
            <a:off x="2241767" y="3683990"/>
            <a:ext cx="1134740" cy="97349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Image result for rainforest">
            <a:extLst>
              <a:ext uri="{FF2B5EF4-FFF2-40B4-BE49-F238E27FC236}">
                <a16:creationId xmlns:a16="http://schemas.microsoft.com/office/drawing/2014/main" xmlns="" id="{D581253E-510B-4B6D-91B8-4042D631F3E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09319" y="3683990"/>
            <a:ext cx="1157869" cy="97349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Image result for economic world">
            <a:extLst>
              <a:ext uri="{FF2B5EF4-FFF2-40B4-BE49-F238E27FC236}">
                <a16:creationId xmlns:a16="http://schemas.microsoft.com/office/drawing/2014/main" xmlns="" id="{60FE12FA-207B-4406-AC00-BBB0FD8FB628}"/>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777008" y="3711227"/>
            <a:ext cx="934068" cy="77529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Image result for urban issues and challenges">
            <a:extLst>
              <a:ext uri="{FF2B5EF4-FFF2-40B4-BE49-F238E27FC236}">
                <a16:creationId xmlns:a16="http://schemas.microsoft.com/office/drawing/2014/main" xmlns="" id="{725D3FBF-F962-4880-81EE-EDCAE0F9277E}"/>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711076" y="3711227"/>
            <a:ext cx="924635" cy="77529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Image result for oil">
            <a:extLst>
              <a:ext uri="{FF2B5EF4-FFF2-40B4-BE49-F238E27FC236}">
                <a16:creationId xmlns:a16="http://schemas.microsoft.com/office/drawing/2014/main" xmlns="" id="{3DFE94D8-41B4-4792-B799-B20A3F99B9C5}"/>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635711" y="3711227"/>
            <a:ext cx="1015145" cy="77529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geography fieldwork">
            <a:extLst>
              <a:ext uri="{FF2B5EF4-FFF2-40B4-BE49-F238E27FC236}">
                <a16:creationId xmlns:a16="http://schemas.microsoft.com/office/drawing/2014/main" xmlns="" id="{CB811FB6-E7BB-46D1-933D-CA8EB834F3C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561671" y="3793520"/>
            <a:ext cx="1317356" cy="80253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xmlns="" id="{D40F3368-CB25-4D9F-97D0-ACD00022EF81}"/>
              </a:ext>
            </a:extLst>
          </p:cNvPr>
          <p:cNvSpPr txBox="1"/>
          <p:nvPr/>
        </p:nvSpPr>
        <p:spPr>
          <a:xfrm>
            <a:off x="3108391" y="1824420"/>
            <a:ext cx="3263809" cy="553998"/>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500" dirty="0" smtClean="0"/>
              <a:t>All written exams, no controlled assessments.</a:t>
            </a:r>
            <a:endParaRPr lang="en-GB" sz="1500" dirty="0"/>
          </a:p>
        </p:txBody>
      </p:sp>
      <p:sp>
        <p:nvSpPr>
          <p:cNvPr id="10" name="TextBox 9"/>
          <p:cNvSpPr txBox="1"/>
          <p:nvPr/>
        </p:nvSpPr>
        <p:spPr>
          <a:xfrm>
            <a:off x="818536" y="2693425"/>
            <a:ext cx="1316294" cy="923330"/>
          </a:xfrm>
          <a:prstGeom prst="rect">
            <a:avLst/>
          </a:prstGeom>
          <a:noFill/>
        </p:spPr>
        <p:txBody>
          <a:bodyPr wrap="square" rtlCol="0">
            <a:spAutoFit/>
          </a:bodyPr>
          <a:lstStyle/>
          <a:p>
            <a:pPr algn="ctr"/>
            <a:r>
              <a:rPr lang="en-GB" sz="1350" b="1" dirty="0"/>
              <a:t>Paper 1: </a:t>
            </a:r>
            <a:r>
              <a:rPr lang="en-GB" sz="1350" dirty="0"/>
              <a:t>Physical geography 1.30hr</a:t>
            </a:r>
          </a:p>
        </p:txBody>
      </p:sp>
      <p:sp>
        <p:nvSpPr>
          <p:cNvPr id="12" name="TextBox 11"/>
          <p:cNvSpPr txBox="1"/>
          <p:nvPr/>
        </p:nvSpPr>
        <p:spPr>
          <a:xfrm>
            <a:off x="4515247" y="2749330"/>
            <a:ext cx="1316294" cy="923330"/>
          </a:xfrm>
          <a:prstGeom prst="rect">
            <a:avLst/>
          </a:prstGeom>
          <a:noFill/>
        </p:spPr>
        <p:txBody>
          <a:bodyPr wrap="square" rtlCol="0">
            <a:spAutoFit/>
          </a:bodyPr>
          <a:lstStyle/>
          <a:p>
            <a:pPr algn="ctr"/>
            <a:r>
              <a:rPr lang="en-GB" sz="1350" b="1" dirty="0"/>
              <a:t>Paper 2: </a:t>
            </a:r>
            <a:r>
              <a:rPr lang="en-GB" sz="1350" dirty="0"/>
              <a:t>Human geography 1.30hr</a:t>
            </a:r>
          </a:p>
        </p:txBody>
      </p:sp>
      <p:sp>
        <p:nvSpPr>
          <p:cNvPr id="13" name="TextBox 12"/>
          <p:cNvSpPr txBox="1"/>
          <p:nvPr/>
        </p:nvSpPr>
        <p:spPr>
          <a:xfrm>
            <a:off x="7355758" y="2863629"/>
            <a:ext cx="1514347" cy="923330"/>
          </a:xfrm>
          <a:prstGeom prst="rect">
            <a:avLst/>
          </a:prstGeom>
          <a:noFill/>
        </p:spPr>
        <p:txBody>
          <a:bodyPr wrap="square" rtlCol="0">
            <a:spAutoFit/>
          </a:bodyPr>
          <a:lstStyle/>
          <a:p>
            <a:pPr algn="ctr"/>
            <a:r>
              <a:rPr lang="en-GB" sz="1350" b="1" dirty="0"/>
              <a:t>Paper 3: </a:t>
            </a:r>
            <a:r>
              <a:rPr lang="en-GB" sz="1350" dirty="0"/>
              <a:t>Geographical application1.15hr</a:t>
            </a:r>
          </a:p>
        </p:txBody>
      </p:sp>
      <p:sp>
        <p:nvSpPr>
          <p:cNvPr id="14" name="Title 6"/>
          <p:cNvSpPr txBox="1">
            <a:spLocks/>
          </p:cNvSpPr>
          <p:nvPr/>
        </p:nvSpPr>
        <p:spPr>
          <a:xfrm>
            <a:off x="566225" y="31696"/>
            <a:ext cx="7772400" cy="619919"/>
          </a:xfrm>
          <a:prstGeom prst="rect">
            <a:avLst/>
          </a:prstGeom>
          <a:solidFill>
            <a:srgbClr val="6D0D35"/>
          </a:solidFill>
        </p:spPr>
        <p:txBody>
          <a:bodyPr vert="horz" lIns="91440" tIns="45720" rIns="91440" bIns="45720" rtlCol="0" anchor="ctr">
            <a:normAutofit fontScale="9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solidFill>
                  <a:schemeClr val="bg1"/>
                </a:solidFill>
              </a:rPr>
              <a:t>How will I be assessed?</a:t>
            </a:r>
            <a:endParaRPr lang="en-GB" b="1" dirty="0">
              <a:solidFill>
                <a:schemeClr val="bg1"/>
              </a:solidFill>
            </a:endParaRPr>
          </a:p>
        </p:txBody>
      </p:sp>
    </p:spTree>
    <p:extLst>
      <p:ext uri="{BB962C8B-B14F-4D97-AF65-F5344CB8AC3E}">
        <p14:creationId xmlns:p14="http://schemas.microsoft.com/office/powerpoint/2010/main" val="258135706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334D0960-2A8D-4867-A44A-57D228F671B0}"/>
              </a:ext>
            </a:extLst>
          </p:cNvPr>
          <p:cNvSpPr>
            <a:spLocks noGrp="1"/>
          </p:cNvSpPr>
          <p:nvPr>
            <p:ph idx="1"/>
          </p:nvPr>
        </p:nvSpPr>
        <p:spPr>
          <a:xfrm>
            <a:off x="907713" y="314993"/>
            <a:ext cx="7886700" cy="638486"/>
          </a:xfrm>
        </p:spPr>
        <p:txBody>
          <a:bodyPr>
            <a:normAutofit/>
          </a:bodyPr>
          <a:lstStyle/>
          <a:p>
            <a:pPr marL="0" indent="0">
              <a:buNone/>
            </a:pPr>
            <a:r>
              <a:rPr lang="en-GB" b="1" dirty="0">
                <a:solidFill>
                  <a:schemeClr val="tx2"/>
                </a:solidFill>
                <a:cs typeface="Times New Roman" pitchFamily="18" charset="0"/>
              </a:rPr>
              <a:t>“Geography is a subject which holds the key to our future!”</a:t>
            </a:r>
            <a:endParaRPr lang="en-GB" sz="900" dirty="0">
              <a:solidFill>
                <a:schemeClr val="tx2"/>
              </a:solidFill>
            </a:endParaRPr>
          </a:p>
          <a:p>
            <a:pPr marL="0" indent="0">
              <a:buNone/>
            </a:pPr>
            <a:endParaRPr lang="en-GB" dirty="0"/>
          </a:p>
        </p:txBody>
      </p:sp>
      <p:pic>
        <p:nvPicPr>
          <p:cNvPr id="12292" name="Picture 4" descr="Related image">
            <a:extLst>
              <a:ext uri="{FF2B5EF4-FFF2-40B4-BE49-F238E27FC236}">
                <a16:creationId xmlns:a16="http://schemas.microsoft.com/office/drawing/2014/main" xmlns="" id="{A471D8FE-53AA-4A5F-93A2-DB5429AB22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953479"/>
            <a:ext cx="4864894" cy="2882715"/>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Image result for climate change negatives">
            <a:extLst>
              <a:ext uri="{FF2B5EF4-FFF2-40B4-BE49-F238E27FC236}">
                <a16:creationId xmlns:a16="http://schemas.microsoft.com/office/drawing/2014/main" xmlns="" id="{DAD44815-2B3D-4A6C-B26F-B3E99892DE6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3836194"/>
            <a:ext cx="2378413" cy="2164556"/>
          </a:xfrm>
          <a:prstGeom prst="rect">
            <a:avLst/>
          </a:prstGeom>
          <a:noFill/>
          <a:extLst>
            <a:ext uri="{909E8E84-426E-40DD-AFC4-6F175D3DCCD1}">
              <a14:hiddenFill xmlns:a14="http://schemas.microsoft.com/office/drawing/2010/main">
                <a:solidFill>
                  <a:srgbClr val="FFFFFF"/>
                </a:solidFill>
              </a14:hiddenFill>
            </a:ext>
          </a:extLst>
        </p:spPr>
      </p:pic>
      <p:pic>
        <p:nvPicPr>
          <p:cNvPr id="12296" name="Picture 8" descr="Image result for deforestation">
            <a:extLst>
              <a:ext uri="{FF2B5EF4-FFF2-40B4-BE49-F238E27FC236}">
                <a16:creationId xmlns:a16="http://schemas.microsoft.com/office/drawing/2014/main" xmlns="" id="{6C6BAD03-E363-4A34-9524-FEE67C2D4E5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0" y="3836194"/>
            <a:ext cx="2519464" cy="2149647"/>
          </a:xfrm>
          <a:prstGeom prst="rect">
            <a:avLst/>
          </a:prstGeom>
          <a:noFill/>
          <a:extLst>
            <a:ext uri="{909E8E84-426E-40DD-AFC4-6F175D3DCCD1}">
              <a14:hiddenFill xmlns:a14="http://schemas.microsoft.com/office/drawing/2010/main">
                <a:solidFill>
                  <a:srgbClr val="FFFFFF"/>
                </a:solidFill>
              </a14:hiddenFill>
            </a:ext>
          </a:extLst>
        </p:spPr>
      </p:pic>
      <p:pic>
        <p:nvPicPr>
          <p:cNvPr id="12298" name="Picture 10" descr="Image result for poverty">
            <a:extLst>
              <a:ext uri="{FF2B5EF4-FFF2-40B4-BE49-F238E27FC236}">
                <a16:creationId xmlns:a16="http://schemas.microsoft.com/office/drawing/2014/main" xmlns="" id="{DE83240B-350C-42F7-B68D-E2563AE97A6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33575" y="3851103"/>
            <a:ext cx="2238425" cy="2172401"/>
          </a:xfrm>
          <a:prstGeom prst="rect">
            <a:avLst/>
          </a:prstGeom>
          <a:noFill/>
          <a:extLst>
            <a:ext uri="{909E8E84-426E-40DD-AFC4-6F175D3DCCD1}">
              <a14:hiddenFill xmlns:a14="http://schemas.microsoft.com/office/drawing/2010/main">
                <a:solidFill>
                  <a:srgbClr val="FFFFFF"/>
                </a:solidFill>
              </a14:hiddenFill>
            </a:ext>
          </a:extLst>
        </p:spPr>
      </p:pic>
      <p:pic>
        <p:nvPicPr>
          <p:cNvPr id="12300" name="Picture 12" descr="Image result for melting glaciers">
            <a:extLst>
              <a:ext uri="{FF2B5EF4-FFF2-40B4-BE49-F238E27FC236}">
                <a16:creationId xmlns:a16="http://schemas.microsoft.com/office/drawing/2014/main" xmlns="" id="{30485F89-BBAA-4BC4-B1A8-BE8CF27C16B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51063" y="953479"/>
            <a:ext cx="4292937" cy="2882715"/>
          </a:xfrm>
          <a:prstGeom prst="rect">
            <a:avLst/>
          </a:prstGeom>
          <a:noFill/>
          <a:extLst>
            <a:ext uri="{909E8E84-426E-40DD-AFC4-6F175D3DCCD1}">
              <a14:hiddenFill xmlns:a14="http://schemas.microsoft.com/office/drawing/2010/main">
                <a:solidFill>
                  <a:srgbClr val="FFFFFF"/>
                </a:solidFill>
              </a14:hiddenFill>
            </a:ext>
          </a:extLst>
        </p:spPr>
      </p:pic>
      <p:pic>
        <p:nvPicPr>
          <p:cNvPr id="12302" name="Picture 14" descr="Image result for damage coral">
            <a:extLst>
              <a:ext uri="{FF2B5EF4-FFF2-40B4-BE49-F238E27FC236}">
                <a16:creationId xmlns:a16="http://schemas.microsoft.com/office/drawing/2014/main" xmlns="" id="{76779BF9-BD2E-4E2B-BFD2-DED38910748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997531" y="3836194"/>
            <a:ext cx="2146469" cy="216455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xmlns="" id="{AD24F548-CD59-4EAE-8399-3FE9E251A460}"/>
              </a:ext>
            </a:extLst>
          </p:cNvPr>
          <p:cNvSpPr txBox="1"/>
          <p:nvPr/>
        </p:nvSpPr>
        <p:spPr>
          <a:xfrm>
            <a:off x="2255142" y="3671244"/>
            <a:ext cx="4633717" cy="553998"/>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500" i="1" dirty="0"/>
              <a:t>Still need convincing we need to start solving issues?</a:t>
            </a:r>
          </a:p>
        </p:txBody>
      </p:sp>
    </p:spTree>
    <p:extLst>
      <p:ext uri="{BB962C8B-B14F-4D97-AF65-F5344CB8AC3E}">
        <p14:creationId xmlns:p14="http://schemas.microsoft.com/office/powerpoint/2010/main" val="3185119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29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29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29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30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xmlns="" id="{F4F293C1-3211-438D-9994-3B327D73A1CF}"/>
              </a:ext>
            </a:extLst>
          </p:cNvPr>
          <p:cNvSpPr txBox="1">
            <a:spLocks noGrp="1"/>
          </p:cNvSpPr>
          <p:nvPr>
            <p:ph type="title"/>
          </p:nvPr>
        </p:nvSpPr>
        <p:spPr>
          <a:xfrm>
            <a:off x="3563888" y="188640"/>
            <a:ext cx="1705283" cy="46166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2400" i="1" dirty="0"/>
              <a:t>More?</a:t>
            </a:r>
          </a:p>
        </p:txBody>
      </p:sp>
      <p:pic>
        <p:nvPicPr>
          <p:cNvPr id="15362" name="Picture 2" descr="Image result for 10 year challenge glaciers">
            <a:extLst>
              <a:ext uri="{FF2B5EF4-FFF2-40B4-BE49-F238E27FC236}">
                <a16:creationId xmlns:a16="http://schemas.microsoft.com/office/drawing/2014/main" xmlns="" id="{F177B5EC-69B9-4FA3-834E-B778F73B70ED}"/>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0" y="-20946"/>
            <a:ext cx="9144000" cy="53930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31785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2" descr="Image result for 10 year challenge coral reef">
            <a:extLst>
              <a:ext uri="{FF2B5EF4-FFF2-40B4-BE49-F238E27FC236}">
                <a16:creationId xmlns:a16="http://schemas.microsoft.com/office/drawing/2014/main" xmlns="" id="{EA85DE5B-D37B-4EBE-82EE-D36AAC13544E}"/>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7590" y="22738"/>
            <a:ext cx="9171590" cy="52064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744361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2" descr="Image result for 10 year challenge coral reef">
            <a:extLst>
              <a:ext uri="{FF2B5EF4-FFF2-40B4-BE49-F238E27FC236}">
                <a16:creationId xmlns:a16="http://schemas.microsoft.com/office/drawing/2014/main" xmlns="" id="{8DD57A7C-A928-4685-B1CD-6555999A20ED}"/>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9931" b="3886"/>
          <a:stretch/>
        </p:blipFill>
        <p:spPr bwMode="auto">
          <a:xfrm>
            <a:off x="-12047" y="0"/>
            <a:ext cx="9156047" cy="53012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866141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2" descr="Image result for 10 year challenge rainforest">
            <a:extLst>
              <a:ext uri="{FF2B5EF4-FFF2-40B4-BE49-F238E27FC236}">
                <a16:creationId xmlns:a16="http://schemas.microsoft.com/office/drawing/2014/main" xmlns="" id="{60932799-DE60-41A8-9900-4C794860B41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3819" y="0"/>
            <a:ext cx="9167819" cy="53158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749411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12" descr="Image result for globe clip art">
            <a:extLst>
              <a:ext uri="{FF2B5EF4-FFF2-40B4-BE49-F238E27FC236}">
                <a16:creationId xmlns:a16="http://schemas.microsoft.com/office/drawing/2014/main" xmlns="" id="{986A0D11-F298-4715-9F4F-CD88B25E17AB}"/>
              </a:ext>
            </a:extLst>
          </p:cNvPr>
          <p:cNvSpPr>
            <a:spLocks noChangeAspect="1" noChangeArrowheads="1"/>
          </p:cNvSpPr>
          <p:nvPr/>
        </p:nvSpPr>
        <p:spPr bwMode="auto">
          <a:xfrm>
            <a:off x="4457700" y="3314700"/>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sz="1350" dirty="0"/>
          </a:p>
        </p:txBody>
      </p:sp>
      <p:sp>
        <p:nvSpPr>
          <p:cNvPr id="23" name="Title 6"/>
          <p:cNvSpPr txBox="1">
            <a:spLocks/>
          </p:cNvSpPr>
          <p:nvPr/>
        </p:nvSpPr>
        <p:spPr>
          <a:xfrm>
            <a:off x="342900" y="193540"/>
            <a:ext cx="8229600" cy="987503"/>
          </a:xfrm>
          <a:prstGeom prst="rect">
            <a:avLst/>
          </a:prstGeom>
          <a:solidFill>
            <a:srgbClr val="6D0D35"/>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4000" dirty="0">
                <a:solidFill>
                  <a:schemeClr val="bg1"/>
                </a:solidFill>
              </a:rPr>
              <a:t>What </a:t>
            </a:r>
            <a:r>
              <a:rPr lang="en-US" sz="4000" dirty="0" smtClean="0">
                <a:solidFill>
                  <a:schemeClr val="bg1"/>
                </a:solidFill>
              </a:rPr>
              <a:t>skills can I develop?</a:t>
            </a:r>
            <a:endParaRPr lang="en-GB" sz="4000" b="1" dirty="0">
              <a:solidFill>
                <a:schemeClr val="bg1"/>
              </a:solidFill>
            </a:endParaRPr>
          </a:p>
        </p:txBody>
      </p:sp>
      <p:sp>
        <p:nvSpPr>
          <p:cNvPr id="4" name="Rectangle 3"/>
          <p:cNvSpPr/>
          <p:nvPr/>
        </p:nvSpPr>
        <p:spPr>
          <a:xfrm>
            <a:off x="-2282" y="1340768"/>
            <a:ext cx="4248472" cy="590931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marL="285750" indent="-285750">
              <a:buFont typeface="Arial" panose="020B0604020202020204" pitchFamily="34" charset="0"/>
              <a:buChar char="•"/>
            </a:pPr>
            <a:r>
              <a:rPr lang="en-GB" b="1" dirty="0"/>
              <a:t>Transferable skills</a:t>
            </a:r>
          </a:p>
          <a:p>
            <a:pPr marL="285750" indent="-285750">
              <a:buFont typeface="Arial" panose="020B0604020202020204" pitchFamily="34" charset="0"/>
              <a:buChar char="•"/>
            </a:pPr>
            <a:r>
              <a:rPr lang="en-GB" dirty="0"/>
              <a:t>Employers seek a mixture of skills, qualifications and experience when they recruit for a post. As a graduate you will be in demand for your transferable skills, such as:</a:t>
            </a:r>
          </a:p>
          <a:p>
            <a:pPr marL="285750" indent="-285750">
              <a:buFont typeface="Arial" panose="020B0604020202020204" pitchFamily="34" charset="0"/>
              <a:buChar char="•"/>
            </a:pPr>
            <a:r>
              <a:rPr lang="en-GB" dirty="0"/>
              <a:t>Being a good communicator with strong presentation skills</a:t>
            </a:r>
          </a:p>
          <a:p>
            <a:pPr marL="285750" indent="-285750">
              <a:buFont typeface="Arial" panose="020B0604020202020204" pitchFamily="34" charset="0"/>
              <a:buChar char="•"/>
            </a:pPr>
            <a:r>
              <a:rPr lang="en-GB" dirty="0"/>
              <a:t>Being competent with ICT</a:t>
            </a:r>
          </a:p>
          <a:p>
            <a:pPr marL="285750" indent="-285750">
              <a:buFont typeface="Arial" panose="020B0604020202020204" pitchFamily="34" charset="0"/>
              <a:buChar char="•"/>
            </a:pPr>
            <a:r>
              <a:rPr lang="en-GB" dirty="0"/>
              <a:t>Being able to carry out research</a:t>
            </a:r>
          </a:p>
          <a:p>
            <a:pPr marL="285750" indent="-285750">
              <a:buFont typeface="Arial" panose="020B0604020202020204" pitchFamily="34" charset="0"/>
              <a:buChar char="•"/>
            </a:pPr>
            <a:r>
              <a:rPr lang="en-GB" dirty="0"/>
              <a:t>Being used to working effectively in a team and taking a variety of roles in a team</a:t>
            </a:r>
          </a:p>
          <a:p>
            <a:pPr marL="285750" indent="-285750">
              <a:buFont typeface="Arial" panose="020B0604020202020204" pitchFamily="34" charset="0"/>
              <a:buChar char="•"/>
            </a:pPr>
            <a:r>
              <a:rPr lang="en-GB" dirty="0"/>
              <a:t>Being able to manage your time by juggling commitments, meeting deadlines and managing stress</a:t>
            </a:r>
          </a:p>
          <a:p>
            <a:pPr marL="285750" indent="-285750">
              <a:buFont typeface="Arial" panose="020B0604020202020204" pitchFamily="34" charset="0"/>
              <a:buChar char="•"/>
            </a:pPr>
            <a:r>
              <a:rPr lang="en-GB" dirty="0"/>
              <a:t>Being good at combining information from a variety of sources with excellent writing skills</a:t>
            </a:r>
          </a:p>
          <a:p>
            <a:r>
              <a:rPr lang="en-GB" dirty="0"/>
              <a:t/>
            </a:r>
            <a:br>
              <a:rPr lang="en-GB" dirty="0"/>
            </a:br>
            <a:endParaRPr lang="en-GB" dirty="0"/>
          </a:p>
        </p:txBody>
      </p:sp>
      <p:sp>
        <p:nvSpPr>
          <p:cNvPr id="7" name="Rectangle 6"/>
          <p:cNvSpPr/>
          <p:nvPr/>
        </p:nvSpPr>
        <p:spPr>
          <a:xfrm>
            <a:off x="4541862" y="1628800"/>
            <a:ext cx="4248472" cy="452431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marL="285750" indent="-285750">
              <a:buFont typeface="Arial" panose="020B0604020202020204" pitchFamily="34" charset="0"/>
              <a:buChar char="•"/>
            </a:pPr>
            <a:r>
              <a:rPr lang="en-GB" b="1" dirty="0"/>
              <a:t>Specific skills geography helps to develop</a:t>
            </a:r>
          </a:p>
          <a:p>
            <a:pPr marL="285750" indent="-285750">
              <a:buFont typeface="Arial" panose="020B0604020202020204" pitchFamily="34" charset="0"/>
              <a:buChar char="•"/>
            </a:pPr>
            <a:r>
              <a:rPr lang="en-GB" dirty="0"/>
              <a:t>You will also be in demand for the specific skills and understanding that being a geographer helps you to develop, including:</a:t>
            </a:r>
          </a:p>
          <a:p>
            <a:pPr marL="285750" indent="-285750">
              <a:buFont typeface="Arial" panose="020B0604020202020204" pitchFamily="34" charset="0"/>
              <a:buChar char="•"/>
            </a:pPr>
            <a:r>
              <a:rPr lang="en-GB" dirty="0"/>
              <a:t>Scientific and lab skills</a:t>
            </a:r>
          </a:p>
          <a:p>
            <a:pPr marL="285750" indent="-285750">
              <a:buFont typeface="Arial" panose="020B0604020202020204" pitchFamily="34" charset="0"/>
              <a:buChar char="•"/>
            </a:pPr>
            <a:r>
              <a:rPr lang="en-GB" dirty="0"/>
              <a:t>Producing and interpreting maps</a:t>
            </a:r>
          </a:p>
          <a:p>
            <a:pPr marL="285750" indent="-285750">
              <a:buFont typeface="Arial" panose="020B0604020202020204" pitchFamily="34" charset="0"/>
              <a:buChar char="•"/>
            </a:pPr>
            <a:r>
              <a:rPr lang="en-GB" dirty="0"/>
              <a:t>Research and interpretation of data, including GIS skills</a:t>
            </a:r>
          </a:p>
          <a:p>
            <a:pPr marL="285750" indent="-285750">
              <a:buFont typeface="Arial" panose="020B0604020202020204" pitchFamily="34" charset="0"/>
              <a:buChar char="•"/>
            </a:pPr>
            <a:r>
              <a:rPr lang="en-GB" dirty="0"/>
              <a:t>Debate and enquiry</a:t>
            </a:r>
          </a:p>
          <a:p>
            <a:pPr marL="285750" indent="-285750">
              <a:buFont typeface="Arial" panose="020B0604020202020204" pitchFamily="34" charset="0"/>
              <a:buChar char="•"/>
            </a:pPr>
            <a:r>
              <a:rPr lang="en-GB" dirty="0"/>
              <a:t>Environmental and social awareness</a:t>
            </a:r>
          </a:p>
          <a:p>
            <a:pPr marL="285750" indent="-285750">
              <a:buFont typeface="Arial" panose="020B0604020202020204" pitchFamily="34" charset="0"/>
              <a:buChar char="•"/>
            </a:pPr>
            <a:r>
              <a:rPr lang="en-GB" dirty="0"/>
              <a:t>Team-based project work</a:t>
            </a:r>
          </a:p>
          <a:p>
            <a:pPr marL="285750" indent="-285750">
              <a:buFont typeface="Arial" panose="020B0604020202020204" pitchFamily="34" charset="0"/>
              <a:buChar char="•"/>
            </a:pPr>
            <a:r>
              <a:rPr lang="en-GB" dirty="0"/>
              <a:t>Fieldwork techniques</a:t>
            </a:r>
          </a:p>
          <a:p>
            <a:r>
              <a:rPr lang="en-GB" dirty="0"/>
              <a:t/>
            </a:r>
            <a:br>
              <a:rPr lang="en-GB" dirty="0"/>
            </a:br>
            <a:endParaRPr lang="en-GB" dirty="0"/>
          </a:p>
        </p:txBody>
      </p:sp>
    </p:spTree>
    <p:extLst>
      <p:ext uri="{BB962C8B-B14F-4D97-AF65-F5344CB8AC3E}">
        <p14:creationId xmlns:p14="http://schemas.microsoft.com/office/powerpoint/2010/main" val="69077522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12" descr="Image result for globe clip art">
            <a:extLst>
              <a:ext uri="{FF2B5EF4-FFF2-40B4-BE49-F238E27FC236}">
                <a16:creationId xmlns:a16="http://schemas.microsoft.com/office/drawing/2014/main" xmlns="" id="{986A0D11-F298-4715-9F4F-CD88B25E17AB}"/>
              </a:ext>
            </a:extLst>
          </p:cNvPr>
          <p:cNvSpPr>
            <a:spLocks noChangeAspect="1" noChangeArrowheads="1"/>
          </p:cNvSpPr>
          <p:nvPr/>
        </p:nvSpPr>
        <p:spPr bwMode="auto">
          <a:xfrm>
            <a:off x="4457700" y="3314700"/>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sz="1350" dirty="0"/>
          </a:p>
        </p:txBody>
      </p:sp>
      <p:sp>
        <p:nvSpPr>
          <p:cNvPr id="23" name="Title 6"/>
          <p:cNvSpPr txBox="1">
            <a:spLocks/>
          </p:cNvSpPr>
          <p:nvPr/>
        </p:nvSpPr>
        <p:spPr>
          <a:xfrm>
            <a:off x="342900" y="193540"/>
            <a:ext cx="8229600" cy="987503"/>
          </a:xfrm>
          <a:prstGeom prst="rect">
            <a:avLst/>
          </a:prstGeom>
          <a:solidFill>
            <a:srgbClr val="6D0D35"/>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4000" dirty="0">
                <a:solidFill>
                  <a:schemeClr val="bg1"/>
                </a:solidFill>
              </a:rPr>
              <a:t>What careers routes can I take</a:t>
            </a:r>
            <a:r>
              <a:rPr lang="en-US" sz="4000" dirty="0" smtClean="0">
                <a:solidFill>
                  <a:schemeClr val="bg1"/>
                </a:solidFill>
              </a:rPr>
              <a:t>?</a:t>
            </a:r>
            <a:endParaRPr lang="en-GB" sz="4000" b="1" dirty="0">
              <a:solidFill>
                <a:schemeClr val="bg1"/>
              </a:solidFill>
            </a:endParaRPr>
          </a:p>
        </p:txBody>
      </p:sp>
      <p:sp>
        <p:nvSpPr>
          <p:cNvPr id="4" name="Rectangle 3"/>
          <p:cNvSpPr/>
          <p:nvPr/>
        </p:nvSpPr>
        <p:spPr>
          <a:xfrm>
            <a:off x="421246" y="1844824"/>
            <a:ext cx="8530108" cy="3508653"/>
          </a:xfrm>
          <a:prstGeom prst="rect">
            <a:avLst/>
          </a:prstGeom>
        </p:spPr>
        <p:txBody>
          <a:bodyPr wrap="square">
            <a:spAutoFit/>
          </a:bodyPr>
          <a:lstStyle/>
          <a:p>
            <a:r>
              <a:rPr lang="en-GB" dirty="0">
                <a:solidFill>
                  <a:srgbClr val="212121"/>
                </a:solidFill>
                <a:latin typeface="ag-book"/>
              </a:rPr>
              <a:t>Geography graduates are </a:t>
            </a:r>
            <a:r>
              <a:rPr lang="en-GB" sz="4000" dirty="0">
                <a:solidFill>
                  <a:srgbClr val="212121"/>
                </a:solidFill>
                <a:latin typeface="ag-book"/>
              </a:rPr>
              <a:t>very employable</a:t>
            </a:r>
            <a:r>
              <a:rPr lang="en-GB" dirty="0">
                <a:solidFill>
                  <a:srgbClr val="212121"/>
                </a:solidFill>
                <a:latin typeface="ag-book"/>
              </a:rPr>
              <a:t>, with the skills, knowledge and understanding gained during a geography degree held in high regard by employers. The nature of working lives is changing. It is less likely that you will spend all of your working life in one organisation or even in the same sector. If your career path is to be varied, you will </a:t>
            </a:r>
            <a:r>
              <a:rPr lang="en-GB" sz="2800" dirty="0">
                <a:solidFill>
                  <a:srgbClr val="212121"/>
                </a:solidFill>
                <a:latin typeface="ag-book"/>
              </a:rPr>
              <a:t>need transferable skills </a:t>
            </a:r>
            <a:r>
              <a:rPr lang="en-GB" dirty="0">
                <a:solidFill>
                  <a:srgbClr val="212121"/>
                </a:solidFill>
                <a:latin typeface="ag-book"/>
              </a:rPr>
              <a:t>and </a:t>
            </a:r>
            <a:r>
              <a:rPr lang="en-GB" sz="2800" dirty="0">
                <a:solidFill>
                  <a:srgbClr val="212121"/>
                </a:solidFill>
                <a:latin typeface="ag-book"/>
              </a:rPr>
              <a:t>flexibility</a:t>
            </a:r>
            <a:r>
              <a:rPr lang="en-GB" dirty="0">
                <a:solidFill>
                  <a:srgbClr val="212121"/>
                </a:solidFill>
                <a:latin typeface="ag-book"/>
              </a:rPr>
              <a:t>. </a:t>
            </a:r>
            <a:r>
              <a:rPr lang="en-GB" sz="3200" b="1" u="sng" dirty="0">
                <a:solidFill>
                  <a:srgbClr val="212121"/>
                </a:solidFill>
                <a:latin typeface="ag-book"/>
              </a:rPr>
              <a:t>Geography provides you with these.</a:t>
            </a:r>
          </a:p>
          <a:p>
            <a:r>
              <a:rPr lang="en-GB" dirty="0"/>
              <a:t/>
            </a:r>
            <a:br>
              <a:rPr lang="en-GB" dirty="0"/>
            </a:br>
            <a:endParaRPr lang="en-GB" dirty="0"/>
          </a:p>
        </p:txBody>
      </p:sp>
    </p:spTree>
    <p:extLst>
      <p:ext uri="{BB962C8B-B14F-4D97-AF65-F5344CB8AC3E}">
        <p14:creationId xmlns:p14="http://schemas.microsoft.com/office/powerpoint/2010/main" val="62066673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a:spLocks noChangeArrowheads="1"/>
          </p:cNvSpPr>
          <p:nvPr/>
        </p:nvSpPr>
        <p:spPr bwMode="auto">
          <a:xfrm>
            <a:off x="3429000" y="2895600"/>
            <a:ext cx="1828800" cy="1066800"/>
          </a:xfrm>
          <a:prstGeom prst="ellipse">
            <a:avLst/>
          </a:prstGeom>
          <a:solidFill>
            <a:schemeClr val="accent5">
              <a:lumMod val="75000"/>
            </a:schemeClr>
          </a:solidFill>
          <a:ln w="9525">
            <a:solidFill>
              <a:schemeClr val="tx1"/>
            </a:solidFill>
            <a:round/>
            <a:headEnd/>
            <a:tailEnd/>
          </a:ln>
          <a:effectLst/>
          <a:extLst/>
        </p:spPr>
        <p:txBody>
          <a:bodyPr wrap="none" anchor="ctr"/>
          <a:lstStyle/>
          <a:p>
            <a:pPr algn="ctr"/>
            <a:r>
              <a:rPr lang="en-GB" sz="1400" b="1">
                <a:solidFill>
                  <a:schemeClr val="bg2">
                    <a:lumMod val="10000"/>
                  </a:schemeClr>
                </a:solidFill>
                <a:latin typeface="Arial" charset="0"/>
              </a:rPr>
              <a:t>Geography</a:t>
            </a:r>
          </a:p>
        </p:txBody>
      </p:sp>
      <p:sp>
        <p:nvSpPr>
          <p:cNvPr id="5" name="AutoShape 6"/>
          <p:cNvSpPr>
            <a:spLocks noChangeArrowheads="1"/>
          </p:cNvSpPr>
          <p:nvPr/>
        </p:nvSpPr>
        <p:spPr bwMode="auto">
          <a:xfrm>
            <a:off x="5257800" y="2667000"/>
            <a:ext cx="2514600" cy="685800"/>
          </a:xfrm>
          <a:prstGeom prst="cloudCallout">
            <a:avLst>
              <a:gd name="adj1" fmla="val -47347"/>
              <a:gd name="adj2" fmla="val 56713"/>
            </a:avLst>
          </a:prstGeom>
          <a:solidFill>
            <a:schemeClr val="accent5">
              <a:lumMod val="75000"/>
            </a:schemeClr>
          </a:solidFill>
          <a:ln w="9525">
            <a:solidFill>
              <a:schemeClr val="tx1"/>
            </a:solidFill>
            <a:round/>
            <a:headEnd/>
            <a:tailEnd/>
          </a:ln>
          <a:effectLst/>
          <a:extLst/>
        </p:spPr>
        <p:txBody>
          <a:bodyPr/>
          <a:lstStyle/>
          <a:p>
            <a:pPr algn="ctr"/>
            <a:r>
              <a:rPr lang="en-GB" sz="1400" b="1" dirty="0">
                <a:solidFill>
                  <a:schemeClr val="bg2">
                    <a:lumMod val="10000"/>
                  </a:schemeClr>
                </a:solidFill>
              </a:rPr>
              <a:t>Meteorology </a:t>
            </a:r>
            <a:endParaRPr lang="en-US" sz="1400" b="1" dirty="0">
              <a:solidFill>
                <a:schemeClr val="bg2">
                  <a:lumMod val="10000"/>
                </a:schemeClr>
              </a:solidFill>
            </a:endParaRPr>
          </a:p>
        </p:txBody>
      </p:sp>
      <p:sp>
        <p:nvSpPr>
          <p:cNvPr id="6" name="AutoShape 7"/>
          <p:cNvSpPr>
            <a:spLocks noChangeArrowheads="1"/>
          </p:cNvSpPr>
          <p:nvPr/>
        </p:nvSpPr>
        <p:spPr bwMode="auto">
          <a:xfrm>
            <a:off x="4800600" y="3810000"/>
            <a:ext cx="2209800" cy="990600"/>
          </a:xfrm>
          <a:prstGeom prst="cloudCallout">
            <a:avLst>
              <a:gd name="adj1" fmla="val -43750"/>
              <a:gd name="adj2" fmla="val -40704"/>
            </a:avLst>
          </a:prstGeom>
          <a:solidFill>
            <a:schemeClr val="accent5">
              <a:lumMod val="75000"/>
            </a:schemeClr>
          </a:solidFill>
          <a:ln w="9525">
            <a:solidFill>
              <a:schemeClr val="tx1"/>
            </a:solidFill>
            <a:round/>
            <a:headEnd/>
            <a:tailEnd/>
          </a:ln>
          <a:effectLst/>
          <a:extLst/>
        </p:spPr>
        <p:txBody>
          <a:bodyPr/>
          <a:lstStyle/>
          <a:p>
            <a:pPr algn="ctr"/>
            <a:r>
              <a:rPr lang="en-GB" sz="1400" b="1" dirty="0" smtClean="0">
                <a:solidFill>
                  <a:schemeClr val="bg2">
                    <a:lumMod val="10000"/>
                  </a:schemeClr>
                </a:solidFill>
              </a:rPr>
              <a:t>Marine Biology</a:t>
            </a:r>
            <a:endParaRPr lang="en-US" sz="1400" b="1" dirty="0">
              <a:solidFill>
                <a:schemeClr val="bg2">
                  <a:lumMod val="10000"/>
                </a:schemeClr>
              </a:solidFill>
            </a:endParaRPr>
          </a:p>
        </p:txBody>
      </p:sp>
      <p:sp>
        <p:nvSpPr>
          <p:cNvPr id="7" name="AutoShape 8"/>
          <p:cNvSpPr>
            <a:spLocks noChangeArrowheads="1"/>
          </p:cNvSpPr>
          <p:nvPr/>
        </p:nvSpPr>
        <p:spPr bwMode="auto">
          <a:xfrm>
            <a:off x="685800" y="2209800"/>
            <a:ext cx="3124200" cy="838200"/>
          </a:xfrm>
          <a:prstGeom prst="cloudCallout">
            <a:avLst>
              <a:gd name="adj1" fmla="val 46495"/>
              <a:gd name="adj2" fmla="val 42801"/>
            </a:avLst>
          </a:prstGeom>
          <a:solidFill>
            <a:schemeClr val="accent5">
              <a:lumMod val="75000"/>
            </a:schemeClr>
          </a:solidFill>
          <a:ln w="9525">
            <a:solidFill>
              <a:schemeClr val="tx1"/>
            </a:solidFill>
            <a:round/>
            <a:headEnd/>
            <a:tailEnd/>
          </a:ln>
          <a:effectLst/>
          <a:extLst/>
        </p:spPr>
        <p:txBody>
          <a:bodyPr/>
          <a:lstStyle/>
          <a:p>
            <a:pPr algn="ctr"/>
            <a:r>
              <a:rPr lang="en-GB" sz="1400" b="1" dirty="0">
                <a:solidFill>
                  <a:schemeClr val="bg2">
                    <a:lumMod val="10000"/>
                  </a:schemeClr>
                </a:solidFill>
              </a:rPr>
              <a:t>Hazard &amp; Disaster Management</a:t>
            </a:r>
            <a:endParaRPr lang="en-US" sz="1400" b="1" dirty="0">
              <a:solidFill>
                <a:schemeClr val="bg2">
                  <a:lumMod val="10000"/>
                </a:schemeClr>
              </a:solidFill>
            </a:endParaRPr>
          </a:p>
        </p:txBody>
      </p:sp>
      <p:sp>
        <p:nvSpPr>
          <p:cNvPr id="8" name="AutoShape 9"/>
          <p:cNvSpPr>
            <a:spLocks noChangeArrowheads="1"/>
          </p:cNvSpPr>
          <p:nvPr/>
        </p:nvSpPr>
        <p:spPr bwMode="auto">
          <a:xfrm>
            <a:off x="1600200" y="3657600"/>
            <a:ext cx="2057400" cy="1219200"/>
          </a:xfrm>
          <a:prstGeom prst="cloudCallout">
            <a:avLst>
              <a:gd name="adj1" fmla="val 64120"/>
              <a:gd name="adj2" fmla="val -25389"/>
            </a:avLst>
          </a:prstGeom>
          <a:solidFill>
            <a:schemeClr val="accent5">
              <a:lumMod val="75000"/>
            </a:schemeClr>
          </a:solidFill>
          <a:ln w="9525">
            <a:solidFill>
              <a:schemeClr val="tx1"/>
            </a:solidFill>
            <a:round/>
            <a:headEnd/>
            <a:tailEnd/>
          </a:ln>
          <a:effectLst/>
          <a:extLst/>
        </p:spPr>
        <p:txBody>
          <a:bodyPr/>
          <a:lstStyle/>
          <a:p>
            <a:pPr algn="ctr"/>
            <a:r>
              <a:rPr lang="en-GB" sz="1400" b="1" dirty="0">
                <a:solidFill>
                  <a:schemeClr val="bg2">
                    <a:lumMod val="10000"/>
                  </a:schemeClr>
                </a:solidFill>
              </a:rPr>
              <a:t>Urban and Regional Planning</a:t>
            </a:r>
            <a:endParaRPr lang="en-US" sz="1400" b="1" dirty="0">
              <a:solidFill>
                <a:schemeClr val="bg2">
                  <a:lumMod val="10000"/>
                </a:schemeClr>
              </a:solidFill>
            </a:endParaRPr>
          </a:p>
        </p:txBody>
      </p:sp>
      <p:sp>
        <p:nvSpPr>
          <p:cNvPr id="9" name="AutoShape 10"/>
          <p:cNvSpPr>
            <a:spLocks noChangeArrowheads="1"/>
          </p:cNvSpPr>
          <p:nvPr/>
        </p:nvSpPr>
        <p:spPr bwMode="auto">
          <a:xfrm>
            <a:off x="6096000" y="4572000"/>
            <a:ext cx="2209800" cy="838200"/>
          </a:xfrm>
          <a:prstGeom prst="cloudCallout">
            <a:avLst>
              <a:gd name="adj1" fmla="val -34125"/>
              <a:gd name="adj2" fmla="val -49051"/>
            </a:avLst>
          </a:prstGeom>
          <a:solidFill>
            <a:schemeClr val="accent5">
              <a:lumMod val="75000"/>
            </a:schemeClr>
          </a:solidFill>
          <a:ln w="9525">
            <a:solidFill>
              <a:schemeClr val="tx1"/>
            </a:solidFill>
            <a:round/>
            <a:headEnd/>
            <a:tailEnd/>
          </a:ln>
          <a:effectLst/>
          <a:extLst/>
        </p:spPr>
        <p:txBody>
          <a:bodyPr/>
          <a:lstStyle/>
          <a:p>
            <a:pPr algn="ctr"/>
            <a:r>
              <a:rPr lang="en-GB" sz="1400" b="1" dirty="0">
                <a:solidFill>
                  <a:schemeClr val="bg2">
                    <a:lumMod val="10000"/>
                  </a:schemeClr>
                </a:solidFill>
              </a:rPr>
              <a:t>Cartography</a:t>
            </a:r>
            <a:endParaRPr lang="en-US" sz="1400" b="1" dirty="0">
              <a:solidFill>
                <a:schemeClr val="bg2">
                  <a:lumMod val="10000"/>
                </a:schemeClr>
              </a:solidFill>
            </a:endParaRPr>
          </a:p>
        </p:txBody>
      </p:sp>
      <p:sp>
        <p:nvSpPr>
          <p:cNvPr id="11" name="AutoShape 12"/>
          <p:cNvSpPr>
            <a:spLocks noChangeArrowheads="1"/>
          </p:cNvSpPr>
          <p:nvPr/>
        </p:nvSpPr>
        <p:spPr bwMode="auto">
          <a:xfrm>
            <a:off x="3124200" y="4191000"/>
            <a:ext cx="2133600" cy="533400"/>
          </a:xfrm>
          <a:prstGeom prst="cloudCallout">
            <a:avLst>
              <a:gd name="adj1" fmla="val 8481"/>
              <a:gd name="adj2" fmla="val -91069"/>
            </a:avLst>
          </a:prstGeom>
          <a:solidFill>
            <a:schemeClr val="accent5">
              <a:lumMod val="75000"/>
            </a:schemeClr>
          </a:solidFill>
          <a:ln w="9525">
            <a:solidFill>
              <a:schemeClr val="tx1"/>
            </a:solidFill>
            <a:round/>
            <a:headEnd/>
            <a:tailEnd/>
          </a:ln>
          <a:effectLst/>
          <a:extLst/>
        </p:spPr>
        <p:txBody>
          <a:bodyPr/>
          <a:lstStyle/>
          <a:p>
            <a:pPr algn="ctr"/>
            <a:r>
              <a:rPr lang="en-GB" sz="1400" b="1">
                <a:solidFill>
                  <a:schemeClr val="bg2">
                    <a:lumMod val="10000"/>
                  </a:schemeClr>
                </a:solidFill>
              </a:rPr>
              <a:t>Geology</a:t>
            </a:r>
            <a:endParaRPr lang="en-US" sz="1400" b="1">
              <a:solidFill>
                <a:schemeClr val="bg2">
                  <a:lumMod val="10000"/>
                </a:schemeClr>
              </a:solidFill>
            </a:endParaRPr>
          </a:p>
        </p:txBody>
      </p:sp>
      <p:sp>
        <p:nvSpPr>
          <p:cNvPr id="12" name="AutoShape 13"/>
          <p:cNvSpPr>
            <a:spLocks noChangeArrowheads="1"/>
          </p:cNvSpPr>
          <p:nvPr/>
        </p:nvSpPr>
        <p:spPr bwMode="auto">
          <a:xfrm>
            <a:off x="3124200" y="4724400"/>
            <a:ext cx="2286000" cy="1219200"/>
          </a:xfrm>
          <a:prstGeom prst="cloudCallout">
            <a:avLst>
              <a:gd name="adj1" fmla="val -20903"/>
              <a:gd name="adj2" fmla="val -44403"/>
            </a:avLst>
          </a:prstGeom>
          <a:solidFill>
            <a:schemeClr val="accent5">
              <a:lumMod val="75000"/>
            </a:schemeClr>
          </a:solidFill>
          <a:ln w="9525">
            <a:solidFill>
              <a:schemeClr val="tx1"/>
            </a:solidFill>
            <a:round/>
            <a:headEnd/>
            <a:tailEnd/>
          </a:ln>
          <a:effectLst/>
          <a:extLst/>
        </p:spPr>
        <p:txBody>
          <a:bodyPr/>
          <a:lstStyle/>
          <a:p>
            <a:pPr algn="ctr"/>
            <a:r>
              <a:rPr lang="en-GB" sz="1400" b="1" dirty="0">
                <a:solidFill>
                  <a:schemeClr val="bg2">
                    <a:lumMod val="10000"/>
                  </a:schemeClr>
                </a:solidFill>
              </a:rPr>
              <a:t>Resource Management </a:t>
            </a:r>
            <a:endParaRPr lang="en-US" sz="1400" b="1" dirty="0">
              <a:solidFill>
                <a:schemeClr val="bg2">
                  <a:lumMod val="10000"/>
                </a:schemeClr>
              </a:solidFill>
            </a:endParaRPr>
          </a:p>
        </p:txBody>
      </p:sp>
      <p:sp>
        <p:nvSpPr>
          <p:cNvPr id="13" name="AutoShape 14"/>
          <p:cNvSpPr>
            <a:spLocks noChangeArrowheads="1"/>
          </p:cNvSpPr>
          <p:nvPr/>
        </p:nvSpPr>
        <p:spPr bwMode="auto">
          <a:xfrm>
            <a:off x="3657600" y="1905000"/>
            <a:ext cx="2362200" cy="838200"/>
          </a:xfrm>
          <a:prstGeom prst="cloudCallout">
            <a:avLst>
              <a:gd name="adj1" fmla="val -29838"/>
              <a:gd name="adj2" fmla="val 80870"/>
            </a:avLst>
          </a:prstGeom>
          <a:solidFill>
            <a:schemeClr val="accent5">
              <a:lumMod val="75000"/>
            </a:schemeClr>
          </a:solidFill>
          <a:ln w="9525">
            <a:solidFill>
              <a:schemeClr val="tx1"/>
            </a:solidFill>
            <a:round/>
            <a:headEnd/>
            <a:tailEnd/>
          </a:ln>
          <a:effectLst/>
          <a:extLst/>
        </p:spPr>
        <p:txBody>
          <a:bodyPr/>
          <a:lstStyle/>
          <a:p>
            <a:pPr algn="ctr"/>
            <a:r>
              <a:rPr lang="en-GB" sz="1400" b="1" dirty="0">
                <a:solidFill>
                  <a:schemeClr val="bg2">
                    <a:lumMod val="10000"/>
                  </a:schemeClr>
                </a:solidFill>
              </a:rPr>
              <a:t>International Relations</a:t>
            </a:r>
            <a:endParaRPr lang="en-US" sz="1400" b="1" dirty="0">
              <a:solidFill>
                <a:schemeClr val="bg2">
                  <a:lumMod val="10000"/>
                </a:schemeClr>
              </a:solidFill>
            </a:endParaRPr>
          </a:p>
        </p:txBody>
      </p:sp>
      <p:sp>
        <p:nvSpPr>
          <p:cNvPr id="14" name="AutoShape 16"/>
          <p:cNvSpPr>
            <a:spLocks noChangeArrowheads="1"/>
          </p:cNvSpPr>
          <p:nvPr/>
        </p:nvSpPr>
        <p:spPr bwMode="auto">
          <a:xfrm>
            <a:off x="0" y="3124200"/>
            <a:ext cx="3200400" cy="457200"/>
          </a:xfrm>
          <a:prstGeom prst="cloudCallout">
            <a:avLst>
              <a:gd name="adj1" fmla="val 54264"/>
              <a:gd name="adj2" fmla="val 22917"/>
            </a:avLst>
          </a:prstGeom>
          <a:solidFill>
            <a:schemeClr val="accent5">
              <a:lumMod val="75000"/>
            </a:schemeClr>
          </a:solidFill>
          <a:ln w="9525">
            <a:solidFill>
              <a:schemeClr val="tx1"/>
            </a:solidFill>
            <a:round/>
            <a:headEnd/>
            <a:tailEnd/>
          </a:ln>
          <a:effectLst/>
          <a:extLst/>
        </p:spPr>
        <p:txBody>
          <a:bodyPr/>
          <a:lstStyle/>
          <a:p>
            <a:pPr algn="ctr"/>
            <a:r>
              <a:rPr lang="en-GB" sz="1400" b="1" dirty="0">
                <a:solidFill>
                  <a:schemeClr val="bg2">
                    <a:lumMod val="10000"/>
                  </a:schemeClr>
                </a:solidFill>
              </a:rPr>
              <a:t>Travel &amp; Tourism </a:t>
            </a:r>
            <a:endParaRPr lang="en-US" sz="1400" b="1" dirty="0">
              <a:solidFill>
                <a:schemeClr val="bg2">
                  <a:lumMod val="10000"/>
                </a:schemeClr>
              </a:solidFill>
            </a:endParaRPr>
          </a:p>
        </p:txBody>
      </p:sp>
      <p:sp>
        <p:nvSpPr>
          <p:cNvPr id="15" name="AutoShape 17"/>
          <p:cNvSpPr>
            <a:spLocks noChangeArrowheads="1"/>
          </p:cNvSpPr>
          <p:nvPr/>
        </p:nvSpPr>
        <p:spPr bwMode="auto">
          <a:xfrm>
            <a:off x="0" y="3962400"/>
            <a:ext cx="2133600" cy="1371600"/>
          </a:xfrm>
          <a:prstGeom prst="cloudCallout">
            <a:avLst>
              <a:gd name="adj1" fmla="val 27977"/>
              <a:gd name="adj2" fmla="val -17940"/>
            </a:avLst>
          </a:prstGeom>
          <a:solidFill>
            <a:schemeClr val="accent5">
              <a:lumMod val="75000"/>
            </a:schemeClr>
          </a:solidFill>
          <a:ln w="9525">
            <a:solidFill>
              <a:schemeClr val="tx1"/>
            </a:solidFill>
            <a:round/>
            <a:headEnd/>
            <a:tailEnd/>
          </a:ln>
          <a:effectLst/>
          <a:extLst/>
        </p:spPr>
        <p:txBody>
          <a:bodyPr/>
          <a:lstStyle/>
          <a:p>
            <a:pPr algn="ctr"/>
            <a:r>
              <a:rPr lang="en-GB" sz="1400" b="1" dirty="0" smtClean="0">
                <a:solidFill>
                  <a:schemeClr val="bg2">
                    <a:lumMod val="10000"/>
                  </a:schemeClr>
                </a:solidFill>
              </a:rPr>
              <a:t>Architect</a:t>
            </a:r>
            <a:endParaRPr lang="en-US" sz="1400" b="1" dirty="0">
              <a:solidFill>
                <a:schemeClr val="bg2">
                  <a:lumMod val="10000"/>
                </a:schemeClr>
              </a:solidFill>
            </a:endParaRPr>
          </a:p>
        </p:txBody>
      </p:sp>
      <p:sp>
        <p:nvSpPr>
          <p:cNvPr id="16" name="AutoShape 18"/>
          <p:cNvSpPr>
            <a:spLocks noChangeArrowheads="1"/>
          </p:cNvSpPr>
          <p:nvPr/>
        </p:nvSpPr>
        <p:spPr bwMode="auto">
          <a:xfrm>
            <a:off x="6934200" y="3352800"/>
            <a:ext cx="2057400" cy="1143000"/>
          </a:xfrm>
          <a:prstGeom prst="cloudCallout">
            <a:avLst>
              <a:gd name="adj1" fmla="val -37653"/>
              <a:gd name="adj2" fmla="val -61528"/>
            </a:avLst>
          </a:prstGeom>
          <a:solidFill>
            <a:schemeClr val="accent5">
              <a:lumMod val="75000"/>
            </a:schemeClr>
          </a:solidFill>
          <a:ln w="9525">
            <a:solidFill>
              <a:schemeClr val="tx1"/>
            </a:solidFill>
            <a:round/>
            <a:headEnd/>
            <a:tailEnd/>
          </a:ln>
          <a:effectLst/>
          <a:extLst/>
        </p:spPr>
        <p:txBody>
          <a:bodyPr/>
          <a:lstStyle/>
          <a:p>
            <a:pPr algn="ctr"/>
            <a:r>
              <a:rPr lang="en-GB" sz="1400" b="1" dirty="0">
                <a:solidFill>
                  <a:schemeClr val="bg2">
                    <a:lumMod val="10000"/>
                  </a:schemeClr>
                </a:solidFill>
              </a:rPr>
              <a:t>Climate Change Scientist</a:t>
            </a:r>
            <a:endParaRPr lang="en-US" sz="1400" b="1" dirty="0">
              <a:solidFill>
                <a:schemeClr val="bg2">
                  <a:lumMod val="10000"/>
                </a:schemeClr>
              </a:solidFill>
            </a:endParaRPr>
          </a:p>
        </p:txBody>
      </p:sp>
      <p:sp>
        <p:nvSpPr>
          <p:cNvPr id="18" name="Title 6"/>
          <p:cNvSpPr txBox="1">
            <a:spLocks/>
          </p:cNvSpPr>
          <p:nvPr/>
        </p:nvSpPr>
        <p:spPr>
          <a:xfrm>
            <a:off x="539552" y="476672"/>
            <a:ext cx="8229600" cy="1143000"/>
          </a:xfrm>
          <a:prstGeom prst="rect">
            <a:avLst/>
          </a:prstGeom>
          <a:solidFill>
            <a:srgbClr val="6D0D35"/>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3200" b="1" dirty="0">
                <a:solidFill>
                  <a:schemeClr val="bg1"/>
                </a:solidFill>
              </a:rPr>
              <a:t>Career Options</a:t>
            </a:r>
            <a:r>
              <a:rPr lang="en-GB" sz="3200" b="1" dirty="0" smtClean="0">
                <a:solidFill>
                  <a:schemeClr val="bg1"/>
                </a:solidFill>
              </a:rPr>
              <a:t>?</a:t>
            </a:r>
            <a:endParaRPr lang="en-GB" sz="3200" b="1" dirty="0">
              <a:solidFill>
                <a:schemeClr val="bg1"/>
              </a:solidFill>
            </a:endParaRPr>
          </a:p>
        </p:txBody>
      </p:sp>
      <p:pic>
        <p:nvPicPr>
          <p:cNvPr id="1026" name="Picture 2" descr="Image result for scientis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54673" y="3619236"/>
            <a:ext cx="4343400" cy="331496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arctec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48064" y="7937"/>
            <a:ext cx="3964445" cy="2805569"/>
          </a:xfrm>
          <a:prstGeom prst="rect">
            <a:avLst/>
          </a:prstGeom>
          <a:noFill/>
          <a:extLst>
            <a:ext uri="{909E8E84-426E-40DD-AFC4-6F175D3DCCD1}">
              <a14:hiddenFill xmlns:a14="http://schemas.microsoft.com/office/drawing/2010/main">
                <a:solidFill>
                  <a:srgbClr val="FFFFFF"/>
                </a:solidFill>
              </a14:hiddenFill>
            </a:ext>
          </a:extLst>
        </p:spPr>
      </p:pic>
      <p:sp>
        <p:nvSpPr>
          <p:cNvPr id="20" name="AutoShape 11"/>
          <p:cNvSpPr>
            <a:spLocks noChangeArrowheads="1"/>
          </p:cNvSpPr>
          <p:nvPr/>
        </p:nvSpPr>
        <p:spPr bwMode="auto">
          <a:xfrm>
            <a:off x="6324600" y="1752600"/>
            <a:ext cx="2133600" cy="914400"/>
          </a:xfrm>
          <a:prstGeom prst="cloudCallout">
            <a:avLst>
              <a:gd name="adj1" fmla="val -21727"/>
              <a:gd name="adj2" fmla="val 53648"/>
            </a:avLst>
          </a:prstGeom>
          <a:solidFill>
            <a:schemeClr val="accent5">
              <a:lumMod val="75000"/>
            </a:schemeClr>
          </a:solidFill>
          <a:ln w="9525">
            <a:solidFill>
              <a:schemeClr val="tx1"/>
            </a:solidFill>
            <a:round/>
            <a:headEnd/>
            <a:tailEnd/>
          </a:ln>
          <a:effectLst/>
          <a:extLst/>
        </p:spPr>
        <p:txBody>
          <a:bodyPr/>
          <a:lstStyle/>
          <a:p>
            <a:pPr algn="ctr"/>
            <a:r>
              <a:rPr lang="en-GB" sz="1400" b="1" dirty="0">
                <a:solidFill>
                  <a:schemeClr val="bg2">
                    <a:lumMod val="10000"/>
                  </a:schemeClr>
                </a:solidFill>
              </a:rPr>
              <a:t>Climatology </a:t>
            </a:r>
            <a:endParaRPr lang="en-US" sz="1400" b="1" dirty="0">
              <a:solidFill>
                <a:schemeClr val="bg2">
                  <a:lumMod val="10000"/>
                </a:schemeClr>
              </a:solidFill>
            </a:endParaRPr>
          </a:p>
        </p:txBody>
      </p:sp>
      <p:sp>
        <p:nvSpPr>
          <p:cNvPr id="21" name="AutoShape 8" descr="Image result for climatologist pictur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10" descr="Image result for climatologist pictur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7" name="Picture 16"/>
          <p:cNvPicPr>
            <a:picLocks noChangeAspect="1"/>
          </p:cNvPicPr>
          <p:nvPr/>
        </p:nvPicPr>
        <p:blipFill>
          <a:blip r:embed="rId5"/>
          <a:stretch>
            <a:fillRect/>
          </a:stretch>
        </p:blipFill>
        <p:spPr>
          <a:xfrm>
            <a:off x="5083272" y="2003824"/>
            <a:ext cx="4074043" cy="1741060"/>
          </a:xfrm>
          <a:prstGeom prst="rect">
            <a:avLst/>
          </a:prstGeom>
        </p:spPr>
      </p:pic>
      <p:pic>
        <p:nvPicPr>
          <p:cNvPr id="1036" name="Picture 12" descr="Image result for wildlife photographe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 y="3619236"/>
            <a:ext cx="4854673" cy="3235640"/>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Image result for buissness man and wome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 y="-10310"/>
            <a:ext cx="5148065" cy="3591709"/>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283152130"/>
      </p:ext>
    </p:extLst>
  </p:cSld>
  <p:clrMapOvr>
    <a:masterClrMapping/>
  </p:clrMapOvr>
  <mc:AlternateContent xmlns:mc="http://schemas.openxmlformats.org/markup-compatibility/2006" xmlns:p14="http://schemas.microsoft.com/office/powerpoint/2010/main">
    <mc:Choice Requires="p14">
      <p:transition spd="slow" p14:dur="2000" advTm="17853"/>
    </mc:Choice>
    <mc:Fallback xmlns="">
      <p:transition spd="slow" advTm="1785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50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50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50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50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50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50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5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50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50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500"/>
                                  </p:stCondLst>
                                  <p:childTnLst>
                                    <p:set>
                                      <p:cBhvr>
                                        <p:cTn id="51" dur="1" fill="hold">
                                          <p:stCondLst>
                                            <p:cond delay="0"/>
                                          </p:stCondLst>
                                        </p:cTn>
                                        <p:tgtEl>
                                          <p:spTgt spid="16"/>
                                        </p:tgtEl>
                                        <p:attrNameLst>
                                          <p:attrName>style.visibility</p:attrName>
                                        </p:attrNameLst>
                                      </p:cBhvr>
                                      <p:to>
                                        <p:strVal val="visible"/>
                                      </p:to>
                                    </p:set>
                                    <p:animEffect transition="in" filter="fade">
                                      <p:cBhvr>
                                        <p:cTn id="52" dur="500"/>
                                        <p:tgtEl>
                                          <p:spTgt spid="16"/>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500"/>
                                  </p:stCondLst>
                                  <p:childTnLst>
                                    <p:set>
                                      <p:cBhvr>
                                        <p:cTn id="56" dur="1" fill="hold">
                                          <p:stCondLst>
                                            <p:cond delay="0"/>
                                          </p:stCondLst>
                                        </p:cTn>
                                        <p:tgtEl>
                                          <p:spTgt spid="13"/>
                                        </p:tgtEl>
                                        <p:attrNameLst>
                                          <p:attrName>style.visibility</p:attrName>
                                        </p:attrNameLst>
                                      </p:cBhvr>
                                      <p:to>
                                        <p:strVal val="visible"/>
                                      </p:to>
                                    </p:set>
                                    <p:animEffect transition="in" filter="fade">
                                      <p:cBhvr>
                                        <p:cTn id="57" dur="500"/>
                                        <p:tgtEl>
                                          <p:spTgt spid="13"/>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500"/>
                                  </p:stCondLst>
                                  <p:childTnLst>
                                    <p:set>
                                      <p:cBhvr>
                                        <p:cTn id="61" dur="1" fill="hold">
                                          <p:stCondLst>
                                            <p:cond delay="0"/>
                                          </p:stCondLst>
                                        </p:cTn>
                                        <p:tgtEl>
                                          <p:spTgt spid="20"/>
                                        </p:tgtEl>
                                        <p:attrNameLst>
                                          <p:attrName>style.visibility</p:attrName>
                                        </p:attrNameLst>
                                      </p:cBhvr>
                                      <p:to>
                                        <p:strVal val="visible"/>
                                      </p:to>
                                    </p:set>
                                    <p:animEffect transition="in" filter="fade">
                                      <p:cBhvr>
                                        <p:cTn id="62" dur="500"/>
                                        <p:tgtEl>
                                          <p:spTgt spid="20"/>
                                        </p:tgtEl>
                                      </p:cBhvr>
                                    </p:animEffec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nodeType="clickEffect">
                                  <p:stCondLst>
                                    <p:cond delay="0"/>
                                  </p:stCondLst>
                                  <p:childTnLst>
                                    <p:set>
                                      <p:cBhvr>
                                        <p:cTn id="66" dur="1" fill="hold">
                                          <p:stCondLst>
                                            <p:cond delay="0"/>
                                          </p:stCondLst>
                                        </p:cTn>
                                        <p:tgtEl>
                                          <p:spTgt spid="1026"/>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nodeType="clickEffect">
                                  <p:stCondLst>
                                    <p:cond delay="0"/>
                                  </p:stCondLst>
                                  <p:childTnLst>
                                    <p:set>
                                      <p:cBhvr>
                                        <p:cTn id="70" dur="1" fill="hold">
                                          <p:stCondLst>
                                            <p:cond delay="0"/>
                                          </p:stCondLst>
                                        </p:cTn>
                                        <p:tgtEl>
                                          <p:spTgt spid="17"/>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nodeType="clickEffect">
                                  <p:stCondLst>
                                    <p:cond delay="0"/>
                                  </p:stCondLst>
                                  <p:childTnLst>
                                    <p:set>
                                      <p:cBhvr>
                                        <p:cTn id="74" dur="1" fill="hold">
                                          <p:stCondLst>
                                            <p:cond delay="0"/>
                                          </p:stCondLst>
                                        </p:cTn>
                                        <p:tgtEl>
                                          <p:spTgt spid="1030"/>
                                        </p:tgtEl>
                                        <p:attrNameLst>
                                          <p:attrName>style.visibility</p:attrName>
                                        </p:attrNameLst>
                                      </p:cBhvr>
                                      <p:to>
                                        <p:strVal val="visible"/>
                                      </p:to>
                                    </p:set>
                                    <p:animEffect transition="in" filter="fade">
                                      <p:cBhvr>
                                        <p:cTn id="75" dur="500"/>
                                        <p:tgtEl>
                                          <p:spTgt spid="1030"/>
                                        </p:tgtEl>
                                      </p:cBhvr>
                                    </p:animEffect>
                                  </p:childTnLst>
                                </p:cTn>
                              </p:par>
                            </p:childTnLst>
                          </p:cTn>
                        </p:par>
                      </p:childTnLst>
                    </p:cTn>
                  </p:par>
                  <p:par>
                    <p:cTn id="76" fill="hold">
                      <p:stCondLst>
                        <p:cond delay="indefinite"/>
                      </p:stCondLst>
                      <p:childTnLst>
                        <p:par>
                          <p:cTn id="77" fill="hold">
                            <p:stCondLst>
                              <p:cond delay="0"/>
                            </p:stCondLst>
                            <p:childTnLst>
                              <p:par>
                                <p:cTn id="78" presetID="1" presetClass="entr" presetSubtype="0" fill="hold" nodeType="clickEffect">
                                  <p:stCondLst>
                                    <p:cond delay="0"/>
                                  </p:stCondLst>
                                  <p:childTnLst>
                                    <p:set>
                                      <p:cBhvr>
                                        <p:cTn id="79" dur="1" fill="hold">
                                          <p:stCondLst>
                                            <p:cond delay="0"/>
                                          </p:stCondLst>
                                        </p:cTn>
                                        <p:tgtEl>
                                          <p:spTgt spid="1038"/>
                                        </p:tgtEl>
                                        <p:attrNameLst>
                                          <p:attrName>style.visibility</p:attrName>
                                        </p:attrNameLst>
                                      </p:cBhvr>
                                      <p:to>
                                        <p:strVal val="visible"/>
                                      </p:to>
                                    </p:set>
                                  </p:childTnLst>
                                </p:cTn>
                              </p:par>
                            </p:childTnLst>
                          </p:cTn>
                        </p:par>
                      </p:childTnLst>
                    </p:cTn>
                  </p:par>
                  <p:par>
                    <p:cTn id="80" fill="hold">
                      <p:stCondLst>
                        <p:cond delay="indefinite"/>
                      </p:stCondLst>
                      <p:childTnLst>
                        <p:par>
                          <p:cTn id="81" fill="hold">
                            <p:stCondLst>
                              <p:cond delay="0"/>
                            </p:stCondLst>
                            <p:childTnLst>
                              <p:par>
                                <p:cTn id="82" presetID="1" presetClass="entr" presetSubtype="0" fill="hold" nodeType="clickEffect">
                                  <p:stCondLst>
                                    <p:cond delay="0"/>
                                  </p:stCondLst>
                                  <p:childTnLst>
                                    <p:set>
                                      <p:cBhvr>
                                        <p:cTn id="83" dur="1" fill="hold">
                                          <p:stCondLst>
                                            <p:cond delay="0"/>
                                          </p:stCondLst>
                                        </p:cTn>
                                        <p:tgtEl>
                                          <p:spTgt spid="10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1" grpId="0" animBg="1"/>
      <p:bldP spid="12" grpId="0" animBg="1"/>
      <p:bldP spid="13" grpId="0" animBg="1"/>
      <p:bldP spid="14" grpId="0" animBg="1"/>
      <p:bldP spid="15" grpId="0" animBg="1"/>
      <p:bldP spid="16" grpId="0" animBg="1"/>
      <p:bldP spid="2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4610" y="4760745"/>
            <a:ext cx="1903094" cy="1196120"/>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rgbClr val="7030A0"/>
                </a:solidFill>
              </a:rPr>
              <a:t>Biology</a:t>
            </a:r>
          </a:p>
          <a:p>
            <a:pPr algn="ctr"/>
            <a:r>
              <a:rPr lang="en-GB" dirty="0" smtClean="0">
                <a:solidFill>
                  <a:srgbClr val="7030A0"/>
                </a:solidFill>
              </a:rPr>
              <a:t>Environmental Sciences</a:t>
            </a:r>
            <a:endParaRPr lang="en-GB" dirty="0">
              <a:solidFill>
                <a:srgbClr val="7030A0"/>
              </a:solidFill>
            </a:endParaRPr>
          </a:p>
        </p:txBody>
      </p:sp>
      <p:sp>
        <p:nvSpPr>
          <p:cNvPr id="4" name="Down Arrow Callout 3"/>
          <p:cNvSpPr/>
          <p:nvPr/>
        </p:nvSpPr>
        <p:spPr>
          <a:xfrm>
            <a:off x="119574" y="4002369"/>
            <a:ext cx="1404425" cy="798231"/>
          </a:xfrm>
          <a:prstGeom prst="down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a:t>
            </a:r>
            <a:r>
              <a:rPr lang="en-GB" dirty="0" smtClean="0"/>
              <a:t>cosystem</a:t>
            </a:r>
            <a:endParaRPr lang="en-GB" dirty="0"/>
          </a:p>
        </p:txBody>
      </p:sp>
      <p:sp>
        <p:nvSpPr>
          <p:cNvPr id="5" name="Down Arrow Callout 4"/>
          <p:cNvSpPr/>
          <p:nvPr/>
        </p:nvSpPr>
        <p:spPr>
          <a:xfrm>
            <a:off x="3725711" y="4283034"/>
            <a:ext cx="1477459" cy="1355765"/>
          </a:xfrm>
          <a:prstGeom prst="down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Globalisation and Development</a:t>
            </a:r>
          </a:p>
        </p:txBody>
      </p:sp>
      <p:sp>
        <p:nvSpPr>
          <p:cNvPr id="6" name="Rounded Rectangle 5"/>
          <p:cNvSpPr/>
          <p:nvPr/>
        </p:nvSpPr>
        <p:spPr>
          <a:xfrm>
            <a:off x="3276600" y="5588076"/>
            <a:ext cx="2133600" cy="1117523"/>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rgbClr val="7030A0"/>
                </a:solidFill>
              </a:rPr>
              <a:t>Business Studies</a:t>
            </a:r>
          </a:p>
          <a:p>
            <a:pPr algn="ctr"/>
            <a:r>
              <a:rPr lang="en-GB" dirty="0" smtClean="0">
                <a:solidFill>
                  <a:srgbClr val="7030A0"/>
                </a:solidFill>
              </a:rPr>
              <a:t>Political Science</a:t>
            </a:r>
          </a:p>
          <a:p>
            <a:pPr algn="ctr"/>
            <a:r>
              <a:rPr lang="en-GB" dirty="0" smtClean="0">
                <a:solidFill>
                  <a:srgbClr val="7030A0"/>
                </a:solidFill>
              </a:rPr>
              <a:t>History</a:t>
            </a:r>
            <a:endParaRPr lang="en-GB" dirty="0">
              <a:solidFill>
                <a:srgbClr val="7030A0"/>
              </a:solidFill>
            </a:endParaRPr>
          </a:p>
        </p:txBody>
      </p:sp>
      <p:sp>
        <p:nvSpPr>
          <p:cNvPr id="7" name="Right Arrow Callout 6"/>
          <p:cNvSpPr/>
          <p:nvPr/>
        </p:nvSpPr>
        <p:spPr>
          <a:xfrm>
            <a:off x="5203170" y="1510951"/>
            <a:ext cx="2209800" cy="1023578"/>
          </a:xfrm>
          <a:prstGeom prst="right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Tourism &amp; Inequalities</a:t>
            </a:r>
            <a:endParaRPr lang="en-GB" dirty="0"/>
          </a:p>
        </p:txBody>
      </p:sp>
      <p:sp>
        <p:nvSpPr>
          <p:cNvPr id="8" name="Rounded Rectangle 7"/>
          <p:cNvSpPr/>
          <p:nvPr/>
        </p:nvSpPr>
        <p:spPr>
          <a:xfrm>
            <a:off x="7412970" y="1631948"/>
            <a:ext cx="1499382" cy="792091"/>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rgbClr val="7030A0"/>
                </a:solidFill>
              </a:rPr>
              <a:t>Economics/Law</a:t>
            </a:r>
            <a:endParaRPr lang="en-GB" dirty="0">
              <a:solidFill>
                <a:srgbClr val="7030A0"/>
              </a:solidFill>
            </a:endParaRPr>
          </a:p>
        </p:txBody>
      </p:sp>
      <p:sp>
        <p:nvSpPr>
          <p:cNvPr id="9" name="TextBox 8"/>
          <p:cNvSpPr txBox="1"/>
          <p:nvPr/>
        </p:nvSpPr>
        <p:spPr>
          <a:xfrm>
            <a:off x="533399" y="1570380"/>
            <a:ext cx="1981200" cy="923330"/>
          </a:xfrm>
          <a:prstGeom prst="rect">
            <a:avLst/>
          </a:prstGeom>
          <a:solidFill>
            <a:schemeClr val="accent5">
              <a:lumMod val="60000"/>
              <a:lumOff val="40000"/>
            </a:schemeClr>
          </a:solidFill>
        </p:spPr>
        <p:txBody>
          <a:bodyPr wrap="square" rtlCol="0">
            <a:spAutoFit/>
          </a:bodyPr>
          <a:lstStyle/>
          <a:p>
            <a:r>
              <a:rPr lang="en-GB" b="1" dirty="0" smtClean="0">
                <a:solidFill>
                  <a:schemeClr val="tx2"/>
                </a:solidFill>
              </a:rPr>
              <a:t>Key</a:t>
            </a:r>
            <a:r>
              <a:rPr lang="en-GB" dirty="0" smtClean="0">
                <a:solidFill>
                  <a:schemeClr val="tx2"/>
                </a:solidFill>
              </a:rPr>
              <a:t> </a:t>
            </a:r>
          </a:p>
          <a:p>
            <a:r>
              <a:rPr lang="en-GB" dirty="0" smtClean="0">
                <a:solidFill>
                  <a:schemeClr val="tx2"/>
                </a:solidFill>
              </a:rPr>
              <a:t>Link to other subjects</a:t>
            </a:r>
            <a:endParaRPr lang="en-GB" dirty="0">
              <a:solidFill>
                <a:schemeClr val="tx2"/>
              </a:solidFill>
            </a:endParaRPr>
          </a:p>
        </p:txBody>
      </p:sp>
      <p:sp>
        <p:nvSpPr>
          <p:cNvPr id="10" name="Right Arrow 9"/>
          <p:cNvSpPr/>
          <p:nvPr/>
        </p:nvSpPr>
        <p:spPr>
          <a:xfrm>
            <a:off x="1606295" y="2187496"/>
            <a:ext cx="978408" cy="30005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L-Shape 10"/>
          <p:cNvSpPr/>
          <p:nvPr/>
        </p:nvSpPr>
        <p:spPr>
          <a:xfrm rot="5400000">
            <a:off x="1576649" y="2033852"/>
            <a:ext cx="1037701" cy="2971801"/>
          </a:xfrm>
          <a:prstGeom prst="corner">
            <a:avLst/>
          </a:prstGeom>
          <a:solidFill>
            <a:srgbClr val="99FF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4224850" y="3602894"/>
            <a:ext cx="239590" cy="680140"/>
          </a:xfrm>
          <a:prstGeom prst="rect">
            <a:avLst/>
          </a:prstGeom>
          <a:solidFill>
            <a:srgbClr val="99FF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L-Shape 12"/>
          <p:cNvSpPr/>
          <p:nvPr/>
        </p:nvSpPr>
        <p:spPr>
          <a:xfrm rot="16200000">
            <a:off x="5054187" y="2539589"/>
            <a:ext cx="1016825" cy="914398"/>
          </a:xfrm>
          <a:prstGeom prst="corner">
            <a:avLst/>
          </a:prstGeom>
          <a:solidFill>
            <a:srgbClr val="99FF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2706344" y="3483461"/>
            <a:ext cx="239590" cy="555141"/>
          </a:xfrm>
          <a:prstGeom prst="rect">
            <a:avLst/>
          </a:prstGeom>
          <a:solidFill>
            <a:srgbClr val="99FF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L-Shape 13"/>
          <p:cNvSpPr/>
          <p:nvPr/>
        </p:nvSpPr>
        <p:spPr>
          <a:xfrm rot="10800000">
            <a:off x="6033867" y="3004523"/>
            <a:ext cx="914400" cy="957878"/>
          </a:xfrm>
          <a:prstGeom prst="corner">
            <a:avLst/>
          </a:prstGeom>
          <a:solidFill>
            <a:srgbClr val="99FF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Down Arrow Callout 14"/>
          <p:cNvSpPr/>
          <p:nvPr/>
        </p:nvSpPr>
        <p:spPr>
          <a:xfrm>
            <a:off x="5791200" y="3882691"/>
            <a:ext cx="1733128" cy="1705385"/>
          </a:xfrm>
          <a:prstGeom prst="down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Hot deserts, Rivers Coasts</a:t>
            </a:r>
            <a:endParaRPr lang="en-GB" dirty="0"/>
          </a:p>
        </p:txBody>
      </p:sp>
      <p:sp>
        <p:nvSpPr>
          <p:cNvPr id="16" name="Rounded Rectangle 15"/>
          <p:cNvSpPr/>
          <p:nvPr/>
        </p:nvSpPr>
        <p:spPr>
          <a:xfrm>
            <a:off x="5791199" y="5595322"/>
            <a:ext cx="2371461" cy="957878"/>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rgbClr val="7030A0"/>
                </a:solidFill>
              </a:rPr>
              <a:t>The Sciences; physics, chemistry, geology</a:t>
            </a:r>
            <a:endParaRPr lang="en-GB" dirty="0">
              <a:solidFill>
                <a:srgbClr val="7030A0"/>
              </a:solidFill>
            </a:endParaRPr>
          </a:p>
        </p:txBody>
      </p:sp>
      <p:sp>
        <p:nvSpPr>
          <p:cNvPr id="17" name="Rectangle 16"/>
          <p:cNvSpPr/>
          <p:nvPr/>
        </p:nvSpPr>
        <p:spPr>
          <a:xfrm>
            <a:off x="3584918" y="2657715"/>
            <a:ext cx="1520480" cy="95787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lumMod val="95000"/>
                  </a:schemeClr>
                </a:solidFill>
              </a:rPr>
              <a:t>Geography topics</a:t>
            </a:r>
          </a:p>
        </p:txBody>
      </p:sp>
      <p:sp>
        <p:nvSpPr>
          <p:cNvPr id="18" name="Title 6"/>
          <p:cNvSpPr txBox="1">
            <a:spLocks/>
          </p:cNvSpPr>
          <p:nvPr/>
        </p:nvSpPr>
        <p:spPr>
          <a:xfrm>
            <a:off x="331632" y="367951"/>
            <a:ext cx="8229600" cy="1143000"/>
          </a:xfrm>
          <a:prstGeom prst="rect">
            <a:avLst/>
          </a:prstGeom>
          <a:solidFill>
            <a:srgbClr val="6D0D35"/>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3200" b="1" dirty="0">
                <a:solidFill>
                  <a:schemeClr val="bg1"/>
                </a:solidFill>
              </a:rPr>
              <a:t>How is </a:t>
            </a:r>
            <a:r>
              <a:rPr lang="en-GB" sz="3200" b="1" dirty="0" smtClean="0">
                <a:solidFill>
                  <a:schemeClr val="bg1"/>
                </a:solidFill>
              </a:rPr>
              <a:t>Geography </a:t>
            </a:r>
            <a:r>
              <a:rPr lang="en-GB" sz="3200" b="1" dirty="0">
                <a:solidFill>
                  <a:schemeClr val="bg1"/>
                </a:solidFill>
              </a:rPr>
              <a:t>linked to other subjects?</a:t>
            </a:r>
          </a:p>
        </p:txBody>
      </p:sp>
      <p:sp>
        <p:nvSpPr>
          <p:cNvPr id="19" name="Down Arrow Callout 18"/>
          <p:cNvSpPr/>
          <p:nvPr/>
        </p:nvSpPr>
        <p:spPr>
          <a:xfrm>
            <a:off x="2087410" y="3723601"/>
            <a:ext cx="1477459" cy="857527"/>
          </a:xfrm>
          <a:prstGeom prst="down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Urbanisation</a:t>
            </a:r>
            <a:endParaRPr lang="en-GB" sz="1400" dirty="0"/>
          </a:p>
        </p:txBody>
      </p:sp>
      <p:sp>
        <p:nvSpPr>
          <p:cNvPr id="21" name="Rounded Rectangle 20"/>
          <p:cNvSpPr/>
          <p:nvPr/>
        </p:nvSpPr>
        <p:spPr>
          <a:xfrm>
            <a:off x="2001507" y="4591519"/>
            <a:ext cx="1649263" cy="792091"/>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rgbClr val="7030A0"/>
                </a:solidFill>
              </a:rPr>
              <a:t>Art/</a:t>
            </a:r>
          </a:p>
          <a:p>
            <a:pPr algn="ctr"/>
            <a:r>
              <a:rPr lang="en-GB" dirty="0" smtClean="0">
                <a:solidFill>
                  <a:srgbClr val="7030A0"/>
                </a:solidFill>
              </a:rPr>
              <a:t>Architecture</a:t>
            </a:r>
            <a:endParaRPr lang="en-GB" dirty="0">
              <a:solidFill>
                <a:srgbClr val="7030A0"/>
              </a:solidFill>
            </a:endParaRPr>
          </a:p>
        </p:txBody>
      </p:sp>
    </p:spTree>
    <p:extLst>
      <p:ext uri="{BB962C8B-B14F-4D97-AF65-F5344CB8AC3E}">
        <p14:creationId xmlns:p14="http://schemas.microsoft.com/office/powerpoint/2010/main" val="1791081083"/>
      </p:ext>
    </p:extLst>
  </p:cSld>
  <p:clrMapOvr>
    <a:masterClrMapping/>
  </p:clrMapOvr>
  <mc:AlternateContent xmlns:mc="http://schemas.openxmlformats.org/markup-compatibility/2006" xmlns:p14="http://schemas.microsoft.com/office/powerpoint/2010/main">
    <mc:Choice Requires="p14">
      <p:transition spd="slow" p14:dur="2000" advTm="15889"/>
    </mc:Choice>
    <mc:Fallback xmlns="">
      <p:transition spd="slow" advTm="15889"/>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loud 2"/>
          <p:cNvSpPr/>
          <p:nvPr/>
        </p:nvSpPr>
        <p:spPr>
          <a:xfrm>
            <a:off x="5288796" y="1043230"/>
            <a:ext cx="3673099" cy="2406112"/>
          </a:xfrm>
          <a:prstGeom prst="cloud">
            <a:avLst/>
          </a:prstGeom>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r>
              <a:rPr lang="en-GB" sz="1350" dirty="0"/>
              <a:t>“Geography is great to study about the world and what's happening in the world around us. You can learn about different case studies and how people try to survive in different conditions</a:t>
            </a:r>
            <a:r>
              <a:rPr lang="en-GB" sz="1350" dirty="0" smtClean="0"/>
              <a:t>”. AD, 2019</a:t>
            </a:r>
          </a:p>
        </p:txBody>
      </p:sp>
      <p:sp>
        <p:nvSpPr>
          <p:cNvPr id="6" name="Cloud 5"/>
          <p:cNvSpPr/>
          <p:nvPr/>
        </p:nvSpPr>
        <p:spPr>
          <a:xfrm>
            <a:off x="5160936" y="3449342"/>
            <a:ext cx="3673099" cy="2406112"/>
          </a:xfrm>
          <a:prstGeom prst="cloud">
            <a:avLst/>
          </a:prstGeom>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r>
              <a:rPr lang="en-GB" sz="1350" dirty="0"/>
              <a:t>“Geography lets you study all parts of the world and gives you an awareness of current issues in certain areas</a:t>
            </a:r>
            <a:r>
              <a:rPr lang="en-GB" sz="1350" dirty="0" smtClean="0"/>
              <a:t>”. CC, 2019</a:t>
            </a:r>
            <a:endParaRPr lang="en-GB" sz="1350" dirty="0"/>
          </a:p>
        </p:txBody>
      </p:sp>
      <p:sp>
        <p:nvSpPr>
          <p:cNvPr id="7" name="Cloud 6"/>
          <p:cNvSpPr/>
          <p:nvPr/>
        </p:nvSpPr>
        <p:spPr>
          <a:xfrm>
            <a:off x="467544" y="939971"/>
            <a:ext cx="4304654" cy="3205440"/>
          </a:xfrm>
          <a:prstGeom prst="cloud">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r>
              <a:rPr lang="en-GB" sz="1350" dirty="0"/>
              <a:t>“I like geography because of all the geography teachers who help us to get the highest possible grades. When I was in your position in year 8 I was torn between geography and other subjects, but now I am 100% sure I made the right choice with geography</a:t>
            </a:r>
            <a:r>
              <a:rPr lang="en-GB" sz="1350" dirty="0" smtClean="0"/>
              <a:t>.”. MC, 2019</a:t>
            </a:r>
            <a:endParaRPr lang="en-GB" sz="1350" dirty="0"/>
          </a:p>
        </p:txBody>
      </p:sp>
      <p:sp>
        <p:nvSpPr>
          <p:cNvPr id="8" name="Cloud 7"/>
          <p:cNvSpPr/>
          <p:nvPr/>
        </p:nvSpPr>
        <p:spPr>
          <a:xfrm>
            <a:off x="731641" y="4042152"/>
            <a:ext cx="5031136" cy="2406112"/>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r>
              <a:rPr lang="en-GB" sz="1350" dirty="0"/>
              <a:t>“ Geography lessons are actually enjoyable to go to. Due to my larger interest in the subject I am working towards a high expected grade of a 7 or even higher! I would not change my decision on taking geography. I would now like to progress further with geography</a:t>
            </a:r>
            <a:r>
              <a:rPr lang="en-GB" sz="1350" dirty="0" smtClean="0"/>
              <a:t>”. LZ, 2019</a:t>
            </a:r>
            <a:endParaRPr lang="en-GB" sz="1350" dirty="0"/>
          </a:p>
        </p:txBody>
      </p:sp>
      <p:sp>
        <p:nvSpPr>
          <p:cNvPr id="9" name="Title 6"/>
          <p:cNvSpPr txBox="1">
            <a:spLocks/>
          </p:cNvSpPr>
          <p:nvPr/>
        </p:nvSpPr>
        <p:spPr>
          <a:xfrm>
            <a:off x="685800" y="226219"/>
            <a:ext cx="7772400" cy="619919"/>
          </a:xfrm>
          <a:prstGeom prst="rect">
            <a:avLst/>
          </a:prstGeom>
          <a:solidFill>
            <a:srgbClr val="6D0D35"/>
          </a:solidFill>
        </p:spPr>
        <p:txBody>
          <a:bodyPr vert="horz" lIns="91440" tIns="45720" rIns="91440" bIns="45720" rtlCol="0" anchor="ctr">
            <a:normAutofit fontScale="9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solidFill>
                  <a:schemeClr val="bg1"/>
                </a:solidFill>
              </a:rPr>
              <a:t>What our student think</a:t>
            </a:r>
            <a:endParaRPr lang="en-GB" b="1" dirty="0">
              <a:solidFill>
                <a:schemeClr val="bg1"/>
              </a:solidFill>
            </a:endParaRPr>
          </a:p>
        </p:txBody>
      </p:sp>
    </p:spTree>
    <p:extLst>
      <p:ext uri="{BB962C8B-B14F-4D97-AF65-F5344CB8AC3E}">
        <p14:creationId xmlns:p14="http://schemas.microsoft.com/office/powerpoint/2010/main" val="111582707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65" name="AutoShape 9"/>
          <p:cNvSpPr>
            <a:spLocks noChangeArrowheads="1"/>
          </p:cNvSpPr>
          <p:nvPr/>
        </p:nvSpPr>
        <p:spPr bwMode="auto">
          <a:xfrm>
            <a:off x="5364088" y="3704332"/>
            <a:ext cx="3475112" cy="1616968"/>
          </a:xfrm>
          <a:prstGeom prst="wedgeRoundRectCallout">
            <a:avLst>
              <a:gd name="adj1" fmla="val -43162"/>
              <a:gd name="adj2" fmla="val 60245"/>
              <a:gd name="adj3" fmla="val 16667"/>
            </a:avLst>
          </a:prstGeom>
          <a:solidFill>
            <a:srgbClr val="FFFF66"/>
          </a:solidFill>
          <a:ln w="9525">
            <a:solidFill>
              <a:srgbClr val="000000"/>
            </a:solidFill>
            <a:miter lim="800000"/>
            <a:headEnd/>
            <a:tailEnd/>
          </a:ln>
        </p:spPr>
        <p:txBody>
          <a:bodyPr/>
          <a:lstStyle/>
          <a:p>
            <a:pPr algn="ctr"/>
            <a:r>
              <a:rPr lang="en-GB" sz="1400" b="1" dirty="0">
                <a:solidFill>
                  <a:schemeClr val="tx2"/>
                </a:solidFill>
                <a:cs typeface="Times New Roman" pitchFamily="18" charset="0"/>
              </a:rPr>
              <a:t>“Geographers are often in the front line of the world’s war zones and disaster areas and enabling people to update their views of the earth and its inhabitants.”</a:t>
            </a:r>
            <a:endParaRPr lang="en-GB" sz="800" dirty="0">
              <a:solidFill>
                <a:schemeClr val="tx2"/>
              </a:solidFill>
            </a:endParaRPr>
          </a:p>
          <a:p>
            <a:pPr algn="ctr" eaLnBrk="0" hangingPunct="0"/>
            <a:r>
              <a:rPr lang="en-GB" sz="1400" dirty="0">
                <a:solidFill>
                  <a:schemeClr val="tx2"/>
                </a:solidFill>
                <a:cs typeface="Times New Roman" pitchFamily="18" charset="0"/>
              </a:rPr>
              <a:t>(Secretary General of UN)</a:t>
            </a:r>
            <a:endParaRPr lang="en-GB" dirty="0">
              <a:solidFill>
                <a:schemeClr val="tx2"/>
              </a:solidFill>
            </a:endParaRPr>
          </a:p>
        </p:txBody>
      </p:sp>
      <p:sp>
        <p:nvSpPr>
          <p:cNvPr id="70663" name="AutoShape 7"/>
          <p:cNvSpPr>
            <a:spLocks noChangeArrowheads="1"/>
          </p:cNvSpPr>
          <p:nvPr/>
        </p:nvSpPr>
        <p:spPr bwMode="auto">
          <a:xfrm>
            <a:off x="179512" y="1905000"/>
            <a:ext cx="4838700" cy="1295400"/>
          </a:xfrm>
          <a:prstGeom prst="wedgeRoundRectCallout">
            <a:avLst>
              <a:gd name="adj1" fmla="val 44093"/>
              <a:gd name="adj2" fmla="val 67523"/>
              <a:gd name="adj3" fmla="val 16667"/>
            </a:avLst>
          </a:prstGeom>
          <a:solidFill>
            <a:srgbClr val="FF0000"/>
          </a:solidFill>
          <a:ln w="9525">
            <a:solidFill>
              <a:srgbClr val="000000"/>
            </a:solidFill>
            <a:miter lim="800000"/>
            <a:headEnd/>
            <a:tailEnd/>
          </a:ln>
        </p:spPr>
        <p:txBody>
          <a:bodyPr/>
          <a:lstStyle/>
          <a:p>
            <a:pPr algn="ctr"/>
            <a:r>
              <a:rPr lang="en-GB" sz="1400" b="1" dirty="0">
                <a:cs typeface="Times New Roman" pitchFamily="18" charset="0"/>
              </a:rPr>
              <a:t>“Geographic Information is critical to promote economic development, improve our </a:t>
            </a:r>
            <a:r>
              <a:rPr lang="en-GB" sz="1400" b="1" dirty="0" err="1">
                <a:cs typeface="Times New Roman" pitchFamily="18" charset="0"/>
              </a:rPr>
              <a:t>stewartship</a:t>
            </a:r>
            <a:r>
              <a:rPr lang="en-GB" sz="1400" b="1" dirty="0">
                <a:cs typeface="Times New Roman" pitchFamily="18" charset="0"/>
              </a:rPr>
              <a:t> of natural resources and protect the environment.”</a:t>
            </a:r>
            <a:endParaRPr lang="en-GB" sz="800" dirty="0"/>
          </a:p>
          <a:p>
            <a:pPr algn="ctr" eaLnBrk="0" hangingPunct="0"/>
            <a:r>
              <a:rPr lang="en-GB" sz="1400" dirty="0">
                <a:cs typeface="Times New Roman" pitchFamily="18" charset="0"/>
              </a:rPr>
              <a:t>(Bill Clinton</a:t>
            </a:r>
            <a:endParaRPr lang="en-GB" sz="800" dirty="0"/>
          </a:p>
          <a:p>
            <a:pPr algn="ctr" eaLnBrk="0" hangingPunct="0"/>
            <a:r>
              <a:rPr lang="en-GB" sz="1400" dirty="0">
                <a:cs typeface="Times New Roman" pitchFamily="18" charset="0"/>
              </a:rPr>
              <a:t>Former President of the USA)</a:t>
            </a:r>
            <a:endParaRPr lang="en-GB" dirty="0"/>
          </a:p>
        </p:txBody>
      </p:sp>
      <p:sp>
        <p:nvSpPr>
          <p:cNvPr id="70664" name="AutoShape 8"/>
          <p:cNvSpPr>
            <a:spLocks noChangeArrowheads="1"/>
          </p:cNvSpPr>
          <p:nvPr/>
        </p:nvSpPr>
        <p:spPr bwMode="auto">
          <a:xfrm>
            <a:off x="457200" y="5257800"/>
            <a:ext cx="2400300" cy="1166813"/>
          </a:xfrm>
          <a:prstGeom prst="wedgeRoundRectCallout">
            <a:avLst>
              <a:gd name="adj1" fmla="val 81083"/>
              <a:gd name="adj2" fmla="val -52995"/>
              <a:gd name="adj3" fmla="val 16667"/>
            </a:avLst>
          </a:prstGeom>
          <a:solidFill>
            <a:srgbClr val="FFFF66"/>
          </a:solidFill>
          <a:ln w="9525">
            <a:solidFill>
              <a:srgbClr val="000000"/>
            </a:solidFill>
            <a:miter lim="800000"/>
            <a:headEnd/>
            <a:tailEnd/>
          </a:ln>
        </p:spPr>
        <p:txBody>
          <a:bodyPr/>
          <a:lstStyle/>
          <a:p>
            <a:pPr algn="ctr"/>
            <a:r>
              <a:rPr lang="en-GB" sz="1400" b="1" dirty="0">
                <a:solidFill>
                  <a:schemeClr val="tx2"/>
                </a:solidFill>
                <a:cs typeface="Times New Roman" pitchFamily="18" charset="0"/>
              </a:rPr>
              <a:t>“Geography is a subject which holds the key to our future!”</a:t>
            </a:r>
            <a:endParaRPr lang="en-GB" sz="800" dirty="0">
              <a:solidFill>
                <a:schemeClr val="tx2"/>
              </a:solidFill>
            </a:endParaRPr>
          </a:p>
          <a:p>
            <a:pPr algn="ctr" eaLnBrk="0" hangingPunct="0"/>
            <a:r>
              <a:rPr lang="en-GB" sz="1400" dirty="0">
                <a:solidFill>
                  <a:schemeClr val="tx2"/>
                </a:solidFill>
                <a:cs typeface="Times New Roman" pitchFamily="18" charset="0"/>
              </a:rPr>
              <a:t>(Michael Palin</a:t>
            </a:r>
            <a:endParaRPr lang="en-GB" sz="800" dirty="0">
              <a:solidFill>
                <a:schemeClr val="tx2"/>
              </a:solidFill>
            </a:endParaRPr>
          </a:p>
          <a:p>
            <a:pPr algn="ctr" eaLnBrk="0" hangingPunct="0"/>
            <a:r>
              <a:rPr lang="en-GB" sz="1400" dirty="0">
                <a:solidFill>
                  <a:schemeClr val="tx2"/>
                </a:solidFill>
                <a:cs typeface="Times New Roman" pitchFamily="18" charset="0"/>
              </a:rPr>
              <a:t>Writer / TV Presenter)</a:t>
            </a:r>
            <a:endParaRPr lang="en-GB" dirty="0">
              <a:solidFill>
                <a:schemeClr val="tx2"/>
              </a:solidFill>
            </a:endParaRPr>
          </a:p>
        </p:txBody>
      </p:sp>
      <p:sp>
        <p:nvSpPr>
          <p:cNvPr id="70662" name="AutoShape 6"/>
          <p:cNvSpPr>
            <a:spLocks noChangeArrowheads="1"/>
          </p:cNvSpPr>
          <p:nvPr/>
        </p:nvSpPr>
        <p:spPr bwMode="auto">
          <a:xfrm>
            <a:off x="179512" y="3576638"/>
            <a:ext cx="4017640" cy="1380554"/>
          </a:xfrm>
          <a:prstGeom prst="wedgeRoundRectCallout">
            <a:avLst>
              <a:gd name="adj1" fmla="val 72481"/>
              <a:gd name="adj2" fmla="val 46431"/>
              <a:gd name="adj3" fmla="val 16667"/>
            </a:avLst>
          </a:prstGeom>
          <a:solidFill>
            <a:srgbClr val="0000FF"/>
          </a:solidFill>
          <a:ln w="9525">
            <a:solidFill>
              <a:srgbClr val="000000"/>
            </a:solidFill>
            <a:miter lim="800000"/>
            <a:headEnd/>
            <a:tailEnd/>
          </a:ln>
        </p:spPr>
        <p:txBody>
          <a:bodyPr/>
          <a:lstStyle/>
          <a:p>
            <a:pPr algn="ctr"/>
            <a:r>
              <a:rPr lang="en-GB" sz="1400" b="1" dirty="0">
                <a:cs typeface="Times New Roman" pitchFamily="18" charset="0"/>
              </a:rPr>
              <a:t>“As a young man my fondest dream was to become a geographer. However while working in the custom house office I concluded it was too difficult of a subject.”</a:t>
            </a:r>
            <a:endParaRPr lang="en-GB" sz="800" dirty="0"/>
          </a:p>
          <a:p>
            <a:pPr algn="ctr" eaLnBrk="0" hangingPunct="0"/>
            <a:r>
              <a:rPr lang="en-GB" sz="1400" dirty="0">
                <a:cs typeface="Times New Roman" pitchFamily="18" charset="0"/>
              </a:rPr>
              <a:t>(Albert </a:t>
            </a:r>
            <a:r>
              <a:rPr lang="en-GB" sz="1400" dirty="0" smtClean="0">
                <a:cs typeface="Times New Roman" pitchFamily="18" charset="0"/>
              </a:rPr>
              <a:t>Einstein, Physicist</a:t>
            </a:r>
            <a:r>
              <a:rPr lang="en-GB" sz="1400" dirty="0">
                <a:cs typeface="Times New Roman" pitchFamily="18" charset="0"/>
              </a:rPr>
              <a:t>)</a:t>
            </a:r>
            <a:endParaRPr lang="en-GB" dirty="0"/>
          </a:p>
        </p:txBody>
      </p:sp>
      <p:sp>
        <p:nvSpPr>
          <p:cNvPr id="70661" name="AutoShape 5"/>
          <p:cNvSpPr>
            <a:spLocks noChangeArrowheads="1"/>
          </p:cNvSpPr>
          <p:nvPr/>
        </p:nvSpPr>
        <p:spPr bwMode="auto">
          <a:xfrm>
            <a:off x="5364088" y="1905000"/>
            <a:ext cx="3322712" cy="1499592"/>
          </a:xfrm>
          <a:prstGeom prst="wedgeRoundRectCallout">
            <a:avLst>
              <a:gd name="adj1" fmla="val -38889"/>
              <a:gd name="adj2" fmla="val 61634"/>
              <a:gd name="adj3" fmla="val 16667"/>
            </a:avLst>
          </a:prstGeom>
          <a:solidFill>
            <a:srgbClr val="00CC00"/>
          </a:solidFill>
          <a:ln w="9525">
            <a:solidFill>
              <a:srgbClr val="000000"/>
            </a:solidFill>
            <a:miter lim="800000"/>
            <a:headEnd/>
            <a:tailEnd/>
          </a:ln>
        </p:spPr>
        <p:txBody>
          <a:bodyPr/>
          <a:lstStyle/>
          <a:p>
            <a:pPr algn="ctr"/>
            <a:r>
              <a:rPr lang="en-GB" sz="1400" b="1" dirty="0">
                <a:cs typeface="Times New Roman" pitchFamily="18" charset="0"/>
              </a:rPr>
              <a:t>“If geography itself has any significance it is that we are made to lift our eyes from our small provincial selves to the whole complex and magnificent world.”</a:t>
            </a:r>
            <a:endParaRPr lang="en-GB" sz="800" dirty="0"/>
          </a:p>
          <a:p>
            <a:pPr algn="ctr" eaLnBrk="0" hangingPunct="0"/>
            <a:r>
              <a:rPr lang="en-GB" sz="1400" dirty="0">
                <a:cs typeface="Times New Roman" pitchFamily="18" charset="0"/>
              </a:rPr>
              <a:t>(Richard </a:t>
            </a:r>
            <a:r>
              <a:rPr lang="en-GB" sz="1400" dirty="0" err="1" smtClean="0">
                <a:cs typeface="Times New Roman" pitchFamily="18" charset="0"/>
              </a:rPr>
              <a:t>Burton,Explorer</a:t>
            </a:r>
            <a:r>
              <a:rPr lang="en-GB" sz="1400" dirty="0">
                <a:cs typeface="Times New Roman" pitchFamily="18" charset="0"/>
              </a:rPr>
              <a:t>)</a:t>
            </a:r>
            <a:endParaRPr lang="en-GB" dirty="0"/>
          </a:p>
        </p:txBody>
      </p:sp>
      <p:sp>
        <p:nvSpPr>
          <p:cNvPr id="70660" name="AutoShape 4"/>
          <p:cNvSpPr>
            <a:spLocks noChangeArrowheads="1"/>
          </p:cNvSpPr>
          <p:nvPr/>
        </p:nvSpPr>
        <p:spPr bwMode="auto">
          <a:xfrm>
            <a:off x="3276600" y="5638800"/>
            <a:ext cx="5600700" cy="1028700"/>
          </a:xfrm>
          <a:prstGeom prst="wedgeRoundRectCallout">
            <a:avLst>
              <a:gd name="adj1" fmla="val -41204"/>
              <a:gd name="adj2" fmla="val -103764"/>
              <a:gd name="adj3" fmla="val 16667"/>
            </a:avLst>
          </a:prstGeom>
          <a:solidFill>
            <a:srgbClr val="FF0000"/>
          </a:solidFill>
          <a:ln w="9525">
            <a:solidFill>
              <a:srgbClr val="000000"/>
            </a:solidFill>
            <a:miter lim="800000"/>
            <a:headEnd/>
            <a:tailEnd/>
          </a:ln>
        </p:spPr>
        <p:txBody>
          <a:bodyPr/>
          <a:lstStyle/>
          <a:p>
            <a:pPr algn="ctr"/>
            <a:r>
              <a:rPr lang="en-GB" sz="1400" b="1" dirty="0">
                <a:cs typeface="Times New Roman" pitchFamily="18" charset="0"/>
              </a:rPr>
              <a:t>“Of all subjects, it is geography that best draws together the techniques of research, planning, communications and presentation that employers demand to day” </a:t>
            </a:r>
            <a:endParaRPr lang="en-GB" sz="1400" dirty="0"/>
          </a:p>
          <a:p>
            <a:pPr algn="ctr" eaLnBrk="0" hangingPunct="0"/>
            <a:r>
              <a:rPr lang="en-GB" sz="1400" dirty="0">
                <a:cs typeface="Times New Roman" pitchFamily="18" charset="0"/>
              </a:rPr>
              <a:t>(Director of Transport Research)</a:t>
            </a:r>
            <a:endParaRPr lang="en-GB" sz="1400" dirty="0"/>
          </a:p>
          <a:p>
            <a:pPr eaLnBrk="0" hangingPunct="0"/>
            <a:endParaRPr lang="en-GB" sz="1400" dirty="0">
              <a:latin typeface="Times New Roman" pitchFamily="18" charset="0"/>
            </a:endParaRPr>
          </a:p>
        </p:txBody>
      </p:sp>
      <p:sp>
        <p:nvSpPr>
          <p:cNvPr id="70666" name="Rectangle 10"/>
          <p:cNvSpPr>
            <a:spLocks noChangeArrowheads="1"/>
          </p:cNvSpPr>
          <p:nvPr/>
        </p:nvSpPr>
        <p:spPr bwMode="auto">
          <a:xfrm>
            <a:off x="120452" y="249511"/>
            <a:ext cx="8153400" cy="16158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bIns="0" anchor="ctr">
            <a:spAutoFit/>
          </a:bodyPr>
          <a:lstStyle/>
          <a:p>
            <a:endParaRPr lang="en-GB" sz="1600" b="1" u="sng" dirty="0" smtClean="0">
              <a:latin typeface="Comic Sans MS" pitchFamily="66" charset="0"/>
            </a:endParaRPr>
          </a:p>
          <a:p>
            <a:endParaRPr lang="en-GB" sz="1600" b="1" u="sng" dirty="0" smtClean="0">
              <a:latin typeface="Comic Sans MS" pitchFamily="66" charset="0"/>
            </a:endParaRPr>
          </a:p>
          <a:p>
            <a:endParaRPr lang="en-GB" sz="1600" b="1" u="sng" dirty="0">
              <a:latin typeface="Comic Sans MS" pitchFamily="66" charset="0"/>
            </a:endParaRPr>
          </a:p>
          <a:p>
            <a:endParaRPr lang="en-GB" sz="1600" b="1" u="sng" dirty="0">
              <a:latin typeface="Comic Sans MS" pitchFamily="66" charset="0"/>
            </a:endParaRPr>
          </a:p>
          <a:p>
            <a:pPr eaLnBrk="0" hangingPunct="0"/>
            <a:r>
              <a:rPr lang="en-GB" sz="1200" dirty="0">
                <a:solidFill>
                  <a:schemeClr val="tx2"/>
                </a:solidFill>
                <a:cs typeface="Times New Roman" pitchFamily="18" charset="0"/>
              </a:rPr>
              <a:t>Read the following quotations from famous people about how important they think Geography is……….and then make up your own mind!</a:t>
            </a:r>
            <a:endParaRPr lang="en-GB" sz="1200" dirty="0">
              <a:solidFill>
                <a:schemeClr val="tx2"/>
              </a:solidFill>
            </a:endParaRPr>
          </a:p>
          <a:p>
            <a:pPr eaLnBrk="0" hangingPunct="0"/>
            <a:endParaRPr lang="en-GB" sz="1400" dirty="0">
              <a:latin typeface="Comic Sans MS" pitchFamily="66" charset="0"/>
            </a:endParaRPr>
          </a:p>
        </p:txBody>
      </p:sp>
      <p:sp>
        <p:nvSpPr>
          <p:cNvPr id="70674" name="Rectangle 18"/>
          <p:cNvSpPr>
            <a:spLocks noChangeArrowheads="1"/>
          </p:cNvSpPr>
          <p:nvPr/>
        </p:nvSpPr>
        <p:spPr bwMode="auto">
          <a:xfrm>
            <a:off x="-612775" y="2600325"/>
            <a:ext cx="228600" cy="976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GB" sz="800"/>
              <a:t/>
            </a:r>
            <a:br>
              <a:rPr lang="en-GB" sz="800"/>
            </a:br>
            <a:endParaRPr lang="en-GB"/>
          </a:p>
          <a:p>
            <a:pPr eaLnBrk="0" hangingPunct="0"/>
            <a:r>
              <a:rPr lang="en-GB" sz="1400" b="1">
                <a:latin typeface="Times New Roman" pitchFamily="18" charset="0"/>
                <a:cs typeface="Times New Roman" pitchFamily="18" charset="0"/>
              </a:rPr>
              <a:t> </a:t>
            </a:r>
            <a:endParaRPr lang="en-GB" sz="800"/>
          </a:p>
          <a:p>
            <a:pPr eaLnBrk="0" hangingPunct="0"/>
            <a:endParaRPr lang="en-GB"/>
          </a:p>
        </p:txBody>
      </p:sp>
      <p:sp>
        <p:nvSpPr>
          <p:cNvPr id="70676" name="Rectangle 20"/>
          <p:cNvSpPr>
            <a:spLocks noChangeArrowheads="1"/>
          </p:cNvSpPr>
          <p:nvPr/>
        </p:nvSpPr>
        <p:spPr bwMode="auto">
          <a:xfrm>
            <a:off x="-612775" y="35766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11" name="Title 6"/>
          <p:cNvSpPr txBox="1">
            <a:spLocks/>
          </p:cNvSpPr>
          <p:nvPr/>
        </p:nvSpPr>
        <p:spPr>
          <a:xfrm>
            <a:off x="7614" y="-47053"/>
            <a:ext cx="9136385" cy="1143000"/>
          </a:xfrm>
          <a:prstGeom prst="rect">
            <a:avLst/>
          </a:prstGeom>
          <a:solidFill>
            <a:srgbClr val="6D0D35"/>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3200" b="1" dirty="0" smtClean="0">
                <a:solidFill>
                  <a:schemeClr val="bg1"/>
                </a:solidFill>
              </a:rPr>
              <a:t>Still unsure?</a:t>
            </a:r>
            <a:endParaRPr lang="en-GB" sz="3200" b="1" dirty="0">
              <a:solidFill>
                <a:schemeClr val="bg1"/>
              </a:solidFill>
            </a:endParaRPr>
          </a:p>
        </p:txBody>
      </p:sp>
    </p:spTree>
    <p:extLst>
      <p:ext uri="{BB962C8B-B14F-4D97-AF65-F5344CB8AC3E}">
        <p14:creationId xmlns:p14="http://schemas.microsoft.com/office/powerpoint/2010/main" val="1187154391"/>
      </p:ext>
    </p:extLst>
  </p:cSld>
  <p:clrMapOvr>
    <a:masterClrMapping/>
  </p:clrMapOvr>
  <mc:AlternateContent xmlns:mc="http://schemas.openxmlformats.org/markup-compatibility/2006" xmlns:p14="http://schemas.microsoft.com/office/powerpoint/2010/main">
    <mc:Choice Requires="p14">
      <p:transition spd="slow" p14:dur="2000" advTm="30652"/>
    </mc:Choice>
    <mc:Fallback xmlns="">
      <p:transition spd="slow" advTm="30652"/>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dirty="0" smtClean="0">
              <a:solidFill>
                <a:schemeClr val="bg2">
                  <a:lumMod val="25000"/>
                </a:schemeClr>
              </a:solidFill>
            </a:endParaRPr>
          </a:p>
          <a:p>
            <a:endParaRPr lang="en-GB" dirty="0">
              <a:solidFill>
                <a:schemeClr val="bg2">
                  <a:lumMod val="25000"/>
                </a:schemeClr>
              </a:solidFill>
            </a:endParaRPr>
          </a:p>
          <a:p>
            <a:endParaRPr lang="en-GB" dirty="0" smtClean="0">
              <a:solidFill>
                <a:schemeClr val="bg2">
                  <a:lumMod val="25000"/>
                </a:schemeClr>
              </a:solidFill>
            </a:endParaRPr>
          </a:p>
          <a:p>
            <a:r>
              <a:rPr lang="en-GB" dirty="0" smtClean="0">
                <a:solidFill>
                  <a:schemeClr val="bg2">
                    <a:lumMod val="25000"/>
                  </a:schemeClr>
                </a:solidFill>
              </a:rPr>
              <a:t>Your Geography teacher or a member of the geography team!</a:t>
            </a:r>
          </a:p>
          <a:p>
            <a:endParaRPr lang="en-GB" dirty="0">
              <a:solidFill>
                <a:schemeClr val="bg2">
                  <a:lumMod val="25000"/>
                </a:schemeClr>
              </a:solidFill>
            </a:endParaRPr>
          </a:p>
          <a:p>
            <a:r>
              <a:rPr lang="en-GB" dirty="0" smtClean="0">
                <a:solidFill>
                  <a:schemeClr val="bg2">
                    <a:lumMod val="25000"/>
                  </a:schemeClr>
                </a:solidFill>
              </a:rPr>
              <a:t>AND</a:t>
            </a:r>
          </a:p>
          <a:p>
            <a:endParaRPr lang="en-GB" dirty="0">
              <a:solidFill>
                <a:schemeClr val="bg2">
                  <a:lumMod val="25000"/>
                </a:schemeClr>
              </a:solidFill>
            </a:endParaRPr>
          </a:p>
          <a:p>
            <a:r>
              <a:rPr lang="en-GB" dirty="0" smtClean="0">
                <a:solidFill>
                  <a:schemeClr val="bg2">
                    <a:lumMod val="25000"/>
                  </a:schemeClr>
                </a:solidFill>
              </a:rPr>
              <a:t>Read the additional information on skills for the future here! </a:t>
            </a:r>
            <a:r>
              <a:rPr lang="en-GB" dirty="0">
                <a:hlinkClick r:id="rId2"/>
              </a:rPr>
              <a:t>Royal Geographical Society - Why you should study geography (rgs.org)</a:t>
            </a:r>
            <a:endParaRPr lang="en-GB" dirty="0">
              <a:solidFill>
                <a:schemeClr val="bg2">
                  <a:lumMod val="25000"/>
                </a:schemeClr>
              </a:solidFill>
            </a:endParaRPr>
          </a:p>
        </p:txBody>
      </p:sp>
      <p:sp>
        <p:nvSpPr>
          <p:cNvPr id="4" name="Title 6"/>
          <p:cNvSpPr txBox="1">
            <a:spLocks/>
          </p:cNvSpPr>
          <p:nvPr/>
        </p:nvSpPr>
        <p:spPr>
          <a:xfrm>
            <a:off x="395536" y="404664"/>
            <a:ext cx="8229600" cy="1143000"/>
          </a:xfrm>
          <a:prstGeom prst="rect">
            <a:avLst/>
          </a:prstGeom>
          <a:solidFill>
            <a:srgbClr val="6D0D35"/>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3200" b="1" smtClean="0">
                <a:solidFill>
                  <a:schemeClr val="bg1"/>
                </a:solidFill>
              </a:rPr>
              <a:t>Any questions please see:</a:t>
            </a:r>
            <a:endParaRPr lang="en-GB" sz="3200" b="1" dirty="0">
              <a:solidFill>
                <a:schemeClr val="bg1"/>
              </a:solidFill>
            </a:endParaRPr>
          </a:p>
        </p:txBody>
      </p:sp>
    </p:spTree>
    <p:extLst>
      <p:ext uri="{BB962C8B-B14F-4D97-AF65-F5344CB8AC3E}">
        <p14:creationId xmlns:p14="http://schemas.microsoft.com/office/powerpoint/2010/main" val="2561586835"/>
      </p:ext>
    </p:extLst>
  </p:cSld>
  <p:clrMapOvr>
    <a:masterClrMapping/>
  </p:clrMapOvr>
  <mc:AlternateContent xmlns:mc="http://schemas.openxmlformats.org/markup-compatibility/2006" xmlns:p14="http://schemas.microsoft.com/office/powerpoint/2010/main">
    <mc:Choice Requires="p14">
      <p:transition spd="slow" p14:dur="2000" advTm="7168"/>
    </mc:Choice>
    <mc:Fallback xmlns="">
      <p:transition spd="slow" advTm="7168"/>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4|1.7|1.2|1.6|1.2|1.2|1.2|1.2|1.1|1|1.1|1.1"/>
</p:tagLst>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D26EA377-59BD-4C9C-9D94-EE8416EE4C7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60400EA754B064E97984DEFFB93F751" ma:contentTypeVersion="0" ma:contentTypeDescription="Create a new document." ma:contentTypeScope="" ma:versionID="83967d2f472332906cb7057703b66664">
  <xsd:schema xmlns:xsd="http://www.w3.org/2001/XMLSchema" xmlns:p="http://schemas.microsoft.com/office/2006/metadata/properties" targetNamespace="http://schemas.microsoft.com/office/2006/metadata/properties" ma:root="true" ma:fieldsID="4aeb20c0e3442673af7ee10786458764">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Props1.xml><?xml version="1.0" encoding="utf-8"?>
<ds:datastoreItem xmlns:ds="http://schemas.openxmlformats.org/officeDocument/2006/customXml" ds:itemID="{F1C84A78-DF05-4307-899E-898A604B922C}">
  <ds:schemaRefs>
    <ds:schemaRef ds:uri="http://schemas.microsoft.com/sharepoint/v3/contenttype/forms"/>
  </ds:schemaRefs>
</ds:datastoreItem>
</file>

<file path=customXml/itemProps2.xml><?xml version="1.0" encoding="utf-8"?>
<ds:datastoreItem xmlns:ds="http://schemas.openxmlformats.org/officeDocument/2006/customXml" ds:itemID="{E23506F5-1DEA-45C9-8B5F-5BC67E62AF46}">
  <ds:schemaRefs>
    <ds:schemaRef ds:uri="http://purl.org/dc/terms/"/>
    <ds:schemaRef ds:uri="http://schemas.openxmlformats.org/package/2006/metadata/core-properties"/>
    <ds:schemaRef ds:uri="http://purl.org/dc/dcmitype/"/>
    <ds:schemaRef ds:uri="http://schemas.microsoft.com/office/2006/documentManagement/types"/>
    <ds:schemaRef ds:uri="http://purl.org/dc/elements/1.1/"/>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1146B2CE-FF6A-4D95-91DC-B22315D47C3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docProps/app.xml><?xml version="1.0" encoding="utf-8"?>
<Properties xmlns="http://schemas.openxmlformats.org/officeDocument/2006/extended-properties" xmlns:vt="http://schemas.openxmlformats.org/officeDocument/2006/docPropsVTypes">
  <Template>Retrospect</Template>
  <TotalTime>1964</TotalTime>
  <Words>1166</Words>
  <Application>Microsoft Office PowerPoint</Application>
  <PresentationFormat>On-screen Show (4:3)</PresentationFormat>
  <Paragraphs>182</Paragraphs>
  <Slides>24</Slides>
  <Notes>5</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Retrospect</vt:lpstr>
      <vt:lpstr>PowerPoint Presentation</vt:lpstr>
      <vt:lpstr>(107) A Message From Sir David Attenborough | A Perfect Planet | BBC Earth - YouTube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More?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Authorised Users Only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 Smith</dc:creator>
  <cp:lastModifiedBy>Kylie Blaize</cp:lastModifiedBy>
  <cp:revision>93</cp:revision>
  <dcterms:created xsi:type="dcterms:W3CDTF">2013-08-29T19:57:50Z</dcterms:created>
  <dcterms:modified xsi:type="dcterms:W3CDTF">2021-02-22T09:58:56Z</dcterms:modified>
</cp:coreProperties>
</file>