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0"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2/19/2021</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2842549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2/19/2021</a:t>
            </a:fld>
            <a:endParaRPr lang="en-US" dirty="0"/>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3022477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2/19/2021</a:t>
            </a:fld>
            <a:endParaRPr lang="en-US" dirty="0"/>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2086505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2/19/2021</a:t>
            </a:fld>
            <a:endParaRPr lang="en-US" dirty="0"/>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3418686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2/19/2021</a:t>
            </a:fld>
            <a:endParaRPr lang="en-US" dirty="0"/>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1615466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2/19/2021</a:t>
            </a:fld>
            <a:endParaRPr lang="en-US" dirty="0"/>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650972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2/19/2021</a:t>
            </a:fld>
            <a:endParaRPr lang="en-US" dirty="0"/>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42800328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2/19/2021</a:t>
            </a:fld>
            <a:endParaRPr lang="en-US" dirty="0"/>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1533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2/19/2021</a:t>
            </a:fld>
            <a:endParaRPr lang="en-US" dirty="0"/>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83767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2/19/2021</a:t>
            </a:fld>
            <a:endParaRPr lang="en-US" dirty="0"/>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1954779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2/19/2021</a:t>
            </a:fld>
            <a:endParaRPr lang="en-US" dirty="0"/>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702289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2/19/2021</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3020401991"/>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15" r:id="rId6"/>
    <p:sldLayoutId id="2147483711" r:id="rId7"/>
    <p:sldLayoutId id="2147483712" r:id="rId8"/>
    <p:sldLayoutId id="2147483713" r:id="rId9"/>
    <p:sldLayoutId id="2147483714" r:id="rId10"/>
    <p:sldLayoutId id="2147483716" r:id="rId11"/>
  </p:sldLayoutIdLst>
  <p:txStyles>
    <p:title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ixabay.com/en/history-blackboard-chalk-chalkboard-998337/"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www.publicdomainpictures.net/en/view-image.php?image=275421&amp;picture=lawyer-office" TargetMode="External"/><Relationship Id="rId13" Type="http://schemas.openxmlformats.org/officeDocument/2006/relationships/hyperlink" Target="https://www.goodfreephotos.com/vector-images/business-people-characters-vector-clipart.png.php" TargetMode="External"/><Relationship Id="rId3" Type="http://schemas.openxmlformats.org/officeDocument/2006/relationships/hyperlink" Target="http://www.pngall.com/teacher-png/download/40872" TargetMode="External"/><Relationship Id="rId7" Type="http://schemas.openxmlformats.org/officeDocument/2006/relationships/image" Target="../media/image4.jpg"/><Relationship Id="rId12"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s://creativecommons.org/licenses/by-nd/3.0/" TargetMode="External"/><Relationship Id="rId11" Type="http://schemas.openxmlformats.org/officeDocument/2006/relationships/hyperlink" Target="https://creativecommons.org/licenses/by/3.0/" TargetMode="External"/><Relationship Id="rId5" Type="http://schemas.openxmlformats.org/officeDocument/2006/relationships/hyperlink" Target="http://theconversation.com/can-journalism-graduates-get-jobs-3457" TargetMode="External"/><Relationship Id="rId10" Type="http://schemas.openxmlformats.org/officeDocument/2006/relationships/hyperlink" Target="http://blogs.getty.edu/iris/six-questions-for-getty-institutional-archivist/" TargetMode="External"/><Relationship Id="rId4" Type="http://schemas.openxmlformats.org/officeDocument/2006/relationships/image" Target="../media/image3.jpg"/><Relationship Id="rId9" Type="http://schemas.openxmlformats.org/officeDocument/2006/relationships/image" Target="../media/image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hyperlink" Target="https://en.wikipedia.org/wiki/Custodian_helmet" TargetMode="External"/><Relationship Id="rId7" Type="http://schemas.openxmlformats.org/officeDocument/2006/relationships/hyperlink" Target="https://creativecommons.org/licenses/by-sa/3.0/" TargetMode="Externa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hyperlink" Target="https://en.wikisource.org/wiki/Nye%27s_History_of_the_USA/Chapter_V" TargetMode="External"/><Relationship Id="rId5" Type="http://schemas.openxmlformats.org/officeDocument/2006/relationships/image" Target="../media/image10.jpg"/><Relationship Id="rId4" Type="http://schemas.openxmlformats.org/officeDocument/2006/relationships/image" Target="../media/image9.jpg"/><Relationship Id="rId9" Type="http://schemas.openxmlformats.org/officeDocument/2006/relationships/hyperlink" Target="https://commons.wikimedia.org/wiki/Category:Pentonville_prison?uselang=de"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https://en.wikipedia.org/wiki/File:Britannica_Theatre_5.jpg" TargetMode="External"/><Relationship Id="rId3" Type="http://schemas.openxmlformats.org/officeDocument/2006/relationships/hyperlink" Target="http://beingbess.blogspot.com/2014/01/on-this-day-in-elizabethan-history.html" TargetMode="External"/><Relationship Id="rId7" Type="http://schemas.openxmlformats.org/officeDocument/2006/relationships/image" Target="../media/image14.jpg"/><Relationship Id="rId2" Type="http://schemas.openxmlformats.org/officeDocument/2006/relationships/image" Target="../media/image12.jpg"/><Relationship Id="rId1" Type="http://schemas.openxmlformats.org/officeDocument/2006/relationships/slideLayout" Target="../slideLayouts/slideLayout2.xml"/><Relationship Id="rId6" Type="http://schemas.openxmlformats.org/officeDocument/2006/relationships/hyperlink" Target="http://paulinespiratesandprivateers.blogspot.com/2011/04/ships-armada-of-spain.html" TargetMode="External"/><Relationship Id="rId11" Type="http://schemas.openxmlformats.org/officeDocument/2006/relationships/hyperlink" Target="https://www.flickr.com/photos/60861613@N00/3773684494" TargetMode="External"/><Relationship Id="rId5" Type="http://schemas.openxmlformats.org/officeDocument/2006/relationships/image" Target="../media/image13.jpg"/><Relationship Id="rId10" Type="http://schemas.openxmlformats.org/officeDocument/2006/relationships/image" Target="../media/image15.jpg"/><Relationship Id="rId4" Type="http://schemas.openxmlformats.org/officeDocument/2006/relationships/hyperlink" Target="https://creativecommons.org/licenses/by-nc-nd/3.0/" TargetMode="External"/><Relationship Id="rId9" Type="http://schemas.openxmlformats.org/officeDocument/2006/relationships/hyperlink" Target="https://creativecommons.org/licenses/by-sa/3.0/"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commons.wikimedia.org/wiki/File:The_Yalta_Conference,_Crimea,_February_1945.jpg" TargetMode="External"/><Relationship Id="rId2" Type="http://schemas.openxmlformats.org/officeDocument/2006/relationships/image" Target="../media/image16.jpg"/><Relationship Id="rId1" Type="http://schemas.openxmlformats.org/officeDocument/2006/relationships/slideLayout" Target="../slideLayouts/slideLayout2.xml"/><Relationship Id="rId6" Type="http://schemas.openxmlformats.org/officeDocument/2006/relationships/hyperlink" Target="https://simple.wikipedia.org/wiki/Berlin_Wall" TargetMode="External"/><Relationship Id="rId5" Type="http://schemas.openxmlformats.org/officeDocument/2006/relationships/image" Target="../media/image17.jpg"/><Relationship Id="rId4" Type="http://schemas.openxmlformats.org/officeDocument/2006/relationships/hyperlink" Target="https://creativecommons.org/licenses/by-sa/3.0/"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commons.wikimedia.org/wiki/File:Hyperinflation_in_Germany_in_1923.jpg" TargetMode="External"/><Relationship Id="rId7" Type="http://schemas.openxmlformats.org/officeDocument/2006/relationships/hyperlink" Target="https://creativecommons.org/licenses/by/3.0/" TargetMode="External"/><Relationship Id="rId2" Type="http://schemas.openxmlformats.org/officeDocument/2006/relationships/image" Target="../media/image18.jpg"/><Relationship Id="rId1" Type="http://schemas.openxmlformats.org/officeDocument/2006/relationships/slideLayout" Target="../slideLayouts/slideLayout2.xml"/><Relationship Id="rId6" Type="http://schemas.openxmlformats.org/officeDocument/2006/relationships/hyperlink" Target="https://fabiusmaximus.com/2016/12/20/the-secret-about-fake-news/" TargetMode="External"/><Relationship Id="rId5" Type="http://schemas.openxmlformats.org/officeDocument/2006/relationships/image" Target="../media/image19.jpg"/><Relationship Id="rId4" Type="http://schemas.openxmlformats.org/officeDocument/2006/relationships/hyperlink" Target="https://creativecommons.org/licenses/by-sa/3.0/"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78CC48C-9275-4EFA-9B84-8E818500B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B8285EF-4E07-40AF-AB31-BACFEF32FFEB}"/>
              </a:ext>
            </a:extLst>
          </p:cNvPr>
          <p:cNvSpPr>
            <a:spLocks noGrp="1"/>
          </p:cNvSpPr>
          <p:nvPr>
            <p:ph type="ctrTitle"/>
          </p:nvPr>
        </p:nvSpPr>
        <p:spPr>
          <a:xfrm>
            <a:off x="641604" y="4553712"/>
            <a:ext cx="10908792" cy="1069848"/>
          </a:xfrm>
        </p:spPr>
        <p:txBody>
          <a:bodyPr anchor="ctr">
            <a:normAutofit/>
          </a:bodyPr>
          <a:lstStyle/>
          <a:p>
            <a:pPr algn="ctr"/>
            <a:r>
              <a:rPr lang="en-GB" sz="6000" dirty="0"/>
              <a:t>What is GCSE History?</a:t>
            </a:r>
          </a:p>
        </p:txBody>
      </p:sp>
      <p:pic>
        <p:nvPicPr>
          <p:cNvPr id="5" name="Picture 4" descr="A chalkboard with writing on it&#10;&#10;Description automatically generated with medium confidence">
            <a:extLst>
              <a:ext uri="{FF2B5EF4-FFF2-40B4-BE49-F238E27FC236}">
                <a16:creationId xmlns:a16="http://schemas.microsoft.com/office/drawing/2014/main" id="{3BDB2257-33CA-4ABC-BE21-9924993415A6}"/>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8966" b="32378"/>
          <a:stretch/>
        </p:blipFill>
        <p:spPr>
          <a:xfrm>
            <a:off x="20" y="10"/>
            <a:ext cx="12191979" cy="4196972"/>
          </a:xfrm>
          <a:custGeom>
            <a:avLst/>
            <a:gdLst/>
            <a:ahLst/>
            <a:cxnLst/>
            <a:rect l="l" t="t" r="r" b="b"/>
            <a:pathLst>
              <a:path w="12191999" h="4196982">
                <a:moveTo>
                  <a:pt x="0" y="0"/>
                </a:moveTo>
                <a:lnTo>
                  <a:pt x="12191999" y="0"/>
                </a:lnTo>
                <a:lnTo>
                  <a:pt x="12191999" y="4170459"/>
                </a:lnTo>
                <a:lnTo>
                  <a:pt x="11986461" y="4175111"/>
                </a:lnTo>
                <a:cubicBezTo>
                  <a:pt x="11912297" y="4174136"/>
                  <a:pt x="11838168" y="4170508"/>
                  <a:pt x="11764214" y="4164231"/>
                </a:cubicBezTo>
                <a:cubicBezTo>
                  <a:pt x="11656850" y="4156227"/>
                  <a:pt x="11548596" y="4145173"/>
                  <a:pt x="11441995" y="4165502"/>
                </a:cubicBezTo>
                <a:cubicBezTo>
                  <a:pt x="11324975" y="4187991"/>
                  <a:pt x="11208081" y="4188118"/>
                  <a:pt x="11090044" y="4182401"/>
                </a:cubicBezTo>
                <a:cubicBezTo>
                  <a:pt x="10989160" y="4177573"/>
                  <a:pt x="10888657" y="4152161"/>
                  <a:pt x="10787011" y="4178970"/>
                </a:cubicBezTo>
                <a:cubicBezTo>
                  <a:pt x="10776897" y="4180444"/>
                  <a:pt x="10766592" y="4180012"/>
                  <a:pt x="10756643" y="4177700"/>
                </a:cubicBezTo>
                <a:cubicBezTo>
                  <a:pt x="10645468" y="4162326"/>
                  <a:pt x="10533530" y="4174904"/>
                  <a:pt x="10421973" y="4170584"/>
                </a:cubicBezTo>
                <a:cubicBezTo>
                  <a:pt x="10370515" y="4168551"/>
                  <a:pt x="10318040" y="4169695"/>
                  <a:pt x="10267216" y="4164231"/>
                </a:cubicBezTo>
                <a:cubicBezTo>
                  <a:pt x="10150577" y="4151780"/>
                  <a:pt x="10034192" y="4145173"/>
                  <a:pt x="9918824" y="4174523"/>
                </a:cubicBezTo>
                <a:cubicBezTo>
                  <a:pt x="9885153" y="4182439"/>
                  <a:pt x="9850745" y="4186695"/>
                  <a:pt x="9816160" y="4187229"/>
                </a:cubicBezTo>
                <a:cubicBezTo>
                  <a:pt x="9703206" y="4191295"/>
                  <a:pt x="9590632" y="4183544"/>
                  <a:pt x="9478059" y="4177191"/>
                </a:cubicBezTo>
                <a:cubicBezTo>
                  <a:pt x="9399918" y="4172744"/>
                  <a:pt x="9321904" y="4163088"/>
                  <a:pt x="9243637" y="4171220"/>
                </a:cubicBezTo>
                <a:cubicBezTo>
                  <a:pt x="9198150" y="4175921"/>
                  <a:pt x="9152282" y="4175921"/>
                  <a:pt x="9106795" y="4171220"/>
                </a:cubicBezTo>
                <a:cubicBezTo>
                  <a:pt x="9022962" y="4161398"/>
                  <a:pt x="8938380" y="4159568"/>
                  <a:pt x="8854204" y="4165756"/>
                </a:cubicBezTo>
                <a:cubicBezTo>
                  <a:pt x="8728543" y="4176556"/>
                  <a:pt x="8603010" y="4185577"/>
                  <a:pt x="8476969" y="4168424"/>
                </a:cubicBezTo>
                <a:cubicBezTo>
                  <a:pt x="8405486" y="4157192"/>
                  <a:pt x="8332808" y="4155871"/>
                  <a:pt x="8260970" y="4164486"/>
                </a:cubicBezTo>
                <a:cubicBezTo>
                  <a:pt x="8089823" y="4188500"/>
                  <a:pt x="7918295" y="4180749"/>
                  <a:pt x="7746767" y="4170839"/>
                </a:cubicBezTo>
                <a:cubicBezTo>
                  <a:pt x="7632160" y="4164104"/>
                  <a:pt x="7517046" y="4151780"/>
                  <a:pt x="7402693" y="4168043"/>
                </a:cubicBezTo>
                <a:cubicBezTo>
                  <a:pt x="7256831" y="4188372"/>
                  <a:pt x="7110841" y="4181638"/>
                  <a:pt x="6964597" y="4175667"/>
                </a:cubicBezTo>
                <a:cubicBezTo>
                  <a:pt x="6857233" y="4171220"/>
                  <a:pt x="6749742" y="4157751"/>
                  <a:pt x="6642124" y="4174396"/>
                </a:cubicBezTo>
                <a:cubicBezTo>
                  <a:pt x="6631045" y="4175908"/>
                  <a:pt x="6619775" y="4174777"/>
                  <a:pt x="6609216" y="4171093"/>
                </a:cubicBezTo>
                <a:cubicBezTo>
                  <a:pt x="6568379" y="4157650"/>
                  <a:pt x="6524595" y="4155846"/>
                  <a:pt x="6482793" y="4165883"/>
                </a:cubicBezTo>
                <a:cubicBezTo>
                  <a:pt x="6405669" y="4182782"/>
                  <a:pt x="6328672" y="4190151"/>
                  <a:pt x="6250150" y="4174777"/>
                </a:cubicBezTo>
                <a:cubicBezTo>
                  <a:pt x="6217254" y="4167891"/>
                  <a:pt x="6183521" y="4165883"/>
                  <a:pt x="6150028" y="4168806"/>
                </a:cubicBezTo>
                <a:cubicBezTo>
                  <a:pt x="6020175" y="4181766"/>
                  <a:pt x="5890068" y="4176683"/>
                  <a:pt x="5760087" y="4174142"/>
                </a:cubicBezTo>
                <a:cubicBezTo>
                  <a:pt x="5521345" y="4169695"/>
                  <a:pt x="5282477" y="4174142"/>
                  <a:pt x="5044242" y="4151399"/>
                </a:cubicBezTo>
                <a:cubicBezTo>
                  <a:pt x="4979506" y="4145237"/>
                  <a:pt x="4914326" y="4141297"/>
                  <a:pt x="4849272" y="4142076"/>
                </a:cubicBezTo>
                <a:cubicBezTo>
                  <a:pt x="4784218" y="4142854"/>
                  <a:pt x="4719291" y="4148349"/>
                  <a:pt x="4655063" y="4161055"/>
                </a:cubicBezTo>
                <a:cubicBezTo>
                  <a:pt x="4447578" y="4201332"/>
                  <a:pt x="4239457" y="4203874"/>
                  <a:pt x="4029811" y="4187610"/>
                </a:cubicBezTo>
                <a:cubicBezTo>
                  <a:pt x="3943792" y="4180876"/>
                  <a:pt x="3857774" y="4169695"/>
                  <a:pt x="3771375" y="4171855"/>
                </a:cubicBezTo>
                <a:cubicBezTo>
                  <a:pt x="3623225" y="4175794"/>
                  <a:pt x="3474948" y="4167789"/>
                  <a:pt x="3326672" y="4169822"/>
                </a:cubicBezTo>
                <a:cubicBezTo>
                  <a:pt x="3322669" y="4170394"/>
                  <a:pt x="3318578" y="4169860"/>
                  <a:pt x="3314855" y="4168297"/>
                </a:cubicBezTo>
                <a:cubicBezTo>
                  <a:pt x="3278008" y="4143013"/>
                  <a:pt x="3237604" y="4152796"/>
                  <a:pt x="3199487" y="4159403"/>
                </a:cubicBezTo>
                <a:cubicBezTo>
                  <a:pt x="3072810" y="4181384"/>
                  <a:pt x="2946260" y="4192184"/>
                  <a:pt x="2817550" y="4175158"/>
                </a:cubicBezTo>
                <a:cubicBezTo>
                  <a:pt x="2694647" y="4157332"/>
                  <a:pt x="2569990" y="4155109"/>
                  <a:pt x="2446541" y="4168551"/>
                </a:cubicBezTo>
                <a:cubicBezTo>
                  <a:pt x="2276791" y="4188372"/>
                  <a:pt x="2107677" y="4184179"/>
                  <a:pt x="1938308" y="4168551"/>
                </a:cubicBezTo>
                <a:cubicBezTo>
                  <a:pt x="1869570" y="4162199"/>
                  <a:pt x="1799815" y="4151399"/>
                  <a:pt x="1731712" y="4167281"/>
                </a:cubicBezTo>
                <a:cubicBezTo>
                  <a:pt x="1647854" y="4186721"/>
                  <a:pt x="1564250" y="4180368"/>
                  <a:pt x="1480137" y="4176048"/>
                </a:cubicBezTo>
                <a:cubicBezTo>
                  <a:pt x="1373663" y="4170457"/>
                  <a:pt x="1267442" y="4154321"/>
                  <a:pt x="1160586" y="4167027"/>
                </a:cubicBezTo>
                <a:cubicBezTo>
                  <a:pt x="1111161" y="4172871"/>
                  <a:pt x="1062116" y="4182147"/>
                  <a:pt x="1012055" y="4179733"/>
                </a:cubicBezTo>
                <a:cubicBezTo>
                  <a:pt x="873562" y="4173380"/>
                  <a:pt x="735196" y="4165883"/>
                  <a:pt x="596449" y="4167027"/>
                </a:cubicBezTo>
                <a:cubicBezTo>
                  <a:pt x="538383" y="4167408"/>
                  <a:pt x="480699" y="4169314"/>
                  <a:pt x="422887" y="4173507"/>
                </a:cubicBezTo>
                <a:cubicBezTo>
                  <a:pt x="315015" y="4181384"/>
                  <a:pt x="207524" y="4170711"/>
                  <a:pt x="100033" y="4166900"/>
                </a:cubicBezTo>
                <a:lnTo>
                  <a:pt x="0" y="4171381"/>
                </a:lnTo>
                <a:close/>
              </a:path>
            </a:pathLst>
          </a:custGeom>
        </p:spPr>
      </p:pic>
    </p:spTree>
    <p:extLst>
      <p:ext uri="{BB962C8B-B14F-4D97-AF65-F5344CB8AC3E}">
        <p14:creationId xmlns:p14="http://schemas.microsoft.com/office/powerpoint/2010/main" val="3025905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394BC-2BCA-4AAC-BB89-49F5036843AC}"/>
              </a:ext>
            </a:extLst>
          </p:cNvPr>
          <p:cNvSpPr>
            <a:spLocks noGrp="1"/>
          </p:cNvSpPr>
          <p:nvPr>
            <p:ph type="title"/>
          </p:nvPr>
        </p:nvSpPr>
        <p:spPr/>
        <p:txBody>
          <a:bodyPr/>
          <a:lstStyle/>
          <a:p>
            <a:r>
              <a:rPr lang="en-GB" dirty="0"/>
              <a:t>Why study History?</a:t>
            </a:r>
          </a:p>
        </p:txBody>
      </p:sp>
      <p:sp>
        <p:nvSpPr>
          <p:cNvPr id="3" name="Content Placeholder 2">
            <a:extLst>
              <a:ext uri="{FF2B5EF4-FFF2-40B4-BE49-F238E27FC236}">
                <a16:creationId xmlns:a16="http://schemas.microsoft.com/office/drawing/2014/main" id="{8E42F8B0-FB4A-4D67-A5DE-7FC0304894DB}"/>
              </a:ext>
            </a:extLst>
          </p:cNvPr>
          <p:cNvSpPr>
            <a:spLocks noGrp="1"/>
          </p:cNvSpPr>
          <p:nvPr>
            <p:ph idx="1"/>
          </p:nvPr>
        </p:nvSpPr>
        <p:spPr/>
        <p:txBody>
          <a:bodyPr>
            <a:noAutofit/>
          </a:bodyPr>
          <a:lstStyle/>
          <a:p>
            <a:r>
              <a:rPr lang="en-GB" sz="2200" b="0" i="0" dirty="0">
                <a:solidFill>
                  <a:srgbClr val="000000"/>
                </a:solidFill>
                <a:effectLst/>
                <a:latin typeface="Montserrat"/>
              </a:rPr>
              <a:t>History is the interpretation of the significance that the past has for us. – </a:t>
            </a:r>
            <a:r>
              <a:rPr lang="en-GB" sz="2200" b="1" i="0" dirty="0">
                <a:solidFill>
                  <a:srgbClr val="000000"/>
                </a:solidFill>
                <a:effectLst/>
                <a:latin typeface="Montserrat"/>
              </a:rPr>
              <a:t>Johan Huizinga</a:t>
            </a:r>
          </a:p>
          <a:p>
            <a:pPr marL="0" indent="0">
              <a:buNone/>
            </a:pPr>
            <a:endParaRPr lang="en-GB" sz="2200" b="1" i="0" dirty="0">
              <a:solidFill>
                <a:srgbClr val="000000"/>
              </a:solidFill>
              <a:effectLst/>
              <a:latin typeface="Montserrat"/>
            </a:endParaRPr>
          </a:p>
          <a:p>
            <a:r>
              <a:rPr lang="en-GB" sz="2200" b="0" i="0" dirty="0">
                <a:solidFill>
                  <a:srgbClr val="000000"/>
                </a:solidFill>
                <a:effectLst/>
                <a:latin typeface="Montserrat"/>
              </a:rPr>
              <a:t>If you want to understand today, you have to search yesterday. – </a:t>
            </a:r>
            <a:r>
              <a:rPr lang="en-GB" sz="2200" b="1" i="0" dirty="0">
                <a:solidFill>
                  <a:srgbClr val="000000"/>
                </a:solidFill>
                <a:effectLst/>
                <a:latin typeface="Montserrat"/>
              </a:rPr>
              <a:t>Pearl Buck</a:t>
            </a:r>
          </a:p>
          <a:p>
            <a:endParaRPr lang="en-GB" sz="2200" b="1" dirty="0">
              <a:solidFill>
                <a:srgbClr val="000000"/>
              </a:solidFill>
              <a:latin typeface="Montserrat"/>
            </a:endParaRPr>
          </a:p>
          <a:p>
            <a:pPr marL="0" indent="0">
              <a:buNone/>
            </a:pPr>
            <a:endParaRPr lang="en-GB" sz="2200" dirty="0"/>
          </a:p>
        </p:txBody>
      </p:sp>
      <p:sp>
        <p:nvSpPr>
          <p:cNvPr id="4" name="Speech Bubble: Rectangle 3">
            <a:extLst>
              <a:ext uri="{FF2B5EF4-FFF2-40B4-BE49-F238E27FC236}">
                <a16:creationId xmlns:a16="http://schemas.microsoft.com/office/drawing/2014/main" id="{5820549A-2CBC-413E-9F68-0BA5E4F6BB05}"/>
              </a:ext>
            </a:extLst>
          </p:cNvPr>
          <p:cNvSpPr/>
          <p:nvPr/>
        </p:nvSpPr>
        <p:spPr>
          <a:xfrm>
            <a:off x="946951" y="4065972"/>
            <a:ext cx="10406849" cy="1646633"/>
          </a:xfrm>
          <a:prstGeom prst="wedgeRectCallout">
            <a:avLst>
              <a:gd name="adj1" fmla="val -20833"/>
              <a:gd name="adj2" fmla="val 69333"/>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effectLst/>
                <a:latin typeface="Open Sans"/>
                <a:ea typeface="Calibri" panose="020F0502020204030204" pitchFamily="34" charset="0"/>
                <a:cs typeface="Times New Roman" panose="02020603050405020304" pitchFamily="18" charset="0"/>
              </a:rPr>
              <a:t>It is important to have an understanding of history so we can put modern society in the correct context. That context gives us a deeper appreciation of modern life because we know the journey that led us here. Not only that but understanding the progression of history gives us insight to how the future will look like, as a society. And the skills we learn in doing this help us make the right choices in our personal lives. </a:t>
            </a:r>
            <a:endParaRPr lang="en-GB" dirty="0">
              <a:latin typeface="Open Sans"/>
              <a:ea typeface="Calibri" panose="020F0502020204030204" pitchFamily="34" charset="0"/>
              <a:cs typeface="Times New Roman" panose="02020603050405020304" pitchFamily="18" charset="0"/>
            </a:endParaRPr>
          </a:p>
          <a:p>
            <a:pPr algn="r"/>
            <a:r>
              <a:rPr lang="en-GB" dirty="0">
                <a:effectLst/>
                <a:latin typeface="Open Sans"/>
                <a:ea typeface="Calibri" panose="020F0502020204030204" pitchFamily="34" charset="0"/>
                <a:cs typeface="Times New Roman" panose="02020603050405020304" pitchFamily="18" charset="0"/>
              </a:rPr>
              <a:t> </a:t>
            </a:r>
            <a:r>
              <a:rPr lang="en-GB" b="1" dirty="0">
                <a:effectLst/>
                <a:latin typeface="Open Sans"/>
                <a:ea typeface="Calibri" panose="020F0502020204030204" pitchFamily="34" charset="0"/>
                <a:cs typeface="Times New Roman" panose="02020603050405020304" pitchFamily="18" charset="0"/>
              </a:rPr>
              <a:t>Year 11 EPA Student</a:t>
            </a:r>
            <a:endParaRPr lang="en-GB" dirty="0">
              <a:effectLst/>
              <a:latin typeface="Open Sans"/>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70096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F96DD-0466-4EC2-AFAB-880E2A4FAE6C}"/>
              </a:ext>
            </a:extLst>
          </p:cNvPr>
          <p:cNvSpPr>
            <a:spLocks noGrp="1"/>
          </p:cNvSpPr>
          <p:nvPr>
            <p:ph type="title"/>
          </p:nvPr>
        </p:nvSpPr>
        <p:spPr/>
        <p:txBody>
          <a:bodyPr/>
          <a:lstStyle/>
          <a:p>
            <a:r>
              <a:rPr lang="en-GB" dirty="0"/>
              <a:t>What are the job opportunities?</a:t>
            </a:r>
          </a:p>
        </p:txBody>
      </p:sp>
      <p:sp>
        <p:nvSpPr>
          <p:cNvPr id="3" name="Content Placeholder 2">
            <a:extLst>
              <a:ext uri="{FF2B5EF4-FFF2-40B4-BE49-F238E27FC236}">
                <a16:creationId xmlns:a16="http://schemas.microsoft.com/office/drawing/2014/main" id="{D08C7E74-AC0A-4854-911A-15A4C5C90800}"/>
              </a:ext>
            </a:extLst>
          </p:cNvPr>
          <p:cNvSpPr>
            <a:spLocks noGrp="1"/>
          </p:cNvSpPr>
          <p:nvPr>
            <p:ph idx="1"/>
          </p:nvPr>
        </p:nvSpPr>
        <p:spPr/>
        <p:txBody>
          <a:bodyPr>
            <a:normAutofit/>
          </a:bodyPr>
          <a:lstStyle/>
          <a:p>
            <a:r>
              <a:rPr lang="en-GB" sz="2200" dirty="0">
                <a:latin typeface="Montserrat"/>
              </a:rPr>
              <a:t>Teacher</a:t>
            </a:r>
          </a:p>
          <a:p>
            <a:r>
              <a:rPr lang="en-GB" sz="2200" dirty="0">
                <a:latin typeface="Montserrat"/>
              </a:rPr>
              <a:t>Journalist</a:t>
            </a:r>
          </a:p>
          <a:p>
            <a:r>
              <a:rPr lang="en-GB" sz="2200" dirty="0">
                <a:latin typeface="Montserrat"/>
              </a:rPr>
              <a:t>Solicitor</a:t>
            </a:r>
          </a:p>
          <a:p>
            <a:r>
              <a:rPr lang="en-GB" sz="2200" dirty="0">
                <a:latin typeface="Montserrat"/>
              </a:rPr>
              <a:t>Researcher</a:t>
            </a:r>
          </a:p>
          <a:p>
            <a:r>
              <a:rPr lang="en-GB" sz="2200" dirty="0">
                <a:latin typeface="Montserrat"/>
              </a:rPr>
              <a:t>Archivist</a:t>
            </a:r>
          </a:p>
          <a:p>
            <a:r>
              <a:rPr lang="en-GB" sz="2200" dirty="0">
                <a:latin typeface="Montserrat"/>
              </a:rPr>
              <a:t>Politician</a:t>
            </a:r>
          </a:p>
          <a:p>
            <a:r>
              <a:rPr lang="en-GB" sz="2200" dirty="0">
                <a:latin typeface="Montserrat"/>
              </a:rPr>
              <a:t>Civil Service</a:t>
            </a:r>
          </a:p>
          <a:p>
            <a:r>
              <a:rPr lang="en-GB" sz="2200" dirty="0">
                <a:latin typeface="Montserrat"/>
              </a:rPr>
              <a:t>Business</a:t>
            </a:r>
          </a:p>
        </p:txBody>
      </p:sp>
      <p:pic>
        <p:nvPicPr>
          <p:cNvPr id="5" name="Picture 4" descr="A person standing in front of a green screen&#10;&#10;Description automatically generated with medium confidence">
            <a:extLst>
              <a:ext uri="{FF2B5EF4-FFF2-40B4-BE49-F238E27FC236}">
                <a16:creationId xmlns:a16="http://schemas.microsoft.com/office/drawing/2014/main" id="{AFD94F3F-E681-4BCA-87C7-8FB8BE218CF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725869" y="2112800"/>
            <a:ext cx="3027330" cy="2019733"/>
          </a:xfrm>
          <a:prstGeom prst="rect">
            <a:avLst/>
          </a:prstGeom>
        </p:spPr>
      </p:pic>
      <p:pic>
        <p:nvPicPr>
          <p:cNvPr id="8" name="Picture 7" descr="A person wearing a hat&#10;&#10;Description automatically generated with low confidence">
            <a:extLst>
              <a:ext uri="{FF2B5EF4-FFF2-40B4-BE49-F238E27FC236}">
                <a16:creationId xmlns:a16="http://schemas.microsoft.com/office/drawing/2014/main" id="{3D3C9EA6-D967-4B6E-A398-53FA7F679BDA}"/>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9975922" y="4315948"/>
            <a:ext cx="1874798" cy="2278945"/>
          </a:xfrm>
          <a:prstGeom prst="rect">
            <a:avLst/>
          </a:prstGeom>
        </p:spPr>
      </p:pic>
      <p:sp>
        <p:nvSpPr>
          <p:cNvPr id="9" name="TextBox 8">
            <a:extLst>
              <a:ext uri="{FF2B5EF4-FFF2-40B4-BE49-F238E27FC236}">
                <a16:creationId xmlns:a16="http://schemas.microsoft.com/office/drawing/2014/main" id="{938F8D0D-52F2-4AAC-ABB2-8E7FDC93BA73}"/>
              </a:ext>
            </a:extLst>
          </p:cNvPr>
          <p:cNvSpPr txBox="1"/>
          <p:nvPr/>
        </p:nvSpPr>
        <p:spPr>
          <a:xfrm>
            <a:off x="9975922" y="6594893"/>
            <a:ext cx="2128661" cy="230832"/>
          </a:xfrm>
          <a:prstGeom prst="rect">
            <a:avLst/>
          </a:prstGeom>
          <a:noFill/>
        </p:spPr>
        <p:txBody>
          <a:bodyPr wrap="square" rtlCol="0">
            <a:spAutoFit/>
          </a:bodyPr>
          <a:lstStyle/>
          <a:p>
            <a:r>
              <a:rPr lang="en-GB" sz="900" dirty="0">
                <a:hlinkClick r:id="rId5" tooltip="http://theconversation.com/can-journalism-graduates-get-jobs-3457"/>
              </a:rPr>
              <a:t>This Photo</a:t>
            </a:r>
            <a:r>
              <a:rPr lang="en-GB" sz="900" dirty="0"/>
              <a:t> by Unknown Author is licensed under </a:t>
            </a:r>
            <a:r>
              <a:rPr lang="en-GB" sz="900" dirty="0">
                <a:hlinkClick r:id="rId6" tooltip="https://creativecommons.org/licenses/by-nd/3.0/"/>
              </a:rPr>
              <a:t>CC BY-ND</a:t>
            </a:r>
            <a:endParaRPr lang="en-GB" sz="900" dirty="0"/>
          </a:p>
        </p:txBody>
      </p:sp>
      <p:pic>
        <p:nvPicPr>
          <p:cNvPr id="11" name="Picture 10" descr="Shape&#10;&#10;Description automatically generated">
            <a:extLst>
              <a:ext uri="{FF2B5EF4-FFF2-40B4-BE49-F238E27FC236}">
                <a16:creationId xmlns:a16="http://schemas.microsoft.com/office/drawing/2014/main" id="{D089B3AD-A283-49E5-BB1E-BEF47FC3F9D0}"/>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4362450" y="1858068"/>
            <a:ext cx="2762818" cy="1801448"/>
          </a:xfrm>
          <a:prstGeom prst="rect">
            <a:avLst/>
          </a:prstGeom>
        </p:spPr>
      </p:pic>
      <p:pic>
        <p:nvPicPr>
          <p:cNvPr id="15" name="Picture 14" descr="A picture containing text, indoor, ceiling, person&#10;&#10;Description automatically generated">
            <a:extLst>
              <a:ext uri="{FF2B5EF4-FFF2-40B4-BE49-F238E27FC236}">
                <a16:creationId xmlns:a16="http://schemas.microsoft.com/office/drawing/2014/main" id="{ACAF308A-6D17-437D-B9A2-58E3316AC6AE}"/>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6590216" y="4477855"/>
            <a:ext cx="2865395" cy="1910263"/>
          </a:xfrm>
          <a:prstGeom prst="rect">
            <a:avLst/>
          </a:prstGeom>
        </p:spPr>
      </p:pic>
      <p:sp>
        <p:nvSpPr>
          <p:cNvPr id="16" name="TextBox 15">
            <a:extLst>
              <a:ext uri="{FF2B5EF4-FFF2-40B4-BE49-F238E27FC236}">
                <a16:creationId xmlns:a16="http://schemas.microsoft.com/office/drawing/2014/main" id="{BAA49CC7-EAF6-4356-9200-773C3F180CD2}"/>
              </a:ext>
            </a:extLst>
          </p:cNvPr>
          <p:cNvSpPr txBox="1"/>
          <p:nvPr/>
        </p:nvSpPr>
        <p:spPr>
          <a:xfrm>
            <a:off x="6590215" y="6450502"/>
            <a:ext cx="2865395" cy="230832"/>
          </a:xfrm>
          <a:prstGeom prst="rect">
            <a:avLst/>
          </a:prstGeom>
          <a:noFill/>
        </p:spPr>
        <p:txBody>
          <a:bodyPr wrap="square" rtlCol="0">
            <a:spAutoFit/>
          </a:bodyPr>
          <a:lstStyle/>
          <a:p>
            <a:r>
              <a:rPr lang="en-GB" sz="900" dirty="0">
                <a:hlinkClick r:id="rId10" tooltip="http://blogs.getty.edu/iris/six-questions-for-getty-institutional-archivist/"/>
              </a:rPr>
              <a:t>This Photo</a:t>
            </a:r>
            <a:r>
              <a:rPr lang="en-GB" sz="900" dirty="0"/>
              <a:t> by Unknown Author is licensed under </a:t>
            </a:r>
            <a:r>
              <a:rPr lang="en-GB" sz="900" dirty="0">
                <a:hlinkClick r:id="rId11" tooltip="https://creativecommons.org/licenses/by/3.0/"/>
              </a:rPr>
              <a:t>CC BY</a:t>
            </a:r>
            <a:endParaRPr lang="en-GB" sz="900" dirty="0"/>
          </a:p>
        </p:txBody>
      </p:sp>
      <p:pic>
        <p:nvPicPr>
          <p:cNvPr id="18" name="Picture 17" descr="A picture containing text, toy, doll, vector graphics&#10;&#10;Description automatically generated">
            <a:extLst>
              <a:ext uri="{FF2B5EF4-FFF2-40B4-BE49-F238E27FC236}">
                <a16:creationId xmlns:a16="http://schemas.microsoft.com/office/drawing/2014/main" id="{CDB4A73B-DD8E-49EC-9455-2A15D6581564}"/>
              </a:ext>
            </a:extLst>
          </p:cNvPr>
          <p:cNvPicPr>
            <a:picLocks noChangeAspect="1"/>
          </p:cNvPicPr>
          <p:nvPr/>
        </p:nvPicPr>
        <p:blipFill>
          <a:blip r:embed="rId12">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3062494" y="4101361"/>
            <a:ext cx="3149600" cy="1476375"/>
          </a:xfrm>
          <a:prstGeom prst="rect">
            <a:avLst/>
          </a:prstGeom>
        </p:spPr>
      </p:pic>
    </p:spTree>
    <p:extLst>
      <p:ext uri="{BB962C8B-B14F-4D97-AF65-F5344CB8AC3E}">
        <p14:creationId xmlns:p14="http://schemas.microsoft.com/office/powerpoint/2010/main" val="28621164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4B516-0EAE-4A9D-BE6F-39FAEC801D67}"/>
              </a:ext>
            </a:extLst>
          </p:cNvPr>
          <p:cNvSpPr>
            <a:spLocks noGrp="1"/>
          </p:cNvSpPr>
          <p:nvPr>
            <p:ph type="title"/>
          </p:nvPr>
        </p:nvSpPr>
        <p:spPr/>
        <p:txBody>
          <a:bodyPr/>
          <a:lstStyle/>
          <a:p>
            <a:r>
              <a:rPr lang="en-GB" dirty="0"/>
              <a:t>What skills will I develop?</a:t>
            </a:r>
          </a:p>
        </p:txBody>
      </p:sp>
      <p:sp>
        <p:nvSpPr>
          <p:cNvPr id="3" name="Content Placeholder 2">
            <a:extLst>
              <a:ext uri="{FF2B5EF4-FFF2-40B4-BE49-F238E27FC236}">
                <a16:creationId xmlns:a16="http://schemas.microsoft.com/office/drawing/2014/main" id="{18321275-6A39-4815-9C54-5C789E821C04}"/>
              </a:ext>
            </a:extLst>
          </p:cNvPr>
          <p:cNvSpPr>
            <a:spLocks noGrp="1"/>
          </p:cNvSpPr>
          <p:nvPr>
            <p:ph idx="1"/>
          </p:nvPr>
        </p:nvSpPr>
        <p:spPr/>
        <p:txBody>
          <a:bodyPr>
            <a:normAutofit/>
          </a:bodyPr>
          <a:lstStyle/>
          <a:p>
            <a:r>
              <a:rPr lang="en-GB" sz="2000" dirty="0">
                <a:latin typeface="Montserrat"/>
              </a:rPr>
              <a:t>Communication and writing skills</a:t>
            </a:r>
          </a:p>
          <a:p>
            <a:r>
              <a:rPr lang="en-GB" sz="2000" dirty="0">
                <a:latin typeface="Montserrat"/>
              </a:rPr>
              <a:t>How to construct an argument</a:t>
            </a:r>
          </a:p>
          <a:p>
            <a:r>
              <a:rPr lang="en-GB" sz="2000" dirty="0">
                <a:latin typeface="Montserrat"/>
              </a:rPr>
              <a:t>Research and problem skills</a:t>
            </a:r>
          </a:p>
          <a:p>
            <a:r>
              <a:rPr lang="en-GB" sz="2000" dirty="0">
                <a:latin typeface="Montserrat"/>
              </a:rPr>
              <a:t>Investigation and problem solving skills</a:t>
            </a:r>
          </a:p>
          <a:p>
            <a:r>
              <a:rPr lang="en-GB" sz="2000" dirty="0">
                <a:latin typeface="Montserrat"/>
              </a:rPr>
              <a:t>Analytical and interpretation skills</a:t>
            </a:r>
          </a:p>
          <a:p>
            <a:endParaRPr lang="en-GB" sz="2000" dirty="0">
              <a:latin typeface="Montserrat"/>
            </a:endParaRPr>
          </a:p>
        </p:txBody>
      </p:sp>
      <p:sp>
        <p:nvSpPr>
          <p:cNvPr id="14" name="Speech Bubble: Rectangle 13">
            <a:extLst>
              <a:ext uri="{FF2B5EF4-FFF2-40B4-BE49-F238E27FC236}">
                <a16:creationId xmlns:a16="http://schemas.microsoft.com/office/drawing/2014/main" id="{3B38AB69-7E98-48F5-B2E8-DA848DB6F91A}"/>
              </a:ext>
            </a:extLst>
          </p:cNvPr>
          <p:cNvSpPr/>
          <p:nvPr/>
        </p:nvSpPr>
        <p:spPr>
          <a:xfrm>
            <a:off x="6897948" y="1892804"/>
            <a:ext cx="5149050" cy="1169481"/>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dirty="0">
                <a:effectLst/>
                <a:latin typeface="Open Sans"/>
                <a:ea typeface="Calibri" panose="020F0502020204030204" pitchFamily="34" charset="0"/>
                <a:cs typeface="Times New Roman" panose="02020603050405020304" pitchFamily="18" charset="0"/>
              </a:rPr>
              <a:t>The skills I have learnt in History are skills that I apply to all my subjects – it has really helped my essay writing across all my subjects. </a:t>
            </a:r>
          </a:p>
          <a:p>
            <a:pPr algn="r"/>
            <a:r>
              <a:rPr lang="en-GB" sz="1800" b="1" dirty="0">
                <a:latin typeface="Open Sans"/>
                <a:cs typeface="Times New Roman" panose="02020603050405020304" pitchFamily="18" charset="0"/>
              </a:rPr>
              <a:t>Year 11 EPA Student</a:t>
            </a:r>
            <a:endParaRPr lang="en-GB" sz="1800" b="1" dirty="0">
              <a:latin typeface="Open Sans"/>
            </a:endParaRPr>
          </a:p>
        </p:txBody>
      </p:sp>
      <p:sp>
        <p:nvSpPr>
          <p:cNvPr id="15" name="Speech Bubble: Rectangle 14">
            <a:extLst>
              <a:ext uri="{FF2B5EF4-FFF2-40B4-BE49-F238E27FC236}">
                <a16:creationId xmlns:a16="http://schemas.microsoft.com/office/drawing/2014/main" id="{4E50D5F0-767E-4E5E-AB25-4EE6CDC5C623}"/>
              </a:ext>
            </a:extLst>
          </p:cNvPr>
          <p:cNvSpPr/>
          <p:nvPr/>
        </p:nvSpPr>
        <p:spPr>
          <a:xfrm>
            <a:off x="6897949" y="3361418"/>
            <a:ext cx="5149049" cy="1169481"/>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Open Sans"/>
                <a:ea typeface="Calibri" panose="020F0502020204030204" pitchFamily="34" charset="0"/>
                <a:cs typeface="Times New Roman" panose="02020603050405020304" pitchFamily="18" charset="0"/>
              </a:rPr>
              <a:t>Y</a:t>
            </a:r>
            <a:r>
              <a:rPr lang="en-GB" dirty="0">
                <a:effectLst/>
                <a:latin typeface="Open Sans"/>
                <a:ea typeface="Calibri" panose="020F0502020204030204" pitchFamily="34" charset="0"/>
                <a:cs typeface="Times New Roman" panose="02020603050405020304" pitchFamily="18" charset="0"/>
              </a:rPr>
              <a:t>ou learn many handy skills needed later on in life such as problem-solving and general knowledge.</a:t>
            </a:r>
          </a:p>
          <a:p>
            <a:pPr algn="r"/>
            <a:r>
              <a:rPr lang="en-GB" b="1" dirty="0">
                <a:latin typeface="Open Sans"/>
                <a:cs typeface="Times New Roman" panose="02020603050405020304" pitchFamily="18" charset="0"/>
              </a:rPr>
              <a:t>Year 10 EPA Student</a:t>
            </a:r>
            <a:endParaRPr lang="en-GB" b="1" dirty="0"/>
          </a:p>
        </p:txBody>
      </p:sp>
      <p:sp>
        <p:nvSpPr>
          <p:cNvPr id="18" name="Speech Bubble: Rectangle 17">
            <a:extLst>
              <a:ext uri="{FF2B5EF4-FFF2-40B4-BE49-F238E27FC236}">
                <a16:creationId xmlns:a16="http://schemas.microsoft.com/office/drawing/2014/main" id="{6E4B8959-5459-4271-BF3C-E55F71947315}"/>
              </a:ext>
            </a:extLst>
          </p:cNvPr>
          <p:cNvSpPr/>
          <p:nvPr/>
        </p:nvSpPr>
        <p:spPr>
          <a:xfrm>
            <a:off x="6897949" y="4909351"/>
            <a:ext cx="5149049" cy="1358670"/>
          </a:xfrm>
          <a:prstGeom prst="wedgeRectCallout">
            <a:avLst>
              <a:gd name="adj1" fmla="val -20833"/>
              <a:gd name="adj2" fmla="val 69333"/>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effectLst/>
                <a:latin typeface="Open Sans"/>
                <a:ea typeface="Calibri" panose="020F0502020204030204" pitchFamily="34" charset="0"/>
                <a:cs typeface="Times New Roman" panose="02020603050405020304" pitchFamily="18" charset="0"/>
              </a:rPr>
              <a:t>You learn to question the reliability of sources, which makes it good for developing critical thinking skills that will be so helpful in your everyday life. </a:t>
            </a:r>
          </a:p>
          <a:p>
            <a:pPr algn="r"/>
            <a:r>
              <a:rPr lang="en-GB" b="1" dirty="0">
                <a:latin typeface="Open Sans"/>
                <a:cs typeface="Times New Roman" panose="02020603050405020304" pitchFamily="18" charset="0"/>
              </a:rPr>
              <a:t>Year 11 EPA Student</a:t>
            </a:r>
            <a:endParaRPr lang="en-GB" b="1" dirty="0"/>
          </a:p>
        </p:txBody>
      </p:sp>
      <p:sp>
        <p:nvSpPr>
          <p:cNvPr id="21" name="Speech Bubble: Rectangle 20">
            <a:extLst>
              <a:ext uri="{FF2B5EF4-FFF2-40B4-BE49-F238E27FC236}">
                <a16:creationId xmlns:a16="http://schemas.microsoft.com/office/drawing/2014/main" id="{B70ADD5F-1234-469C-84D8-731DD25A5536}"/>
              </a:ext>
            </a:extLst>
          </p:cNvPr>
          <p:cNvSpPr/>
          <p:nvPr/>
        </p:nvSpPr>
        <p:spPr>
          <a:xfrm>
            <a:off x="946951" y="4907573"/>
            <a:ext cx="5149049" cy="1273771"/>
          </a:xfrm>
          <a:prstGeom prst="wedgeRectCallout">
            <a:avLst>
              <a:gd name="adj1" fmla="val -20833"/>
              <a:gd name="adj2" fmla="val 69333"/>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dirty="0">
                <a:effectLst/>
                <a:latin typeface="Open Sans"/>
                <a:ea typeface="Calibri" panose="020F0502020204030204" pitchFamily="34" charset="0"/>
                <a:cs typeface="Times New Roman" panose="02020603050405020304" pitchFamily="18" charset="0"/>
              </a:rPr>
              <a:t>History is a great subject, It develops your interpretation and writing skills, which can be very useful later on.</a:t>
            </a:r>
          </a:p>
          <a:p>
            <a:pPr algn="r">
              <a:lnSpc>
                <a:spcPct val="107000"/>
              </a:lnSpc>
              <a:spcAft>
                <a:spcPts val="800"/>
              </a:spcAft>
            </a:pPr>
            <a:r>
              <a:rPr lang="en-GB" b="1" dirty="0">
                <a:latin typeface="Open Sans"/>
                <a:ea typeface="Calibri" panose="020F0502020204030204" pitchFamily="34" charset="0"/>
                <a:cs typeface="Times New Roman" panose="02020603050405020304" pitchFamily="18" charset="0"/>
              </a:rPr>
              <a:t>Year 11 EPA Student</a:t>
            </a:r>
            <a:endParaRPr lang="en-GB"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48416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F61A5-050C-42FB-921A-1EBA3FD4E398}"/>
              </a:ext>
            </a:extLst>
          </p:cNvPr>
          <p:cNvSpPr>
            <a:spLocks noGrp="1"/>
          </p:cNvSpPr>
          <p:nvPr>
            <p:ph type="title"/>
          </p:nvPr>
        </p:nvSpPr>
        <p:spPr/>
        <p:txBody>
          <a:bodyPr/>
          <a:lstStyle/>
          <a:p>
            <a:r>
              <a:rPr lang="en-GB" dirty="0"/>
              <a:t>What will I study?</a:t>
            </a:r>
          </a:p>
        </p:txBody>
      </p:sp>
      <p:sp>
        <p:nvSpPr>
          <p:cNvPr id="3" name="Content Placeholder 2">
            <a:extLst>
              <a:ext uri="{FF2B5EF4-FFF2-40B4-BE49-F238E27FC236}">
                <a16:creationId xmlns:a16="http://schemas.microsoft.com/office/drawing/2014/main" id="{A4A28656-6BAE-4F61-9C3A-B9491C37D5DA}"/>
              </a:ext>
            </a:extLst>
          </p:cNvPr>
          <p:cNvSpPr>
            <a:spLocks noGrp="1"/>
          </p:cNvSpPr>
          <p:nvPr>
            <p:ph idx="1"/>
          </p:nvPr>
        </p:nvSpPr>
        <p:spPr/>
        <p:txBody>
          <a:bodyPr>
            <a:normAutofit/>
          </a:bodyPr>
          <a:lstStyle/>
          <a:p>
            <a:r>
              <a:rPr lang="en-GB" sz="2200" dirty="0">
                <a:latin typeface="Montserrat"/>
              </a:rPr>
              <a:t>Edexcel exam specification</a:t>
            </a:r>
          </a:p>
          <a:p>
            <a:r>
              <a:rPr lang="en-GB" sz="2200" dirty="0">
                <a:latin typeface="Montserrat"/>
              </a:rPr>
              <a:t>Crime and Punishment, c.1000-present and Whitechapel, c.1870-c.1900: crime, policing and the inner city.</a:t>
            </a:r>
          </a:p>
          <a:p>
            <a:r>
              <a:rPr lang="en-GB" sz="2200" dirty="0">
                <a:latin typeface="Montserrat"/>
              </a:rPr>
              <a:t>Early Elizabethan England, 1558-1588.</a:t>
            </a:r>
          </a:p>
          <a:p>
            <a:r>
              <a:rPr lang="en-GB" sz="2200" dirty="0">
                <a:latin typeface="Montserrat"/>
              </a:rPr>
              <a:t>Superpower relations and the Cold War, 1941-1991.</a:t>
            </a:r>
          </a:p>
          <a:p>
            <a:r>
              <a:rPr lang="en-GB" sz="2200" dirty="0">
                <a:latin typeface="Montserrat"/>
              </a:rPr>
              <a:t>Weimar and Nazi Germany, 1918-1939.</a:t>
            </a:r>
          </a:p>
          <a:p>
            <a:endParaRPr lang="en-GB" sz="2200" dirty="0">
              <a:latin typeface="Montserrat"/>
            </a:endParaRPr>
          </a:p>
          <a:p>
            <a:endParaRPr lang="en-GB" sz="2200" dirty="0">
              <a:latin typeface="Montserrat"/>
            </a:endParaRPr>
          </a:p>
        </p:txBody>
      </p:sp>
      <p:pic>
        <p:nvPicPr>
          <p:cNvPr id="2050" name="Picture 2" descr="Image result for edexcel">
            <a:extLst>
              <a:ext uri="{FF2B5EF4-FFF2-40B4-BE49-F238E27FC236}">
                <a16:creationId xmlns:a16="http://schemas.microsoft.com/office/drawing/2014/main" id="{C1166DCF-3710-4F89-8CD8-0447F29046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5214693"/>
            <a:ext cx="5063000" cy="1113971"/>
          </a:xfrm>
          <a:prstGeom prst="rect">
            <a:avLst/>
          </a:prstGeom>
          <a:noFill/>
          <a:extLst>
            <a:ext uri="{909E8E84-426E-40DD-AFC4-6F175D3DCCD1}">
              <a14:hiddenFill xmlns:a14="http://schemas.microsoft.com/office/drawing/2010/main">
                <a:solidFill>
                  <a:srgbClr val="FFFFFF"/>
                </a:solidFill>
              </a14:hiddenFill>
            </a:ext>
          </a:extLst>
        </p:spPr>
      </p:pic>
      <p:sp>
        <p:nvSpPr>
          <p:cNvPr id="7" name="Speech Bubble: Rectangle 6">
            <a:extLst>
              <a:ext uri="{FF2B5EF4-FFF2-40B4-BE49-F238E27FC236}">
                <a16:creationId xmlns:a16="http://schemas.microsoft.com/office/drawing/2014/main" id="{4AFFC413-C744-4208-BF32-7C4A90F1E37A}"/>
              </a:ext>
            </a:extLst>
          </p:cNvPr>
          <p:cNvSpPr/>
          <p:nvPr/>
        </p:nvSpPr>
        <p:spPr>
          <a:xfrm>
            <a:off x="6883245" y="5277146"/>
            <a:ext cx="5149050" cy="1215729"/>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800" dirty="0">
                <a:solidFill>
                  <a:schemeClr val="bg1"/>
                </a:solidFill>
                <a:effectLst/>
                <a:latin typeface="Open Sans"/>
                <a:ea typeface="Calibri" panose="020F0502020204030204" pitchFamily="34" charset="0"/>
                <a:cs typeface="Times New Roman" panose="02020603050405020304" pitchFamily="18" charset="0"/>
              </a:rPr>
              <a:t>I have enjoyed History because of the range of topics that I have studied, from the Cold </a:t>
            </a:r>
            <a:r>
              <a:rPr lang="en-GB" dirty="0">
                <a:solidFill>
                  <a:schemeClr val="bg1"/>
                </a:solidFill>
                <a:latin typeface="Open Sans"/>
                <a:ea typeface="Calibri" panose="020F0502020204030204" pitchFamily="34" charset="0"/>
                <a:cs typeface="Times New Roman" panose="02020603050405020304" pitchFamily="18" charset="0"/>
              </a:rPr>
              <a:t>W</a:t>
            </a:r>
            <a:r>
              <a:rPr lang="en-GB" sz="1800" dirty="0">
                <a:solidFill>
                  <a:schemeClr val="bg1"/>
                </a:solidFill>
                <a:effectLst/>
                <a:latin typeface="Open Sans"/>
                <a:ea typeface="Calibri" panose="020F0502020204030204" pitchFamily="34" charset="0"/>
                <a:cs typeface="Times New Roman" panose="02020603050405020304" pitchFamily="18" charset="0"/>
              </a:rPr>
              <a:t>ar to crime in the Middle Ages.</a:t>
            </a:r>
            <a:endParaRPr lang="en-GB"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r"/>
            <a:r>
              <a:rPr lang="en-GB" sz="1800" b="1" dirty="0">
                <a:latin typeface="Montserrat"/>
                <a:cs typeface="Times New Roman" panose="02020603050405020304" pitchFamily="18" charset="0"/>
              </a:rPr>
              <a:t>Year 11 EPA Student</a:t>
            </a:r>
            <a:endParaRPr lang="en-GB" sz="1800" b="1" dirty="0">
              <a:latin typeface="Montserrat"/>
            </a:endParaRPr>
          </a:p>
        </p:txBody>
      </p:sp>
    </p:spTree>
    <p:extLst>
      <p:ext uri="{BB962C8B-B14F-4D97-AF65-F5344CB8AC3E}">
        <p14:creationId xmlns:p14="http://schemas.microsoft.com/office/powerpoint/2010/main" val="41991176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05CFE-A9CD-4EDF-88B5-06B54F3A466E}"/>
              </a:ext>
            </a:extLst>
          </p:cNvPr>
          <p:cNvSpPr>
            <a:spLocks noGrp="1"/>
          </p:cNvSpPr>
          <p:nvPr>
            <p:ph type="title"/>
          </p:nvPr>
        </p:nvSpPr>
        <p:spPr/>
        <p:txBody>
          <a:bodyPr>
            <a:normAutofit fontScale="90000"/>
          </a:bodyPr>
          <a:lstStyle/>
          <a:p>
            <a:r>
              <a:rPr lang="en-GB" dirty="0"/>
              <a:t>What will I study? – Crime and Punishment</a:t>
            </a:r>
          </a:p>
        </p:txBody>
      </p:sp>
      <p:sp>
        <p:nvSpPr>
          <p:cNvPr id="3" name="Content Placeholder 2">
            <a:extLst>
              <a:ext uri="{FF2B5EF4-FFF2-40B4-BE49-F238E27FC236}">
                <a16:creationId xmlns:a16="http://schemas.microsoft.com/office/drawing/2014/main" id="{5EC5B833-7F10-4549-B9E5-1BE6A3EDFCE0}"/>
              </a:ext>
            </a:extLst>
          </p:cNvPr>
          <p:cNvSpPr>
            <a:spLocks noGrp="1"/>
          </p:cNvSpPr>
          <p:nvPr>
            <p:ph idx="1"/>
          </p:nvPr>
        </p:nvSpPr>
        <p:spPr>
          <a:xfrm>
            <a:off x="838200" y="1929384"/>
            <a:ext cx="7229475" cy="4251960"/>
          </a:xfrm>
        </p:spPr>
        <p:txBody>
          <a:bodyPr>
            <a:normAutofit fontScale="85000" lnSpcReduction="20000"/>
          </a:bodyPr>
          <a:lstStyle/>
          <a:p>
            <a:r>
              <a:rPr lang="en-GB" sz="2600" dirty="0">
                <a:latin typeface="Montserrat"/>
              </a:rPr>
              <a:t>The nature and changing definitions of criminal activity – Middle Ages, Early Modern, 18</a:t>
            </a:r>
            <a:r>
              <a:rPr lang="en-GB" sz="2600" baseline="30000" dirty="0">
                <a:latin typeface="Montserrat"/>
              </a:rPr>
              <a:t>th</a:t>
            </a:r>
            <a:r>
              <a:rPr lang="en-GB" sz="2600" dirty="0">
                <a:latin typeface="Montserrat"/>
              </a:rPr>
              <a:t> and 19</a:t>
            </a:r>
            <a:r>
              <a:rPr lang="en-GB" sz="2600" baseline="30000" dirty="0">
                <a:latin typeface="Montserrat"/>
              </a:rPr>
              <a:t>th</a:t>
            </a:r>
            <a:r>
              <a:rPr lang="en-GB" sz="2600" dirty="0">
                <a:latin typeface="Montserrat"/>
              </a:rPr>
              <a:t> centuries, Modern day</a:t>
            </a:r>
          </a:p>
          <a:p>
            <a:r>
              <a:rPr lang="en-GB" sz="2600" dirty="0">
                <a:latin typeface="Montserrat"/>
              </a:rPr>
              <a:t>The nature of law enforcement and punishment – Middle Ages, Early Modern, 18</a:t>
            </a:r>
            <a:r>
              <a:rPr lang="en-GB" sz="2600" baseline="30000" dirty="0">
                <a:latin typeface="Montserrat"/>
              </a:rPr>
              <a:t>th</a:t>
            </a:r>
            <a:r>
              <a:rPr lang="en-GB" sz="2600" dirty="0">
                <a:latin typeface="Montserrat"/>
              </a:rPr>
              <a:t> and 19</a:t>
            </a:r>
            <a:r>
              <a:rPr lang="en-GB" sz="2600" baseline="30000" dirty="0">
                <a:latin typeface="Montserrat"/>
              </a:rPr>
              <a:t>th</a:t>
            </a:r>
            <a:r>
              <a:rPr lang="en-GB" sz="2600" dirty="0">
                <a:latin typeface="Montserrat"/>
              </a:rPr>
              <a:t> centuries, Modern day</a:t>
            </a:r>
          </a:p>
          <a:p>
            <a:r>
              <a:rPr lang="en-GB" sz="2600" dirty="0">
                <a:latin typeface="Montserrat"/>
              </a:rPr>
              <a:t>Case study – Role of the Church, Gunpowder Plot, Matthew Hopkins and the witch hunts, Pentonville prison, Robert Peel, conscientious objectors, Derek Bentley Case</a:t>
            </a:r>
          </a:p>
          <a:p>
            <a:r>
              <a:rPr lang="en-GB" sz="2600" dirty="0">
                <a:latin typeface="Montserrat"/>
              </a:rPr>
              <a:t>Whitechapel, c.1870-1900: crime, policing and the inner city – local context, housing and living conditions, policing</a:t>
            </a:r>
          </a:p>
          <a:p>
            <a:r>
              <a:rPr lang="en-GB" sz="2600" dirty="0">
                <a:latin typeface="Montserrat"/>
              </a:rPr>
              <a:t>Use of historical sources for historical enquiries</a:t>
            </a:r>
          </a:p>
        </p:txBody>
      </p:sp>
      <p:pic>
        <p:nvPicPr>
          <p:cNvPr id="5" name="Picture 4" descr="A close - up of a helmet&#10;&#10;Description automatically generated with medium confidence">
            <a:extLst>
              <a:ext uri="{FF2B5EF4-FFF2-40B4-BE49-F238E27FC236}">
                <a16:creationId xmlns:a16="http://schemas.microsoft.com/office/drawing/2014/main" id="{D27A0CFD-D08E-436C-8C38-52778092AFB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295958" y="4679709"/>
            <a:ext cx="1625461" cy="1501635"/>
          </a:xfrm>
          <a:prstGeom prst="rect">
            <a:avLst/>
          </a:prstGeom>
        </p:spPr>
      </p:pic>
      <p:pic>
        <p:nvPicPr>
          <p:cNvPr id="8" name="Picture 7" descr="Fingerprints exposed on glass">
            <a:extLst>
              <a:ext uri="{FF2B5EF4-FFF2-40B4-BE49-F238E27FC236}">
                <a16:creationId xmlns:a16="http://schemas.microsoft.com/office/drawing/2014/main" id="{2050532C-E122-449B-AF5F-A17C87B5E5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38559" y="5578335"/>
            <a:ext cx="1489780" cy="1114425"/>
          </a:xfrm>
          <a:prstGeom prst="rect">
            <a:avLst/>
          </a:prstGeom>
        </p:spPr>
      </p:pic>
      <p:pic>
        <p:nvPicPr>
          <p:cNvPr id="10" name="Picture 9" descr="A group of people walking in the snow&#10;&#10;Description automatically generated with medium confidence">
            <a:extLst>
              <a:ext uri="{FF2B5EF4-FFF2-40B4-BE49-F238E27FC236}">
                <a16:creationId xmlns:a16="http://schemas.microsoft.com/office/drawing/2014/main" id="{D3C23A01-7733-4C50-852B-4021B665E4CC}"/>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594634" y="2016125"/>
            <a:ext cx="2400516" cy="1412875"/>
          </a:xfrm>
          <a:prstGeom prst="rect">
            <a:avLst/>
          </a:prstGeom>
        </p:spPr>
      </p:pic>
      <p:sp>
        <p:nvSpPr>
          <p:cNvPr id="11" name="TextBox 10">
            <a:extLst>
              <a:ext uri="{FF2B5EF4-FFF2-40B4-BE49-F238E27FC236}">
                <a16:creationId xmlns:a16="http://schemas.microsoft.com/office/drawing/2014/main" id="{630D9304-476A-4D40-B294-F5A98FBF93B5}"/>
              </a:ext>
            </a:extLst>
          </p:cNvPr>
          <p:cNvSpPr txBox="1"/>
          <p:nvPr/>
        </p:nvSpPr>
        <p:spPr>
          <a:xfrm>
            <a:off x="10163174" y="3535173"/>
            <a:ext cx="1831975" cy="230832"/>
          </a:xfrm>
          <a:prstGeom prst="rect">
            <a:avLst/>
          </a:prstGeom>
          <a:noFill/>
        </p:spPr>
        <p:txBody>
          <a:bodyPr wrap="square" rtlCol="0">
            <a:spAutoFit/>
          </a:bodyPr>
          <a:lstStyle/>
          <a:p>
            <a:r>
              <a:rPr lang="en-GB" sz="900" dirty="0">
                <a:hlinkClick r:id="rId6" tooltip="https://en.wikisource.org/wiki/Nye%27s_History_of_the_USA/Chapter_V"/>
              </a:rPr>
              <a:t>This Photo</a:t>
            </a:r>
            <a:r>
              <a:rPr lang="en-GB" sz="900" dirty="0"/>
              <a:t> by Unknown Author is licensed under </a:t>
            </a:r>
            <a:r>
              <a:rPr lang="en-GB" sz="900" dirty="0">
                <a:hlinkClick r:id="rId7" tooltip="https://creativecommons.org/licenses/by-sa/3.0/"/>
              </a:rPr>
              <a:t>CC BY-SA</a:t>
            </a:r>
            <a:endParaRPr lang="en-GB" sz="900" dirty="0"/>
          </a:p>
        </p:txBody>
      </p:sp>
      <p:pic>
        <p:nvPicPr>
          <p:cNvPr id="13" name="Picture 12" descr="Diagram, engineering drawing&#10;&#10;Description automatically generated">
            <a:extLst>
              <a:ext uri="{FF2B5EF4-FFF2-40B4-BE49-F238E27FC236}">
                <a16:creationId xmlns:a16="http://schemas.microsoft.com/office/drawing/2014/main" id="{32EA41FB-6698-4F92-8F66-224395282F12}"/>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8124824" y="3731026"/>
            <a:ext cx="2000250" cy="1314450"/>
          </a:xfrm>
          <a:prstGeom prst="rect">
            <a:avLst/>
          </a:prstGeom>
        </p:spPr>
      </p:pic>
      <p:sp>
        <p:nvSpPr>
          <p:cNvPr id="14" name="TextBox 13">
            <a:extLst>
              <a:ext uri="{FF2B5EF4-FFF2-40B4-BE49-F238E27FC236}">
                <a16:creationId xmlns:a16="http://schemas.microsoft.com/office/drawing/2014/main" id="{7A2580C4-4FF3-4848-A36A-33B049067769}"/>
              </a:ext>
            </a:extLst>
          </p:cNvPr>
          <p:cNvSpPr txBox="1"/>
          <p:nvPr/>
        </p:nvSpPr>
        <p:spPr>
          <a:xfrm>
            <a:off x="8124824" y="5045476"/>
            <a:ext cx="2000250" cy="230832"/>
          </a:xfrm>
          <a:prstGeom prst="rect">
            <a:avLst/>
          </a:prstGeom>
          <a:noFill/>
        </p:spPr>
        <p:txBody>
          <a:bodyPr wrap="square" rtlCol="0">
            <a:spAutoFit/>
          </a:bodyPr>
          <a:lstStyle/>
          <a:p>
            <a:r>
              <a:rPr lang="en-GB" sz="900" dirty="0">
                <a:hlinkClick r:id="rId9" tooltip="https://commons.wikimedia.org/wiki/Category:Pentonville_prison?uselang=de"/>
              </a:rPr>
              <a:t>This Photo</a:t>
            </a:r>
            <a:r>
              <a:rPr lang="en-GB" sz="900" dirty="0"/>
              <a:t> by Unknown Author is licensed under </a:t>
            </a:r>
            <a:r>
              <a:rPr lang="en-GB" sz="900" dirty="0">
                <a:hlinkClick r:id="rId7" tooltip="https://creativecommons.org/licenses/by-sa/3.0/"/>
              </a:rPr>
              <a:t>CC BY-SA</a:t>
            </a:r>
            <a:endParaRPr lang="en-GB" sz="900" dirty="0"/>
          </a:p>
        </p:txBody>
      </p:sp>
    </p:spTree>
    <p:extLst>
      <p:ext uri="{BB962C8B-B14F-4D97-AF65-F5344CB8AC3E}">
        <p14:creationId xmlns:p14="http://schemas.microsoft.com/office/powerpoint/2010/main" val="37650611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08133-DE77-4335-93D4-3E58196C2ED5}"/>
              </a:ext>
            </a:extLst>
          </p:cNvPr>
          <p:cNvSpPr>
            <a:spLocks noGrp="1"/>
          </p:cNvSpPr>
          <p:nvPr>
            <p:ph type="title"/>
          </p:nvPr>
        </p:nvSpPr>
        <p:spPr/>
        <p:txBody>
          <a:bodyPr>
            <a:normAutofit fontScale="90000"/>
          </a:bodyPr>
          <a:lstStyle/>
          <a:p>
            <a:r>
              <a:rPr lang="en-GB" dirty="0"/>
              <a:t>What will I study? – Early Elizabethan England</a:t>
            </a:r>
          </a:p>
        </p:txBody>
      </p:sp>
      <p:sp>
        <p:nvSpPr>
          <p:cNvPr id="3" name="Content Placeholder 2">
            <a:extLst>
              <a:ext uri="{FF2B5EF4-FFF2-40B4-BE49-F238E27FC236}">
                <a16:creationId xmlns:a16="http://schemas.microsoft.com/office/drawing/2014/main" id="{5162FA43-9CB1-40C2-8784-EAC03463EDC5}"/>
              </a:ext>
            </a:extLst>
          </p:cNvPr>
          <p:cNvSpPr>
            <a:spLocks noGrp="1"/>
          </p:cNvSpPr>
          <p:nvPr>
            <p:ph idx="1"/>
          </p:nvPr>
        </p:nvSpPr>
        <p:spPr>
          <a:xfrm>
            <a:off x="838200" y="1929384"/>
            <a:ext cx="6762750" cy="4251960"/>
          </a:xfrm>
        </p:spPr>
        <p:txBody>
          <a:bodyPr>
            <a:normAutofit/>
          </a:bodyPr>
          <a:lstStyle/>
          <a:p>
            <a:r>
              <a:rPr lang="en-GB" sz="2200" dirty="0">
                <a:latin typeface="Montserrat"/>
              </a:rPr>
              <a:t>Queen, government and religion – Elizabeth’s accession, ‘settlement’ of religion, Mary, Queen of Scots</a:t>
            </a:r>
          </a:p>
          <a:p>
            <a:r>
              <a:rPr lang="en-GB" sz="2200" dirty="0">
                <a:latin typeface="Montserrat"/>
              </a:rPr>
              <a:t>Challenges to Elizabeth at home and abroad, 1569-88 – plots and revolts at home, relations with Spain, Spanish Armada</a:t>
            </a:r>
          </a:p>
          <a:p>
            <a:r>
              <a:rPr lang="en-GB" sz="2200" dirty="0">
                <a:latin typeface="Montserrat"/>
              </a:rPr>
              <a:t>Elizabethan society in the Age of Exploration, 1558-1588 – education and leisure, the problem of the poor, exploration and voyages of discovery, Raleigh and Virginia</a:t>
            </a:r>
          </a:p>
          <a:p>
            <a:endParaRPr lang="en-GB" sz="2200" dirty="0">
              <a:latin typeface="Montserrat"/>
            </a:endParaRPr>
          </a:p>
        </p:txBody>
      </p:sp>
      <p:pic>
        <p:nvPicPr>
          <p:cNvPr id="5" name="Picture 4" descr="A person wearing a crown&#10;&#10;Description automatically generated with low confidence">
            <a:extLst>
              <a:ext uri="{FF2B5EF4-FFF2-40B4-BE49-F238E27FC236}">
                <a16:creationId xmlns:a16="http://schemas.microsoft.com/office/drawing/2014/main" id="{A118FA97-EFD3-4E9F-BC59-9AEDCBE883F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10393918" y="1929384"/>
            <a:ext cx="1444240" cy="1924050"/>
          </a:xfrm>
          <a:prstGeom prst="rect">
            <a:avLst/>
          </a:prstGeom>
        </p:spPr>
      </p:pic>
      <p:sp>
        <p:nvSpPr>
          <p:cNvPr id="6" name="TextBox 5">
            <a:extLst>
              <a:ext uri="{FF2B5EF4-FFF2-40B4-BE49-F238E27FC236}">
                <a16:creationId xmlns:a16="http://schemas.microsoft.com/office/drawing/2014/main" id="{376161CE-E210-41AC-9928-01D3C0CBE09E}"/>
              </a:ext>
            </a:extLst>
          </p:cNvPr>
          <p:cNvSpPr txBox="1"/>
          <p:nvPr/>
        </p:nvSpPr>
        <p:spPr>
          <a:xfrm flipH="1">
            <a:off x="10393918" y="4019504"/>
            <a:ext cx="978932" cy="507831"/>
          </a:xfrm>
          <a:prstGeom prst="rect">
            <a:avLst/>
          </a:prstGeom>
          <a:noFill/>
        </p:spPr>
        <p:txBody>
          <a:bodyPr wrap="square" rtlCol="0">
            <a:spAutoFit/>
          </a:bodyPr>
          <a:lstStyle/>
          <a:p>
            <a:r>
              <a:rPr lang="en-GB" sz="900" dirty="0">
                <a:hlinkClick r:id="rId3" tooltip="http://beingbess.blogspot.com/2014/01/on-this-day-in-elizabethan-history.html"/>
              </a:rPr>
              <a:t>This Photo</a:t>
            </a:r>
            <a:r>
              <a:rPr lang="en-GB" sz="900" dirty="0"/>
              <a:t> by Unknown Author is licensed under </a:t>
            </a:r>
            <a:r>
              <a:rPr lang="en-GB" sz="900" dirty="0">
                <a:hlinkClick r:id="rId4" tooltip="https://creativecommons.org/licenses/by-nc-nd/3.0/"/>
              </a:rPr>
              <a:t>CC BY-NC-ND</a:t>
            </a:r>
            <a:endParaRPr lang="en-GB" sz="900" dirty="0"/>
          </a:p>
        </p:txBody>
      </p:sp>
      <p:pic>
        <p:nvPicPr>
          <p:cNvPr id="8" name="Picture 7" descr="A picture containing text, watercraft, transport, raft&#10;&#10;Description automatically generated">
            <a:extLst>
              <a:ext uri="{FF2B5EF4-FFF2-40B4-BE49-F238E27FC236}">
                <a16:creationId xmlns:a16="http://schemas.microsoft.com/office/drawing/2014/main" id="{2F7C27DB-C5C5-47A5-979A-CC29082B13DB}"/>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828918" y="4693405"/>
            <a:ext cx="2524882" cy="1325563"/>
          </a:xfrm>
          <a:prstGeom prst="rect">
            <a:avLst/>
          </a:prstGeom>
        </p:spPr>
      </p:pic>
      <p:sp>
        <p:nvSpPr>
          <p:cNvPr id="9" name="TextBox 8">
            <a:extLst>
              <a:ext uri="{FF2B5EF4-FFF2-40B4-BE49-F238E27FC236}">
                <a16:creationId xmlns:a16="http://schemas.microsoft.com/office/drawing/2014/main" id="{F05495EA-44F7-4CEF-9E6D-3E380F4E2A58}"/>
              </a:ext>
            </a:extLst>
          </p:cNvPr>
          <p:cNvSpPr txBox="1"/>
          <p:nvPr/>
        </p:nvSpPr>
        <p:spPr>
          <a:xfrm>
            <a:off x="9001124" y="6198809"/>
            <a:ext cx="2352675" cy="230832"/>
          </a:xfrm>
          <a:prstGeom prst="rect">
            <a:avLst/>
          </a:prstGeom>
          <a:noFill/>
        </p:spPr>
        <p:txBody>
          <a:bodyPr wrap="square" rtlCol="0">
            <a:spAutoFit/>
          </a:bodyPr>
          <a:lstStyle/>
          <a:p>
            <a:r>
              <a:rPr lang="en-GB" sz="900" dirty="0">
                <a:hlinkClick r:id="rId6" tooltip="http://paulinespiratesandprivateers.blogspot.com/2011/04/ships-armada-of-spain.html"/>
              </a:rPr>
              <a:t>This Photo</a:t>
            </a:r>
            <a:r>
              <a:rPr lang="en-GB" sz="900" dirty="0"/>
              <a:t> by Unknown Author is licensed under </a:t>
            </a:r>
            <a:r>
              <a:rPr lang="en-GB" sz="900" dirty="0">
                <a:hlinkClick r:id="rId4" tooltip="https://creativecommons.org/licenses/by-nc-nd/3.0/"/>
              </a:rPr>
              <a:t>CC BY-NC-ND</a:t>
            </a:r>
            <a:endParaRPr lang="en-GB" sz="900" dirty="0"/>
          </a:p>
        </p:txBody>
      </p:sp>
      <p:pic>
        <p:nvPicPr>
          <p:cNvPr id="14" name="Picture 13" descr="Diagram, engineering drawing&#10;&#10;Description automatically generated">
            <a:extLst>
              <a:ext uri="{FF2B5EF4-FFF2-40B4-BE49-F238E27FC236}">
                <a16:creationId xmlns:a16="http://schemas.microsoft.com/office/drawing/2014/main" id="{BA752543-E141-4936-95A4-ECCF5CB5F115}"/>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7819118" y="2215543"/>
            <a:ext cx="1680343" cy="1943100"/>
          </a:xfrm>
          <a:prstGeom prst="rect">
            <a:avLst/>
          </a:prstGeom>
        </p:spPr>
      </p:pic>
      <p:sp>
        <p:nvSpPr>
          <p:cNvPr id="15" name="TextBox 14">
            <a:extLst>
              <a:ext uri="{FF2B5EF4-FFF2-40B4-BE49-F238E27FC236}">
                <a16:creationId xmlns:a16="http://schemas.microsoft.com/office/drawing/2014/main" id="{898D676E-CDF2-4054-ADCE-4C010AEA5C21}"/>
              </a:ext>
            </a:extLst>
          </p:cNvPr>
          <p:cNvSpPr txBox="1"/>
          <p:nvPr/>
        </p:nvSpPr>
        <p:spPr>
          <a:xfrm>
            <a:off x="8448674" y="4324073"/>
            <a:ext cx="1050787" cy="369332"/>
          </a:xfrm>
          <a:prstGeom prst="rect">
            <a:avLst/>
          </a:prstGeom>
          <a:noFill/>
        </p:spPr>
        <p:txBody>
          <a:bodyPr wrap="square" rtlCol="0">
            <a:spAutoFit/>
          </a:bodyPr>
          <a:lstStyle/>
          <a:p>
            <a:r>
              <a:rPr lang="en-GB" sz="900" dirty="0">
                <a:hlinkClick r:id="rId8" tooltip="https://en.wikipedia.org/wiki/File:Britannica_Theatre_5.jpg"/>
              </a:rPr>
              <a:t>This Photo</a:t>
            </a:r>
            <a:r>
              <a:rPr lang="en-GB" sz="900" dirty="0"/>
              <a:t> by Unknown Author is licensed under </a:t>
            </a:r>
            <a:r>
              <a:rPr lang="en-GB" sz="900" dirty="0">
                <a:hlinkClick r:id="rId9" tooltip="https://creativecommons.org/licenses/by-sa/3.0/"/>
              </a:rPr>
              <a:t>CC BY-SA</a:t>
            </a:r>
            <a:endParaRPr lang="en-GB" sz="900" dirty="0"/>
          </a:p>
        </p:txBody>
      </p:sp>
      <p:pic>
        <p:nvPicPr>
          <p:cNvPr id="17" name="Picture 16" descr="A painting of a person&#10;&#10;Description automatically generated with medium confidence">
            <a:extLst>
              <a:ext uri="{FF2B5EF4-FFF2-40B4-BE49-F238E27FC236}">
                <a16:creationId xmlns:a16="http://schemas.microsoft.com/office/drawing/2014/main" id="{1ED57B1C-1A9D-4D6E-81C4-3395E5B69F54}"/>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6939340" y="4858835"/>
            <a:ext cx="1509334" cy="1928091"/>
          </a:xfrm>
          <a:prstGeom prst="rect">
            <a:avLst/>
          </a:prstGeom>
        </p:spPr>
      </p:pic>
    </p:spTree>
    <p:extLst>
      <p:ext uri="{BB962C8B-B14F-4D97-AF65-F5344CB8AC3E}">
        <p14:creationId xmlns:p14="http://schemas.microsoft.com/office/powerpoint/2010/main" val="37440596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CECDB-5BB5-4DE3-9493-75B5B97F0DAC}"/>
              </a:ext>
            </a:extLst>
          </p:cNvPr>
          <p:cNvSpPr>
            <a:spLocks noGrp="1"/>
          </p:cNvSpPr>
          <p:nvPr>
            <p:ph type="title"/>
          </p:nvPr>
        </p:nvSpPr>
        <p:spPr/>
        <p:txBody>
          <a:bodyPr/>
          <a:lstStyle/>
          <a:p>
            <a:r>
              <a:rPr lang="en-GB" dirty="0"/>
              <a:t>What will I Study? – Cold War</a:t>
            </a:r>
          </a:p>
        </p:txBody>
      </p:sp>
      <p:sp>
        <p:nvSpPr>
          <p:cNvPr id="3" name="Content Placeholder 2">
            <a:extLst>
              <a:ext uri="{FF2B5EF4-FFF2-40B4-BE49-F238E27FC236}">
                <a16:creationId xmlns:a16="http://schemas.microsoft.com/office/drawing/2014/main" id="{E5DF681E-453D-4F13-A41F-87604D1CBDB3}"/>
              </a:ext>
            </a:extLst>
          </p:cNvPr>
          <p:cNvSpPr>
            <a:spLocks noGrp="1"/>
          </p:cNvSpPr>
          <p:nvPr>
            <p:ph idx="1"/>
          </p:nvPr>
        </p:nvSpPr>
        <p:spPr>
          <a:xfrm>
            <a:off x="838200" y="1929384"/>
            <a:ext cx="5143500" cy="4251960"/>
          </a:xfrm>
        </p:spPr>
        <p:txBody>
          <a:bodyPr>
            <a:normAutofit lnSpcReduction="10000"/>
          </a:bodyPr>
          <a:lstStyle/>
          <a:p>
            <a:r>
              <a:rPr lang="en-GB" sz="2200" dirty="0">
                <a:latin typeface="Montserrat"/>
              </a:rPr>
              <a:t>Origins of the Cold War, 1941-1958 – early tension between East and West, the development of the Cold War, the Cold War intensifies</a:t>
            </a:r>
          </a:p>
          <a:p>
            <a:r>
              <a:rPr lang="en-GB" sz="2200" dirty="0">
                <a:latin typeface="Montserrat"/>
              </a:rPr>
              <a:t>Cold War crises, 1958-1970 – increased tension between East and West, Cold War crises, reaction to crises</a:t>
            </a:r>
          </a:p>
          <a:p>
            <a:r>
              <a:rPr lang="en-GB" sz="2200" dirty="0">
                <a:latin typeface="Montserrat"/>
              </a:rPr>
              <a:t>The end of the Cold War, 1970-1991 – attempts to reduce tension between East and West, flashpoints, the collapse of Soviet control of Eastern Europe</a:t>
            </a:r>
          </a:p>
        </p:txBody>
      </p:sp>
      <p:pic>
        <p:nvPicPr>
          <p:cNvPr id="5" name="Picture 4" descr="A group of men sitting on a bench&#10;&#10;Description automatically generated with low confidence">
            <a:extLst>
              <a:ext uri="{FF2B5EF4-FFF2-40B4-BE49-F238E27FC236}">
                <a16:creationId xmlns:a16="http://schemas.microsoft.com/office/drawing/2014/main" id="{0D831C26-6D8B-466D-9113-4E1D68137CB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297542" y="2103140"/>
            <a:ext cx="2646807" cy="1356265"/>
          </a:xfrm>
          <a:prstGeom prst="rect">
            <a:avLst/>
          </a:prstGeom>
        </p:spPr>
      </p:pic>
      <p:sp>
        <p:nvSpPr>
          <p:cNvPr id="6" name="TextBox 5">
            <a:extLst>
              <a:ext uri="{FF2B5EF4-FFF2-40B4-BE49-F238E27FC236}">
                <a16:creationId xmlns:a16="http://schemas.microsoft.com/office/drawing/2014/main" id="{BA9D92ED-D7BE-4A64-A2A3-B4A05FF86E11}"/>
              </a:ext>
            </a:extLst>
          </p:cNvPr>
          <p:cNvSpPr txBox="1"/>
          <p:nvPr/>
        </p:nvSpPr>
        <p:spPr>
          <a:xfrm>
            <a:off x="9297542" y="3459405"/>
            <a:ext cx="2646807" cy="230832"/>
          </a:xfrm>
          <a:prstGeom prst="rect">
            <a:avLst/>
          </a:prstGeom>
          <a:noFill/>
        </p:spPr>
        <p:txBody>
          <a:bodyPr wrap="square" rtlCol="0">
            <a:spAutoFit/>
          </a:bodyPr>
          <a:lstStyle/>
          <a:p>
            <a:r>
              <a:rPr lang="en-GB" sz="900" dirty="0">
                <a:hlinkClick r:id="rId3" tooltip="http://commons.wikimedia.org/wiki/File:The_Yalta_Conference,_Crimea,_February_1945.jpg"/>
              </a:rPr>
              <a:t>This Photo</a:t>
            </a:r>
            <a:r>
              <a:rPr lang="en-GB" sz="900" dirty="0"/>
              <a:t> by Unknown Author is licensed under </a:t>
            </a:r>
            <a:r>
              <a:rPr lang="en-GB" sz="900" dirty="0">
                <a:hlinkClick r:id="rId4" tooltip="https://creativecommons.org/licenses/by-sa/3.0/"/>
              </a:rPr>
              <a:t>CC BY-SA</a:t>
            </a:r>
            <a:endParaRPr lang="en-GB" sz="900" dirty="0"/>
          </a:p>
        </p:txBody>
      </p:sp>
      <p:pic>
        <p:nvPicPr>
          <p:cNvPr id="8" name="Picture 7" descr="A wall with graffiti on it&#10;&#10;Description automatically generated with low confidence">
            <a:extLst>
              <a:ext uri="{FF2B5EF4-FFF2-40B4-BE49-F238E27FC236}">
                <a16:creationId xmlns:a16="http://schemas.microsoft.com/office/drawing/2014/main" id="{C8A8C886-B3A0-41B4-9240-3780ECE741B9}"/>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6368033" y="2391489"/>
            <a:ext cx="2543175" cy="1905000"/>
          </a:xfrm>
          <a:prstGeom prst="rect">
            <a:avLst/>
          </a:prstGeom>
        </p:spPr>
      </p:pic>
      <p:sp>
        <p:nvSpPr>
          <p:cNvPr id="9" name="TextBox 8">
            <a:extLst>
              <a:ext uri="{FF2B5EF4-FFF2-40B4-BE49-F238E27FC236}">
                <a16:creationId xmlns:a16="http://schemas.microsoft.com/office/drawing/2014/main" id="{0012F346-6AA6-48E3-B0AC-F548001EF8D3}"/>
              </a:ext>
            </a:extLst>
          </p:cNvPr>
          <p:cNvSpPr txBox="1"/>
          <p:nvPr/>
        </p:nvSpPr>
        <p:spPr>
          <a:xfrm>
            <a:off x="6368033" y="4381500"/>
            <a:ext cx="2543175" cy="230832"/>
          </a:xfrm>
          <a:prstGeom prst="rect">
            <a:avLst/>
          </a:prstGeom>
          <a:noFill/>
        </p:spPr>
        <p:txBody>
          <a:bodyPr wrap="square" rtlCol="0">
            <a:spAutoFit/>
          </a:bodyPr>
          <a:lstStyle/>
          <a:p>
            <a:r>
              <a:rPr lang="en-GB" sz="900" dirty="0">
                <a:hlinkClick r:id="rId6" tooltip="https://simple.wikipedia.org/wiki/Berlin_Wall"/>
              </a:rPr>
              <a:t>This Photo</a:t>
            </a:r>
            <a:r>
              <a:rPr lang="en-GB" sz="900" dirty="0"/>
              <a:t> by Unknown Author is licensed under </a:t>
            </a:r>
            <a:r>
              <a:rPr lang="en-GB" sz="900" dirty="0">
                <a:hlinkClick r:id="rId4" tooltip="https://creativecommons.org/licenses/by-sa/3.0/"/>
              </a:rPr>
              <a:t>CC BY-SA</a:t>
            </a:r>
            <a:endParaRPr lang="en-GB" sz="900" dirty="0"/>
          </a:p>
        </p:txBody>
      </p:sp>
      <p:sp>
        <p:nvSpPr>
          <p:cNvPr id="15" name="Speech Bubble: Rectangle 14">
            <a:extLst>
              <a:ext uri="{FF2B5EF4-FFF2-40B4-BE49-F238E27FC236}">
                <a16:creationId xmlns:a16="http://schemas.microsoft.com/office/drawing/2014/main" id="{CD1BA37B-2EBC-4EB2-9EE6-B3551E360276}"/>
              </a:ext>
            </a:extLst>
          </p:cNvPr>
          <p:cNvSpPr/>
          <p:nvPr/>
        </p:nvSpPr>
        <p:spPr>
          <a:xfrm>
            <a:off x="6368033" y="4921526"/>
            <a:ext cx="5378774" cy="1589103"/>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800" dirty="0">
                <a:solidFill>
                  <a:schemeClr val="bg1"/>
                </a:solidFill>
                <a:effectLst/>
                <a:latin typeface="Open Sans"/>
                <a:ea typeface="Calibri" panose="020F0502020204030204" pitchFamily="34" charset="0"/>
                <a:cs typeface="Times New Roman" panose="02020603050405020304" pitchFamily="18" charset="0"/>
              </a:rPr>
              <a:t>The Cold War is a topic that I really enjoyed learning about as it was something I didn’t know much about. The fact that the events were so close to our lifetime makes it all the more interesting.</a:t>
            </a:r>
            <a:endParaRPr lang="en-GB" sz="2000" dirty="0">
              <a:solidFill>
                <a:schemeClr val="bg1"/>
              </a:solidFill>
              <a:effectLst/>
              <a:latin typeface="Open Sans"/>
              <a:ea typeface="Calibri" panose="020F0502020204030204" pitchFamily="34" charset="0"/>
              <a:cs typeface="Times New Roman" panose="02020603050405020304" pitchFamily="18" charset="0"/>
            </a:endParaRPr>
          </a:p>
          <a:p>
            <a:pPr algn="r"/>
            <a:r>
              <a:rPr lang="en-GB" sz="1800" b="1" dirty="0">
                <a:solidFill>
                  <a:schemeClr val="bg1"/>
                </a:solidFill>
                <a:latin typeface="Open Sans"/>
                <a:cs typeface="Times New Roman" panose="02020603050405020304" pitchFamily="18" charset="0"/>
              </a:rPr>
              <a:t>Year 11 EPA Student</a:t>
            </a:r>
            <a:endParaRPr lang="en-GB" sz="1800" b="1" dirty="0">
              <a:solidFill>
                <a:schemeClr val="bg1"/>
              </a:solidFill>
              <a:latin typeface="Open Sans"/>
            </a:endParaRPr>
          </a:p>
        </p:txBody>
      </p:sp>
    </p:spTree>
    <p:extLst>
      <p:ext uri="{BB962C8B-B14F-4D97-AF65-F5344CB8AC3E}">
        <p14:creationId xmlns:p14="http://schemas.microsoft.com/office/powerpoint/2010/main" val="1469760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5F865-748A-4436-A4FE-75F4E63FEC22}"/>
              </a:ext>
            </a:extLst>
          </p:cNvPr>
          <p:cNvSpPr>
            <a:spLocks noGrp="1"/>
          </p:cNvSpPr>
          <p:nvPr>
            <p:ph type="title"/>
          </p:nvPr>
        </p:nvSpPr>
        <p:spPr/>
        <p:txBody>
          <a:bodyPr>
            <a:normAutofit fontScale="90000"/>
          </a:bodyPr>
          <a:lstStyle/>
          <a:p>
            <a:r>
              <a:rPr lang="en-GB" dirty="0"/>
              <a:t>What will I study? – Weimar and Nazi Germany</a:t>
            </a:r>
          </a:p>
        </p:txBody>
      </p:sp>
      <p:sp>
        <p:nvSpPr>
          <p:cNvPr id="3" name="Content Placeholder 2">
            <a:extLst>
              <a:ext uri="{FF2B5EF4-FFF2-40B4-BE49-F238E27FC236}">
                <a16:creationId xmlns:a16="http://schemas.microsoft.com/office/drawing/2014/main" id="{9DEA33D3-3CB1-43AB-99AF-D224C7D73BF4}"/>
              </a:ext>
            </a:extLst>
          </p:cNvPr>
          <p:cNvSpPr>
            <a:spLocks noGrp="1"/>
          </p:cNvSpPr>
          <p:nvPr>
            <p:ph idx="1"/>
          </p:nvPr>
        </p:nvSpPr>
        <p:spPr>
          <a:xfrm>
            <a:off x="838200" y="1837076"/>
            <a:ext cx="7355889" cy="4251960"/>
          </a:xfrm>
        </p:spPr>
        <p:txBody>
          <a:bodyPr>
            <a:noAutofit/>
          </a:bodyPr>
          <a:lstStyle/>
          <a:p>
            <a:r>
              <a:rPr lang="en-GB" sz="2200" dirty="0">
                <a:latin typeface="Montserrat"/>
              </a:rPr>
              <a:t>The Weimar Republic, 1918-1929 – origins of the Republic, early challenges to the Weimar Republic, recovery of the Republic, changes in society</a:t>
            </a:r>
          </a:p>
          <a:p>
            <a:r>
              <a:rPr lang="en-GB" sz="2200" dirty="0">
                <a:latin typeface="Montserrat"/>
              </a:rPr>
              <a:t>Hitler’s rise to power, 1919-1933 – early development of the Nazi Party, Munich Putsch and the lean years, the growth in support of the Nazi Party, how Hitler became Chancellor</a:t>
            </a:r>
          </a:p>
          <a:p>
            <a:r>
              <a:rPr lang="en-GB" sz="2200" dirty="0">
                <a:latin typeface="Montserrat"/>
              </a:rPr>
              <a:t>Nazi control and dictatorship, 1933-1939 – creation of a dictatorship, the police state, controlling and influencing attitudes, opposition, resistance and conformity</a:t>
            </a:r>
          </a:p>
          <a:p>
            <a:r>
              <a:rPr lang="en-GB" sz="2200" dirty="0">
                <a:latin typeface="Montserrat"/>
              </a:rPr>
              <a:t>Life in Nazi Germany, 1933-1939 – Nazi policies towards women, Nazi policies towards the young, employment and living standards, persecution of minorities</a:t>
            </a:r>
          </a:p>
        </p:txBody>
      </p:sp>
      <p:pic>
        <p:nvPicPr>
          <p:cNvPr id="5" name="Picture 4" descr="A picture containing text, outdoor, old, vintage&#10;&#10;Description automatically generated">
            <a:extLst>
              <a:ext uri="{FF2B5EF4-FFF2-40B4-BE49-F238E27FC236}">
                <a16:creationId xmlns:a16="http://schemas.microsoft.com/office/drawing/2014/main" id="{981F21FA-4FD9-4020-BE64-179BE93F7FC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324654" y="1929384"/>
            <a:ext cx="1570175" cy="1860397"/>
          </a:xfrm>
          <a:prstGeom prst="rect">
            <a:avLst/>
          </a:prstGeom>
        </p:spPr>
      </p:pic>
      <p:sp>
        <p:nvSpPr>
          <p:cNvPr id="6" name="TextBox 5">
            <a:extLst>
              <a:ext uri="{FF2B5EF4-FFF2-40B4-BE49-F238E27FC236}">
                <a16:creationId xmlns:a16="http://schemas.microsoft.com/office/drawing/2014/main" id="{821BBD12-6928-485A-ACF9-207C386371A6}"/>
              </a:ext>
            </a:extLst>
          </p:cNvPr>
          <p:cNvSpPr txBox="1"/>
          <p:nvPr/>
        </p:nvSpPr>
        <p:spPr>
          <a:xfrm>
            <a:off x="10635449" y="3840272"/>
            <a:ext cx="1259380" cy="369332"/>
          </a:xfrm>
          <a:prstGeom prst="rect">
            <a:avLst/>
          </a:prstGeom>
          <a:noFill/>
        </p:spPr>
        <p:txBody>
          <a:bodyPr wrap="square" rtlCol="0">
            <a:spAutoFit/>
          </a:bodyPr>
          <a:lstStyle/>
          <a:p>
            <a:r>
              <a:rPr lang="en-GB" sz="900" dirty="0">
                <a:hlinkClick r:id="rId3" tooltip="http://commons.wikimedia.org/wiki/File:Hyperinflation_in_Germany_in_1923.jpg"/>
              </a:rPr>
              <a:t>This Photo</a:t>
            </a:r>
            <a:r>
              <a:rPr lang="en-GB" sz="900" dirty="0"/>
              <a:t> by Unknown Author is licensed under </a:t>
            </a:r>
            <a:r>
              <a:rPr lang="en-GB" sz="900" dirty="0">
                <a:hlinkClick r:id="rId4" tooltip="https://creativecommons.org/licenses/by-sa/3.0/"/>
              </a:rPr>
              <a:t>CC BY-SA</a:t>
            </a:r>
            <a:endParaRPr lang="en-GB" sz="900" dirty="0"/>
          </a:p>
        </p:txBody>
      </p:sp>
      <p:pic>
        <p:nvPicPr>
          <p:cNvPr id="8" name="Picture 7" descr="A person in a uniform&#10;&#10;Description automatically generated with low confidence">
            <a:extLst>
              <a:ext uri="{FF2B5EF4-FFF2-40B4-BE49-F238E27FC236}">
                <a16:creationId xmlns:a16="http://schemas.microsoft.com/office/drawing/2014/main" id="{C17DF8B3-C3F8-4B15-A676-0D0A33FE0195}"/>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401069" y="1929384"/>
            <a:ext cx="1405809" cy="1754450"/>
          </a:xfrm>
          <a:prstGeom prst="rect">
            <a:avLst/>
          </a:prstGeom>
        </p:spPr>
      </p:pic>
      <p:sp>
        <p:nvSpPr>
          <p:cNvPr id="9" name="TextBox 8">
            <a:extLst>
              <a:ext uri="{FF2B5EF4-FFF2-40B4-BE49-F238E27FC236}">
                <a16:creationId xmlns:a16="http://schemas.microsoft.com/office/drawing/2014/main" id="{BB716B6F-77A3-4140-8088-9125D3D7CEBE}"/>
              </a:ext>
            </a:extLst>
          </p:cNvPr>
          <p:cNvSpPr txBox="1"/>
          <p:nvPr/>
        </p:nvSpPr>
        <p:spPr>
          <a:xfrm>
            <a:off x="8401069" y="3778390"/>
            <a:ext cx="1405810" cy="369332"/>
          </a:xfrm>
          <a:prstGeom prst="rect">
            <a:avLst/>
          </a:prstGeom>
          <a:noFill/>
        </p:spPr>
        <p:txBody>
          <a:bodyPr wrap="square" rtlCol="0">
            <a:spAutoFit/>
          </a:bodyPr>
          <a:lstStyle/>
          <a:p>
            <a:r>
              <a:rPr lang="en-GB" sz="900" dirty="0">
                <a:hlinkClick r:id="rId6" tooltip="https://fabiusmaximus.com/2016/12/20/the-secret-about-fake-news/"/>
              </a:rPr>
              <a:t>This Photo</a:t>
            </a:r>
            <a:r>
              <a:rPr lang="en-GB" sz="900" dirty="0"/>
              <a:t> by Unknown Author is licensed under </a:t>
            </a:r>
            <a:r>
              <a:rPr lang="en-GB" sz="900" dirty="0">
                <a:hlinkClick r:id="rId7" tooltip="https://creativecommons.org/licenses/by/3.0/"/>
              </a:rPr>
              <a:t>CC BY</a:t>
            </a:r>
            <a:endParaRPr lang="en-GB" sz="900" dirty="0"/>
          </a:p>
        </p:txBody>
      </p:sp>
      <p:sp>
        <p:nvSpPr>
          <p:cNvPr id="12" name="Speech Bubble: Rectangle 11">
            <a:extLst>
              <a:ext uri="{FF2B5EF4-FFF2-40B4-BE49-F238E27FC236}">
                <a16:creationId xmlns:a16="http://schemas.microsoft.com/office/drawing/2014/main" id="{A57ABA8A-B287-45F6-8B1F-6692C7918AD5}"/>
              </a:ext>
            </a:extLst>
          </p:cNvPr>
          <p:cNvSpPr/>
          <p:nvPr/>
        </p:nvSpPr>
        <p:spPr>
          <a:xfrm>
            <a:off x="8194089" y="4593548"/>
            <a:ext cx="3801293" cy="1734435"/>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800" dirty="0">
                <a:solidFill>
                  <a:schemeClr val="bg1"/>
                </a:solidFill>
                <a:effectLst/>
                <a:latin typeface="Open Sans"/>
                <a:ea typeface="Calibri" panose="020F0502020204030204" pitchFamily="34" charset="0"/>
                <a:cs typeface="Times New Roman" panose="02020603050405020304" pitchFamily="18" charset="0"/>
              </a:rPr>
              <a:t>I enjoy History because I get to learn about big figures like Hitler, a smart but evil man so it’s fascinating to go through his time</a:t>
            </a:r>
            <a:endParaRPr lang="en-GB" sz="2000" dirty="0">
              <a:solidFill>
                <a:schemeClr val="bg1"/>
              </a:solidFill>
              <a:effectLst/>
              <a:latin typeface="Open Sans"/>
              <a:ea typeface="Calibri" panose="020F0502020204030204" pitchFamily="34" charset="0"/>
              <a:cs typeface="Times New Roman" panose="02020603050405020304" pitchFamily="18" charset="0"/>
            </a:endParaRPr>
          </a:p>
          <a:p>
            <a:pPr algn="r"/>
            <a:r>
              <a:rPr lang="en-GB" sz="1800" b="1" dirty="0">
                <a:solidFill>
                  <a:schemeClr val="bg1"/>
                </a:solidFill>
                <a:latin typeface="Open Sans"/>
                <a:cs typeface="Times New Roman" panose="02020603050405020304" pitchFamily="18" charset="0"/>
              </a:rPr>
              <a:t>Year 11 EPA Student</a:t>
            </a:r>
            <a:endParaRPr lang="en-GB" sz="1800" b="1" dirty="0">
              <a:solidFill>
                <a:schemeClr val="bg1"/>
              </a:solidFill>
              <a:latin typeface="Open Sans"/>
            </a:endParaRPr>
          </a:p>
        </p:txBody>
      </p:sp>
    </p:spTree>
    <p:extLst>
      <p:ext uri="{BB962C8B-B14F-4D97-AF65-F5344CB8AC3E}">
        <p14:creationId xmlns:p14="http://schemas.microsoft.com/office/powerpoint/2010/main" val="23427540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BDE0F-8AFA-45FC-ACC8-3B5764E3AEE8}"/>
              </a:ext>
            </a:extLst>
          </p:cNvPr>
          <p:cNvSpPr>
            <a:spLocks noGrp="1"/>
          </p:cNvSpPr>
          <p:nvPr>
            <p:ph type="title"/>
          </p:nvPr>
        </p:nvSpPr>
        <p:spPr/>
        <p:txBody>
          <a:bodyPr/>
          <a:lstStyle/>
          <a:p>
            <a:r>
              <a:rPr lang="en-GB" dirty="0"/>
              <a:t>How will I be assessed?</a:t>
            </a:r>
          </a:p>
        </p:txBody>
      </p:sp>
      <p:sp>
        <p:nvSpPr>
          <p:cNvPr id="3" name="Content Placeholder 2">
            <a:extLst>
              <a:ext uri="{FF2B5EF4-FFF2-40B4-BE49-F238E27FC236}">
                <a16:creationId xmlns:a16="http://schemas.microsoft.com/office/drawing/2014/main" id="{A777A8A0-9092-418A-BF3E-DD8E3B7CCA34}"/>
              </a:ext>
            </a:extLst>
          </p:cNvPr>
          <p:cNvSpPr>
            <a:spLocks noGrp="1"/>
          </p:cNvSpPr>
          <p:nvPr>
            <p:ph idx="1"/>
          </p:nvPr>
        </p:nvSpPr>
        <p:spPr/>
        <p:txBody>
          <a:bodyPr>
            <a:normAutofit/>
          </a:bodyPr>
          <a:lstStyle/>
          <a:p>
            <a:r>
              <a:rPr lang="en-GB" sz="2200" dirty="0">
                <a:latin typeface="Montserrat"/>
              </a:rPr>
              <a:t>3 exams in the summer term of Year 11.</a:t>
            </a:r>
          </a:p>
          <a:p>
            <a:r>
              <a:rPr lang="en-GB" sz="2200" dirty="0">
                <a:latin typeface="Montserrat"/>
              </a:rPr>
              <a:t>Paper 1: Crime and Punishment – 1 hour and 15 minutes – 30% of the overall grade.</a:t>
            </a:r>
          </a:p>
          <a:p>
            <a:r>
              <a:rPr lang="en-GB" sz="2200" dirty="0">
                <a:latin typeface="Montserrat"/>
              </a:rPr>
              <a:t>Paper 2: Early Elizabethan England </a:t>
            </a:r>
            <a:r>
              <a:rPr lang="en-GB" sz="2200" b="1" dirty="0">
                <a:latin typeface="Montserrat"/>
              </a:rPr>
              <a:t>and</a:t>
            </a:r>
            <a:r>
              <a:rPr lang="en-GB" sz="2200" dirty="0">
                <a:latin typeface="Montserrat"/>
              </a:rPr>
              <a:t> the Cold War – 1 hour and 45 minutes – 40% of the overall grade.</a:t>
            </a:r>
          </a:p>
          <a:p>
            <a:r>
              <a:rPr lang="en-GB" sz="2200" dirty="0">
                <a:latin typeface="Montserrat"/>
              </a:rPr>
              <a:t>Paper 3: Weimar and Nazi Germany – 1 hour and 20 minutes – 30% of the overall grade.</a:t>
            </a:r>
          </a:p>
        </p:txBody>
      </p:sp>
      <p:sp>
        <p:nvSpPr>
          <p:cNvPr id="6" name="Speech Bubble: Rectangle 5">
            <a:extLst>
              <a:ext uri="{FF2B5EF4-FFF2-40B4-BE49-F238E27FC236}">
                <a16:creationId xmlns:a16="http://schemas.microsoft.com/office/drawing/2014/main" id="{BB0BF624-56A7-43A3-9CAD-A4154FAB5831}"/>
              </a:ext>
            </a:extLst>
          </p:cNvPr>
          <p:cNvSpPr/>
          <p:nvPr/>
        </p:nvSpPr>
        <p:spPr>
          <a:xfrm>
            <a:off x="5060272" y="4554245"/>
            <a:ext cx="6413022" cy="1865794"/>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dirty="0">
                <a:solidFill>
                  <a:schemeClr val="bg1"/>
                </a:solidFill>
                <a:effectLst/>
                <a:latin typeface="Open Sans"/>
                <a:ea typeface="Calibri" panose="020F0502020204030204" pitchFamily="34" charset="0"/>
                <a:cs typeface="Times New Roman" panose="02020603050405020304" pitchFamily="18" charset="0"/>
              </a:rPr>
              <a:t>Although History is quite hard and you have to work hard it's honestly my favourite subject. It's so interesting and rewarding especially when you know you've worked hard and it begins to show in your grades, I always look forward to my lessons.</a:t>
            </a:r>
          </a:p>
          <a:p>
            <a:pPr algn="r"/>
            <a:r>
              <a:rPr lang="en-GB" b="1" dirty="0">
                <a:solidFill>
                  <a:schemeClr val="bg1"/>
                </a:solidFill>
                <a:latin typeface="Open Sans"/>
                <a:cs typeface="Times New Roman" panose="02020603050405020304" pitchFamily="18" charset="0"/>
              </a:rPr>
              <a:t>Year 11 EPA Student</a:t>
            </a:r>
            <a:endParaRPr lang="en-GB" b="1" dirty="0">
              <a:solidFill>
                <a:schemeClr val="bg1"/>
              </a:solidFill>
              <a:latin typeface="Open Sans"/>
            </a:endParaRPr>
          </a:p>
        </p:txBody>
      </p:sp>
    </p:spTree>
    <p:extLst>
      <p:ext uri="{BB962C8B-B14F-4D97-AF65-F5344CB8AC3E}">
        <p14:creationId xmlns:p14="http://schemas.microsoft.com/office/powerpoint/2010/main" val="423079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C90A7-0B41-460D-A5B5-30F71E0DA383}"/>
              </a:ext>
            </a:extLst>
          </p:cNvPr>
          <p:cNvSpPr>
            <a:spLocks noGrp="1"/>
          </p:cNvSpPr>
          <p:nvPr>
            <p:ph type="title"/>
          </p:nvPr>
        </p:nvSpPr>
        <p:spPr/>
        <p:txBody>
          <a:bodyPr>
            <a:normAutofit fontScale="90000"/>
          </a:bodyPr>
          <a:lstStyle/>
          <a:p>
            <a:r>
              <a:rPr lang="en-GB" dirty="0"/>
              <a:t>What resources are available to help me?</a:t>
            </a:r>
          </a:p>
        </p:txBody>
      </p:sp>
      <p:pic>
        <p:nvPicPr>
          <p:cNvPr id="3074" name="Picture 2" descr="Image result for edexcel gcse history revision">
            <a:extLst>
              <a:ext uri="{FF2B5EF4-FFF2-40B4-BE49-F238E27FC236}">
                <a16:creationId xmlns:a16="http://schemas.microsoft.com/office/drawing/2014/main" id="{ADBD9FA3-8590-4090-841D-1FE5D87471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618" y="2524033"/>
            <a:ext cx="2414032" cy="341029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edexcel gcse history revision">
            <a:extLst>
              <a:ext uri="{FF2B5EF4-FFF2-40B4-BE49-F238E27FC236}">
                <a16:creationId xmlns:a16="http://schemas.microsoft.com/office/drawing/2014/main" id="{BD5A6F1B-9A1B-441D-B439-ECF035E1A0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8719" y="2219582"/>
            <a:ext cx="2548319" cy="371475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e result for bbc bitesize gcse history edecel">
            <a:extLst>
              <a:ext uri="{FF2B5EF4-FFF2-40B4-BE49-F238E27FC236}">
                <a16:creationId xmlns:a16="http://schemas.microsoft.com/office/drawing/2014/main" id="{F3BE225A-E1AD-45B6-92F3-5C903D2224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28507" y="2324228"/>
            <a:ext cx="4262875" cy="3410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3682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9EFCF-70D1-4898-B57A-B28A6120DDA6}"/>
              </a:ext>
            </a:extLst>
          </p:cNvPr>
          <p:cNvSpPr>
            <a:spLocks noGrp="1"/>
          </p:cNvSpPr>
          <p:nvPr>
            <p:ph type="title"/>
          </p:nvPr>
        </p:nvSpPr>
        <p:spPr/>
        <p:txBody>
          <a:bodyPr/>
          <a:lstStyle/>
          <a:p>
            <a:r>
              <a:rPr lang="en-GB" dirty="0"/>
              <a:t>What do the Year 10s think?</a:t>
            </a:r>
          </a:p>
        </p:txBody>
      </p:sp>
      <p:sp>
        <p:nvSpPr>
          <p:cNvPr id="4" name="Speech Bubble: Rectangle 3">
            <a:extLst>
              <a:ext uri="{FF2B5EF4-FFF2-40B4-BE49-F238E27FC236}">
                <a16:creationId xmlns:a16="http://schemas.microsoft.com/office/drawing/2014/main" id="{F24CB8C2-0051-4EDC-B912-8B67F3CB0061}"/>
              </a:ext>
            </a:extLst>
          </p:cNvPr>
          <p:cNvSpPr/>
          <p:nvPr/>
        </p:nvSpPr>
        <p:spPr>
          <a:xfrm>
            <a:off x="4705165" y="4263714"/>
            <a:ext cx="3568823" cy="1865794"/>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dirty="0">
                <a:effectLst/>
                <a:latin typeface="Open Sans"/>
                <a:ea typeface="Calibri" panose="020F0502020204030204" pitchFamily="34" charset="0"/>
                <a:cs typeface="Times New Roman" panose="02020603050405020304" pitchFamily="18" charset="0"/>
              </a:rPr>
              <a:t>I enjoy taking History because it is so interesting to be able to see how the world has changed and developed and become the society we live in today.</a:t>
            </a:r>
          </a:p>
          <a:p>
            <a:endParaRPr lang="en-GB" sz="1800" dirty="0">
              <a:effectLst/>
              <a:latin typeface="Open Sans"/>
              <a:ea typeface="Calibri" panose="020F0502020204030204" pitchFamily="34" charset="0"/>
              <a:cs typeface="Times New Roman" panose="02020603050405020304" pitchFamily="18" charset="0"/>
            </a:endParaRPr>
          </a:p>
        </p:txBody>
      </p:sp>
      <p:sp>
        <p:nvSpPr>
          <p:cNvPr id="5" name="Speech Bubble: Rectangle 4">
            <a:extLst>
              <a:ext uri="{FF2B5EF4-FFF2-40B4-BE49-F238E27FC236}">
                <a16:creationId xmlns:a16="http://schemas.microsoft.com/office/drawing/2014/main" id="{8B1B5224-2BCC-4511-B3DE-5C4703C22B7A}"/>
              </a:ext>
            </a:extLst>
          </p:cNvPr>
          <p:cNvSpPr/>
          <p:nvPr/>
        </p:nvSpPr>
        <p:spPr>
          <a:xfrm>
            <a:off x="352149" y="4253620"/>
            <a:ext cx="3680534" cy="1865794"/>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dirty="0">
                <a:effectLst/>
                <a:latin typeface="Open Sans"/>
                <a:ea typeface="Calibri" panose="020F0502020204030204" pitchFamily="34" charset="0"/>
                <a:cs typeface="Times New Roman" panose="02020603050405020304" pitchFamily="18" charset="0"/>
              </a:rPr>
              <a:t>I picked history because I think it’s interesting to learn about the past and how we got to where we are today.</a:t>
            </a:r>
          </a:p>
        </p:txBody>
      </p:sp>
      <p:sp>
        <p:nvSpPr>
          <p:cNvPr id="6" name="Speech Bubble: Rectangle 5">
            <a:extLst>
              <a:ext uri="{FF2B5EF4-FFF2-40B4-BE49-F238E27FC236}">
                <a16:creationId xmlns:a16="http://schemas.microsoft.com/office/drawing/2014/main" id="{DDF67EB8-E1A7-47CC-8445-F5478AAA5CFB}"/>
              </a:ext>
            </a:extLst>
          </p:cNvPr>
          <p:cNvSpPr/>
          <p:nvPr/>
        </p:nvSpPr>
        <p:spPr>
          <a:xfrm>
            <a:off x="8768888" y="4263714"/>
            <a:ext cx="3179715" cy="1865794"/>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dirty="0">
                <a:effectLst/>
                <a:latin typeface="Open Sans"/>
                <a:ea typeface="Calibri" panose="020F0502020204030204" pitchFamily="34" charset="0"/>
                <a:cs typeface="Times New Roman" panose="02020603050405020304" pitchFamily="18" charset="0"/>
              </a:rPr>
              <a:t>History is a great option choice I would definitely recommend it, it’s very enjoyable!</a:t>
            </a:r>
          </a:p>
        </p:txBody>
      </p:sp>
      <p:sp>
        <p:nvSpPr>
          <p:cNvPr id="7" name="Speech Bubble: Rectangle 6">
            <a:extLst>
              <a:ext uri="{FF2B5EF4-FFF2-40B4-BE49-F238E27FC236}">
                <a16:creationId xmlns:a16="http://schemas.microsoft.com/office/drawing/2014/main" id="{B2D27401-8704-4F12-805A-746FC9F41F44}"/>
              </a:ext>
            </a:extLst>
          </p:cNvPr>
          <p:cNvSpPr/>
          <p:nvPr/>
        </p:nvSpPr>
        <p:spPr>
          <a:xfrm>
            <a:off x="6749989" y="1887122"/>
            <a:ext cx="5198614" cy="1865794"/>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Open Sans"/>
                <a:ea typeface="Times New Roman" panose="02020603050405020304" pitchFamily="18" charset="0"/>
              </a:rPr>
              <a:t>T</a:t>
            </a:r>
            <a:r>
              <a:rPr lang="en-GB" sz="1800" dirty="0">
                <a:effectLst/>
                <a:latin typeface="Open Sans"/>
                <a:ea typeface="Times New Roman" panose="02020603050405020304" pitchFamily="18" charset="0"/>
              </a:rPr>
              <a:t>hrough year 10 I've loved GCSE history. it's fun, interesting and you learn a lot of subjects which you may not have learnt before and may help you learn many handy skills needed later on in life such as problem-solving and general knowledge. </a:t>
            </a:r>
            <a:endParaRPr lang="en-GB" sz="1800" b="1" dirty="0">
              <a:effectLst/>
              <a:latin typeface="Open Sans"/>
              <a:ea typeface="Times New Roman" panose="02020603050405020304" pitchFamily="18" charset="0"/>
            </a:endParaRPr>
          </a:p>
        </p:txBody>
      </p:sp>
      <p:sp>
        <p:nvSpPr>
          <p:cNvPr id="8" name="Speech Bubble: Rectangle 7">
            <a:extLst>
              <a:ext uri="{FF2B5EF4-FFF2-40B4-BE49-F238E27FC236}">
                <a16:creationId xmlns:a16="http://schemas.microsoft.com/office/drawing/2014/main" id="{358E6D4F-AE06-40E1-9A8E-40E9C4A2DF63}"/>
              </a:ext>
            </a:extLst>
          </p:cNvPr>
          <p:cNvSpPr/>
          <p:nvPr/>
        </p:nvSpPr>
        <p:spPr>
          <a:xfrm>
            <a:off x="352149" y="1887122"/>
            <a:ext cx="5089864" cy="1865794"/>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800" dirty="0">
                <a:effectLst/>
                <a:latin typeface="Open Sans"/>
                <a:ea typeface="Calibri" panose="020F0502020204030204" pitchFamily="34" charset="0"/>
                <a:cs typeface="Times New Roman" panose="02020603050405020304" pitchFamily="18" charset="0"/>
              </a:rPr>
              <a:t>Not only does History give you a boost in developing skills used within GCSE English language, it also covers 4 fun filled topics with plenty of mind-blowing facts along the way. History is a subject like no other.	</a:t>
            </a:r>
            <a:endParaRPr lang="en-GB" b="1" dirty="0">
              <a:solidFill>
                <a:schemeClr val="bg1"/>
              </a:solidFill>
              <a:latin typeface="Open Sans"/>
            </a:endParaRPr>
          </a:p>
        </p:txBody>
      </p:sp>
    </p:spTree>
    <p:extLst>
      <p:ext uri="{BB962C8B-B14F-4D97-AF65-F5344CB8AC3E}">
        <p14:creationId xmlns:p14="http://schemas.microsoft.com/office/powerpoint/2010/main" val="17064098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9EFCF-70D1-4898-B57A-B28A6120DDA6}"/>
              </a:ext>
            </a:extLst>
          </p:cNvPr>
          <p:cNvSpPr>
            <a:spLocks noGrp="1"/>
          </p:cNvSpPr>
          <p:nvPr>
            <p:ph type="title"/>
          </p:nvPr>
        </p:nvSpPr>
        <p:spPr/>
        <p:txBody>
          <a:bodyPr/>
          <a:lstStyle/>
          <a:p>
            <a:r>
              <a:rPr lang="en-GB" dirty="0"/>
              <a:t>What do the Year 11s think?</a:t>
            </a:r>
          </a:p>
        </p:txBody>
      </p:sp>
      <p:sp>
        <p:nvSpPr>
          <p:cNvPr id="4" name="Speech Bubble: Rectangle 3">
            <a:extLst>
              <a:ext uri="{FF2B5EF4-FFF2-40B4-BE49-F238E27FC236}">
                <a16:creationId xmlns:a16="http://schemas.microsoft.com/office/drawing/2014/main" id="{F24CB8C2-0051-4EDC-B912-8B67F3CB0061}"/>
              </a:ext>
            </a:extLst>
          </p:cNvPr>
          <p:cNvSpPr/>
          <p:nvPr/>
        </p:nvSpPr>
        <p:spPr>
          <a:xfrm>
            <a:off x="7785717" y="4225770"/>
            <a:ext cx="4162886" cy="2175030"/>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dirty="0">
                <a:effectLst/>
                <a:latin typeface="Open Sans"/>
                <a:ea typeface="Calibri" panose="020F0502020204030204" pitchFamily="34" charset="0"/>
                <a:cs typeface="Times New Roman" panose="02020603050405020304" pitchFamily="18" charset="0"/>
              </a:rPr>
              <a:t>The subject is highly enjoyable as you get to study a range of time periods with many interesting topics. The teachers are all really good and have made learning history far easier.</a:t>
            </a:r>
          </a:p>
          <a:p>
            <a:endParaRPr lang="en-GB" sz="1800" dirty="0">
              <a:effectLst/>
              <a:latin typeface="Open Sans"/>
              <a:ea typeface="Calibri" panose="020F0502020204030204" pitchFamily="34" charset="0"/>
              <a:cs typeface="Times New Roman" panose="02020603050405020304" pitchFamily="18" charset="0"/>
            </a:endParaRPr>
          </a:p>
        </p:txBody>
      </p:sp>
      <p:sp>
        <p:nvSpPr>
          <p:cNvPr id="5" name="Speech Bubble: Rectangle 4">
            <a:extLst>
              <a:ext uri="{FF2B5EF4-FFF2-40B4-BE49-F238E27FC236}">
                <a16:creationId xmlns:a16="http://schemas.microsoft.com/office/drawing/2014/main" id="{8B1B5224-2BCC-4511-B3DE-5C4703C22B7A}"/>
              </a:ext>
            </a:extLst>
          </p:cNvPr>
          <p:cNvSpPr/>
          <p:nvPr/>
        </p:nvSpPr>
        <p:spPr>
          <a:xfrm>
            <a:off x="2781671" y="4040466"/>
            <a:ext cx="4328603" cy="1528077"/>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dirty="0">
                <a:effectLst/>
                <a:latin typeface="Open Sans"/>
                <a:ea typeface="Calibri" panose="020F0502020204030204" pitchFamily="34" charset="0"/>
                <a:cs typeface="Times New Roman" panose="02020603050405020304" pitchFamily="18" charset="0"/>
              </a:rPr>
              <a:t>I love learning in history because you get to see why the world we live in today is the way it is. Especially the more modern topics like Nazi Germany and the Cold war.</a:t>
            </a:r>
          </a:p>
        </p:txBody>
      </p:sp>
      <p:sp>
        <p:nvSpPr>
          <p:cNvPr id="6" name="Speech Bubble: Rectangle 5">
            <a:extLst>
              <a:ext uri="{FF2B5EF4-FFF2-40B4-BE49-F238E27FC236}">
                <a16:creationId xmlns:a16="http://schemas.microsoft.com/office/drawing/2014/main" id="{DDF67EB8-E1A7-47CC-8445-F5478AAA5CFB}"/>
              </a:ext>
            </a:extLst>
          </p:cNvPr>
          <p:cNvSpPr/>
          <p:nvPr/>
        </p:nvSpPr>
        <p:spPr>
          <a:xfrm>
            <a:off x="2897081" y="5915236"/>
            <a:ext cx="4097784" cy="604296"/>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dirty="0">
                <a:effectLst/>
                <a:latin typeface="Open Sans"/>
                <a:ea typeface="Calibri" panose="020F0502020204030204" pitchFamily="34" charset="0"/>
                <a:cs typeface="Times New Roman" panose="02020603050405020304" pitchFamily="18" charset="0"/>
              </a:rPr>
              <a:t>It’s very interesting to see how life has changed throughout time for others.</a:t>
            </a:r>
          </a:p>
        </p:txBody>
      </p:sp>
      <p:sp>
        <p:nvSpPr>
          <p:cNvPr id="7" name="Speech Bubble: Rectangle 6">
            <a:extLst>
              <a:ext uri="{FF2B5EF4-FFF2-40B4-BE49-F238E27FC236}">
                <a16:creationId xmlns:a16="http://schemas.microsoft.com/office/drawing/2014/main" id="{B2D27401-8704-4F12-805A-746FC9F41F44}"/>
              </a:ext>
            </a:extLst>
          </p:cNvPr>
          <p:cNvSpPr/>
          <p:nvPr/>
        </p:nvSpPr>
        <p:spPr>
          <a:xfrm>
            <a:off x="6096000" y="1887122"/>
            <a:ext cx="5852603" cy="1965788"/>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dirty="0">
                <a:effectLst/>
                <a:latin typeface="Open Sans"/>
                <a:ea typeface="Calibri" panose="020F0502020204030204" pitchFamily="34" charset="0"/>
                <a:cs typeface="Times New Roman" panose="02020603050405020304" pitchFamily="18" charset="0"/>
              </a:rPr>
              <a:t>History has been one of the best subjects to study at a GCSE level. It has shaped up understanding of the events that led to the world we live in today. The studying of history has given light to the interesting story of society to this point. History has also helped to develop my critical thinking and allowed me to apply this to more than just history.</a:t>
            </a:r>
          </a:p>
        </p:txBody>
      </p:sp>
      <p:sp>
        <p:nvSpPr>
          <p:cNvPr id="8" name="Speech Bubble: Rectangle 7">
            <a:extLst>
              <a:ext uri="{FF2B5EF4-FFF2-40B4-BE49-F238E27FC236}">
                <a16:creationId xmlns:a16="http://schemas.microsoft.com/office/drawing/2014/main" id="{358E6D4F-AE06-40E1-9A8E-40E9C4A2DF63}"/>
              </a:ext>
            </a:extLst>
          </p:cNvPr>
          <p:cNvSpPr/>
          <p:nvPr/>
        </p:nvSpPr>
        <p:spPr>
          <a:xfrm>
            <a:off x="352149" y="1887122"/>
            <a:ext cx="5089864" cy="1459760"/>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dirty="0">
                <a:effectLst/>
                <a:latin typeface="Open Sans"/>
                <a:ea typeface="Calibri" panose="020F0502020204030204" pitchFamily="34" charset="0"/>
                <a:cs typeface="Times New Roman" panose="02020603050405020304" pitchFamily="18" charset="0"/>
              </a:rPr>
              <a:t>I have really enjoyed GCSE History. I have found all the topics we study very interesting and fun to learn about. Because of how much I have enjoyed GCSE History, I have chosen to study History at A-Level. </a:t>
            </a:r>
          </a:p>
        </p:txBody>
      </p:sp>
      <p:sp>
        <p:nvSpPr>
          <p:cNvPr id="9" name="Speech Bubble: Rectangle 8">
            <a:extLst>
              <a:ext uri="{FF2B5EF4-FFF2-40B4-BE49-F238E27FC236}">
                <a16:creationId xmlns:a16="http://schemas.microsoft.com/office/drawing/2014/main" id="{AE85D685-DA3B-4D4C-9F3E-77484C43863C}"/>
              </a:ext>
            </a:extLst>
          </p:cNvPr>
          <p:cNvSpPr/>
          <p:nvPr/>
        </p:nvSpPr>
        <p:spPr>
          <a:xfrm>
            <a:off x="163482" y="3727236"/>
            <a:ext cx="2384409" cy="2673564"/>
          </a:xfrm>
          <a:prstGeom prst="wedgeRectCallout">
            <a:avLst/>
          </a:prstGeom>
          <a:solidFill>
            <a:srgbClr val="0070C0"/>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dirty="0">
                <a:latin typeface="Open Sans"/>
                <a:ea typeface="Calibri" panose="020F0502020204030204" pitchFamily="34" charset="0"/>
                <a:cs typeface="Times New Roman" panose="02020603050405020304" pitchFamily="18" charset="0"/>
              </a:rPr>
              <a:t>H</a:t>
            </a:r>
            <a:r>
              <a:rPr lang="en-GB" sz="1800" dirty="0">
                <a:effectLst/>
                <a:latin typeface="Open Sans"/>
                <a:ea typeface="Calibri" panose="020F0502020204030204" pitchFamily="34" charset="0"/>
                <a:cs typeface="Times New Roman" panose="02020603050405020304" pitchFamily="18" charset="0"/>
              </a:rPr>
              <a:t>istory is a broad and exciting subjects full of interesting topics ranging throughout history showing how we have evolved and how society has expanded.</a:t>
            </a:r>
          </a:p>
        </p:txBody>
      </p:sp>
    </p:spTree>
    <p:extLst>
      <p:ext uri="{BB962C8B-B14F-4D97-AF65-F5344CB8AC3E}">
        <p14:creationId xmlns:p14="http://schemas.microsoft.com/office/powerpoint/2010/main" val="31735592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8F4F3-EC88-4086-8ACB-CB61A5B2C635}"/>
              </a:ext>
            </a:extLst>
          </p:cNvPr>
          <p:cNvSpPr>
            <a:spLocks noGrp="1"/>
          </p:cNvSpPr>
          <p:nvPr>
            <p:ph type="title"/>
          </p:nvPr>
        </p:nvSpPr>
        <p:spPr/>
        <p:txBody>
          <a:bodyPr/>
          <a:lstStyle/>
          <a:p>
            <a:r>
              <a:rPr lang="en-GB" dirty="0"/>
              <a:t>What if I have more questions?</a:t>
            </a:r>
          </a:p>
        </p:txBody>
      </p:sp>
      <p:sp>
        <p:nvSpPr>
          <p:cNvPr id="3" name="Content Placeholder 2">
            <a:extLst>
              <a:ext uri="{FF2B5EF4-FFF2-40B4-BE49-F238E27FC236}">
                <a16:creationId xmlns:a16="http://schemas.microsoft.com/office/drawing/2014/main" id="{6F6ADBBD-83A4-416F-95E4-849227411A22}"/>
              </a:ext>
            </a:extLst>
          </p:cNvPr>
          <p:cNvSpPr>
            <a:spLocks noGrp="1"/>
          </p:cNvSpPr>
          <p:nvPr>
            <p:ph idx="1"/>
          </p:nvPr>
        </p:nvSpPr>
        <p:spPr/>
        <p:txBody>
          <a:bodyPr>
            <a:normAutofit/>
          </a:bodyPr>
          <a:lstStyle/>
          <a:p>
            <a:r>
              <a:rPr lang="en-GB" sz="2200" dirty="0">
                <a:latin typeface="Montserrat"/>
              </a:rPr>
              <a:t>If you still have questions about GCSE History, you can speak to your current History teacher.</a:t>
            </a:r>
          </a:p>
          <a:p>
            <a:r>
              <a:rPr lang="en-GB" sz="2200" dirty="0">
                <a:latin typeface="Montserrat"/>
              </a:rPr>
              <a:t>Alternatively, you can speak to Mrs Caffull, Mrs Goodyear or Mrs Ragbir for more information.</a:t>
            </a:r>
          </a:p>
          <a:p>
            <a:pPr marL="0" indent="0">
              <a:buNone/>
            </a:pPr>
            <a:endParaRPr lang="en-GB" sz="2200" dirty="0">
              <a:latin typeface="Montserrat"/>
            </a:endParaRPr>
          </a:p>
        </p:txBody>
      </p:sp>
      <p:pic>
        <p:nvPicPr>
          <p:cNvPr id="7170" name="Picture 2" descr="Image result for choose history">
            <a:extLst>
              <a:ext uri="{FF2B5EF4-FFF2-40B4-BE49-F238E27FC236}">
                <a16:creationId xmlns:a16="http://schemas.microsoft.com/office/drawing/2014/main" id="{9FEED74D-8F9A-4EA0-9DEE-D0EC22CDE9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4412" y="3709987"/>
            <a:ext cx="2543175" cy="2967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502499"/>
      </p:ext>
    </p:extLst>
  </p:cSld>
  <p:clrMapOvr>
    <a:masterClrMapping/>
  </p:clrMapOvr>
</p:sld>
</file>

<file path=ppt/theme/theme1.xml><?xml version="1.0" encoding="utf-8"?>
<a:theme xmlns:a="http://schemas.openxmlformats.org/drawingml/2006/main" name="SketchyVTI">
  <a:themeElements>
    <a:clrScheme name="SketchyVTI">
      <a:dk1>
        <a:sysClr val="windowText" lastClr="000000"/>
      </a:dk1>
      <a:lt1>
        <a:sysClr val="window" lastClr="FFFFFF"/>
      </a:lt1>
      <a:dk2>
        <a:srgbClr val="39302A"/>
      </a:dk2>
      <a:lt2>
        <a:srgbClr val="E5DEDB"/>
      </a:lt2>
      <a:accent1>
        <a:srgbClr val="E4650E"/>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Custom 2">
      <a:majorFont>
        <a:latin typeface="Modern Love"/>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otalTime>7198</TotalTime>
  <Words>1525</Words>
  <Application>Microsoft Office PowerPoint</Application>
  <PresentationFormat>Widescreen</PresentationFormat>
  <Paragraphs>96</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Modern Love</vt:lpstr>
      <vt:lpstr>Montserrat</vt:lpstr>
      <vt:lpstr>Open Sans</vt:lpstr>
      <vt:lpstr>The Hand</vt:lpstr>
      <vt:lpstr>SketchyVTI</vt:lpstr>
      <vt:lpstr>What is GCSE History?</vt:lpstr>
      <vt:lpstr>Why study History?</vt:lpstr>
      <vt:lpstr>What are the job opportunities?</vt:lpstr>
      <vt:lpstr>What skills will I develop?</vt:lpstr>
      <vt:lpstr>What will I study?</vt:lpstr>
      <vt:lpstr>What will I study? – Crime and Punishment</vt:lpstr>
      <vt:lpstr>What will I study? – Early Elizabethan England</vt:lpstr>
      <vt:lpstr>What will I Study? – Cold War</vt:lpstr>
      <vt:lpstr>What will I study? – Weimar and Nazi Germany</vt:lpstr>
      <vt:lpstr>How will I be assessed?</vt:lpstr>
      <vt:lpstr>What resources are available to help me?</vt:lpstr>
      <vt:lpstr>What do the Year 10s think?</vt:lpstr>
      <vt:lpstr>What do the Year 11s think?</vt:lpstr>
      <vt:lpstr>What if I have more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GCSE History?</dc:title>
  <dc:creator>Claire Caffull</dc:creator>
  <cp:lastModifiedBy>Kylie Blaize</cp:lastModifiedBy>
  <cp:revision>80</cp:revision>
  <dcterms:created xsi:type="dcterms:W3CDTF">2021-02-14T13:04:27Z</dcterms:created>
  <dcterms:modified xsi:type="dcterms:W3CDTF">2021-02-19T18:46:46Z</dcterms:modified>
</cp:coreProperties>
</file>