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handoutMasterIdLst>
    <p:handoutMasterId r:id="rId25"/>
  </p:handoutMasterIdLst>
  <p:sldIdLst>
    <p:sldId id="256" r:id="rId5"/>
    <p:sldId id="257" r:id="rId6"/>
    <p:sldId id="258" r:id="rId7"/>
    <p:sldId id="259" r:id="rId8"/>
    <p:sldId id="260" r:id="rId9"/>
    <p:sldId id="261" r:id="rId10"/>
    <p:sldId id="263" r:id="rId11"/>
    <p:sldId id="264" r:id="rId12"/>
    <p:sldId id="266" r:id="rId13"/>
    <p:sldId id="268" r:id="rId14"/>
    <p:sldId id="265" r:id="rId15"/>
    <p:sldId id="267" r:id="rId16"/>
    <p:sldId id="273" r:id="rId17"/>
    <p:sldId id="274" r:id="rId18"/>
    <p:sldId id="269" r:id="rId19"/>
    <p:sldId id="270" r:id="rId20"/>
    <p:sldId id="271" r:id="rId21"/>
    <p:sldId id="275" r:id="rId22"/>
    <p:sldId id="276" r:id="rId23"/>
    <p:sldId id="272" r:id="rId24"/>
  </p:sldIdLst>
  <p:sldSz cx="12192000" cy="6858000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228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A37AAD-ED7C-4254-8728-EA5DE2975FB3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8868A4-07F5-48A0-93DD-0929BAB73E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5896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278A-94F2-4011-AD96-4662201B0415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DE76-157C-43B6-AE06-FFDA3B8CAE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5123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278A-94F2-4011-AD96-4662201B0415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DE76-157C-43B6-AE06-FFDA3B8CAE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6792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278A-94F2-4011-AD96-4662201B0415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DE76-157C-43B6-AE06-FFDA3B8CAE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458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278A-94F2-4011-AD96-4662201B0415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DE76-157C-43B6-AE06-FFDA3B8CAE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714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278A-94F2-4011-AD96-4662201B0415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DE76-157C-43B6-AE06-FFDA3B8CAE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8041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278A-94F2-4011-AD96-4662201B0415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DE76-157C-43B6-AE06-FFDA3B8CAE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6842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278A-94F2-4011-AD96-4662201B0415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DE76-157C-43B6-AE06-FFDA3B8CAE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3062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278A-94F2-4011-AD96-4662201B0415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DE76-157C-43B6-AE06-FFDA3B8CAE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6696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278A-94F2-4011-AD96-4662201B0415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DE76-157C-43B6-AE06-FFDA3B8CAE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3701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278A-94F2-4011-AD96-4662201B0415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DE76-157C-43B6-AE06-FFDA3B8CAE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0067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278A-94F2-4011-AD96-4662201B0415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DE76-157C-43B6-AE06-FFDA3B8CAE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870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A2278A-94F2-4011-AD96-4662201B0415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14DE76-157C-43B6-AE06-FFDA3B8CAE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1244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Tm="7000">
        <p14:vortex dir="r"/>
      </p:transition>
    </mc:Choice>
    <mc:Fallback xmlns="">
      <p:transition spd="slow" advTm="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7.jpeg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Freeform 34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7716860" y="4682362"/>
            <a:ext cx="4475140" cy="2174680"/>
          </a:xfrm>
          <a:custGeom>
            <a:avLst/>
            <a:gdLst>
              <a:gd name="connsiteX0" fmla="*/ 3468199 w 4475140"/>
              <a:gd name="connsiteY0" fmla="*/ 2174680 h 2174680"/>
              <a:gd name="connsiteX1" fmla="*/ 0 w 4475140"/>
              <a:gd name="connsiteY1" fmla="*/ 2174680 h 2174680"/>
              <a:gd name="connsiteX2" fmla="*/ 0 w 4475140"/>
              <a:gd name="connsiteY2" fmla="*/ 0 h 2174680"/>
              <a:gd name="connsiteX3" fmla="*/ 1074821 w 4475140"/>
              <a:gd name="connsiteY3" fmla="*/ 0 h 2174680"/>
              <a:gd name="connsiteX4" fmla="*/ 1074821 w 4475140"/>
              <a:gd name="connsiteY4" fmla="*/ 478 h 2174680"/>
              <a:gd name="connsiteX5" fmla="*/ 4475140 w 4475140"/>
              <a:gd name="connsiteY5" fmla="*/ 478 h 21746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75140" h="2174680">
                <a:moveTo>
                  <a:pt x="3468199" y="2174680"/>
                </a:moveTo>
                <a:lnTo>
                  <a:pt x="0" y="2174680"/>
                </a:lnTo>
                <a:lnTo>
                  <a:pt x="0" y="0"/>
                </a:lnTo>
                <a:lnTo>
                  <a:pt x="1074821" y="0"/>
                </a:lnTo>
                <a:lnTo>
                  <a:pt x="1074821" y="478"/>
                </a:lnTo>
                <a:lnTo>
                  <a:pt x="4475140" y="478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9" name="Freeform 31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475140" cy="2130951"/>
          </a:xfrm>
          <a:custGeom>
            <a:avLst/>
            <a:gdLst>
              <a:gd name="connsiteX0" fmla="*/ 0 w 4475140"/>
              <a:gd name="connsiteY0" fmla="*/ 0 h 2130951"/>
              <a:gd name="connsiteX1" fmla="*/ 1074821 w 4475140"/>
              <a:gd name="connsiteY1" fmla="*/ 0 h 2130951"/>
              <a:gd name="connsiteX2" fmla="*/ 1074821 w 4475140"/>
              <a:gd name="connsiteY2" fmla="*/ 478 h 2130951"/>
              <a:gd name="connsiteX3" fmla="*/ 4475140 w 4475140"/>
              <a:gd name="connsiteY3" fmla="*/ 478 h 2130951"/>
              <a:gd name="connsiteX4" fmla="*/ 3488452 w 4475140"/>
              <a:gd name="connsiteY4" fmla="*/ 2130951 h 2130951"/>
              <a:gd name="connsiteX5" fmla="*/ 0 w 4475140"/>
              <a:gd name="connsiteY5" fmla="*/ 2130951 h 213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75140" h="2130951">
                <a:moveTo>
                  <a:pt x="0" y="0"/>
                </a:moveTo>
                <a:lnTo>
                  <a:pt x="1074821" y="0"/>
                </a:lnTo>
                <a:lnTo>
                  <a:pt x="1074821" y="478"/>
                </a:lnTo>
                <a:lnTo>
                  <a:pt x="4475140" y="478"/>
                </a:lnTo>
                <a:lnTo>
                  <a:pt x="3488452" y="2130951"/>
                </a:lnTo>
                <a:lnTo>
                  <a:pt x="0" y="2130951"/>
                </a:lnTo>
                <a:close/>
              </a:path>
            </a:pathLst>
          </a:custGeom>
          <a:solidFill>
            <a:srgbClr val="3D4A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1026" name="Picture 2" descr="Related imag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62" r="1" b="27578"/>
          <a:stretch/>
        </p:blipFill>
        <p:spPr bwMode="auto">
          <a:xfrm>
            <a:off x="3649318" y="10"/>
            <a:ext cx="8542682" cy="2130463"/>
          </a:xfrm>
          <a:custGeom>
            <a:avLst/>
            <a:gdLst>
              <a:gd name="connsiteX0" fmla="*/ 986689 w 8542682"/>
              <a:gd name="connsiteY0" fmla="*/ 0 h 2130473"/>
              <a:gd name="connsiteX1" fmla="*/ 8542682 w 8542682"/>
              <a:gd name="connsiteY1" fmla="*/ 0 h 2130473"/>
              <a:gd name="connsiteX2" fmla="*/ 8542682 w 8542682"/>
              <a:gd name="connsiteY2" fmla="*/ 2130473 h 2130473"/>
              <a:gd name="connsiteX3" fmla="*/ 0 w 8542682"/>
              <a:gd name="connsiteY3" fmla="*/ 2130473 h 2130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542682" h="2130473">
                <a:moveTo>
                  <a:pt x="986689" y="0"/>
                </a:moveTo>
                <a:lnTo>
                  <a:pt x="8542682" y="0"/>
                </a:lnTo>
                <a:lnTo>
                  <a:pt x="8542682" y="2130473"/>
                </a:lnTo>
                <a:lnTo>
                  <a:pt x="0" y="213047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elated imag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5921"/>
          <a:stretch/>
        </p:blipFill>
        <p:spPr bwMode="auto">
          <a:xfrm>
            <a:off x="20" y="4682840"/>
            <a:ext cx="8563356" cy="2175160"/>
          </a:xfrm>
          <a:custGeom>
            <a:avLst/>
            <a:gdLst>
              <a:gd name="connsiteX0" fmla="*/ 0 w 8563376"/>
              <a:gd name="connsiteY0" fmla="*/ 0 h 2175160"/>
              <a:gd name="connsiteX1" fmla="*/ 8563376 w 8563376"/>
              <a:gd name="connsiteY1" fmla="*/ 0 h 2175160"/>
              <a:gd name="connsiteX2" fmla="*/ 7555992 w 8563376"/>
              <a:gd name="connsiteY2" fmla="*/ 2175160 h 2175160"/>
              <a:gd name="connsiteX3" fmla="*/ 0 w 8563376"/>
              <a:gd name="connsiteY3" fmla="*/ 2175160 h 21751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563376" h="2175160">
                <a:moveTo>
                  <a:pt x="0" y="0"/>
                </a:moveTo>
                <a:lnTo>
                  <a:pt x="8563376" y="0"/>
                </a:lnTo>
                <a:lnTo>
                  <a:pt x="7555992" y="2175160"/>
                </a:lnTo>
                <a:lnTo>
                  <a:pt x="0" y="217516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2245810"/>
            <a:ext cx="9144000" cy="1355750"/>
          </a:xfrm>
        </p:spPr>
        <p:txBody>
          <a:bodyPr>
            <a:normAutofit/>
          </a:bodyPr>
          <a:lstStyle/>
          <a:p>
            <a:pPr algn="l"/>
            <a:r>
              <a:rPr lang="en-GB" sz="5400" dirty="0"/>
              <a:t>BTEC Tech Award Level 2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8516"/>
            <a:ext cx="9144000" cy="911117"/>
          </a:xfrm>
        </p:spPr>
        <p:txBody>
          <a:bodyPr>
            <a:normAutofit/>
          </a:bodyPr>
          <a:lstStyle/>
          <a:p>
            <a:pPr algn="l"/>
            <a:r>
              <a:rPr lang="en-GB" sz="3600" dirty="0"/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3248616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14:vortex dir="r"/>
      </p:transition>
    </mc:Choice>
    <mc:Fallback xmlns="">
      <p:transition spd="slow" advTm="7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result for human lifespan developme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9286" y="2068273"/>
            <a:ext cx="7366181" cy="2799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Rectangle 70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11449"/>
            <a:ext cx="4332307" cy="617955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6884" y="311449"/>
            <a:ext cx="4332307" cy="6179552"/>
          </a:xfrm>
        </p:spPr>
        <p:txBody>
          <a:bodyPr>
            <a:normAutofit fontScale="90000"/>
          </a:bodyPr>
          <a:lstStyle/>
          <a:p>
            <a:pPr algn="ctr"/>
            <a:br>
              <a:rPr lang="en-GB" dirty="0">
                <a:solidFill>
                  <a:schemeClr val="bg1"/>
                </a:solidFill>
              </a:rPr>
            </a:br>
            <a:br>
              <a:rPr lang="en-GB" dirty="0">
                <a:solidFill>
                  <a:schemeClr val="bg1"/>
                </a:solidFill>
              </a:rPr>
            </a:b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Component 1</a:t>
            </a:r>
            <a:br>
              <a:rPr lang="en-GB" dirty="0">
                <a:solidFill>
                  <a:schemeClr val="bg1"/>
                </a:solidFill>
              </a:rPr>
            </a:b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Human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Lifespan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Development</a:t>
            </a:r>
            <a:br>
              <a:rPr lang="en-GB" dirty="0">
                <a:solidFill>
                  <a:schemeClr val="bg1"/>
                </a:solidFill>
              </a:rPr>
            </a:b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 30% 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of the total course</a:t>
            </a:r>
            <a:br>
              <a:rPr lang="en-GB" dirty="0">
                <a:solidFill>
                  <a:schemeClr val="bg1"/>
                </a:solidFill>
              </a:rPr>
            </a:b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Internally assessed</a:t>
            </a:r>
            <a:br>
              <a:rPr lang="en-GB" dirty="0">
                <a:solidFill>
                  <a:schemeClr val="bg1"/>
                </a:solidFill>
              </a:rPr>
            </a:br>
            <a:br>
              <a:rPr lang="en-GB" sz="4800" dirty="0">
                <a:solidFill>
                  <a:schemeClr val="bg1"/>
                </a:solidFill>
              </a:rPr>
            </a:br>
            <a:endParaRPr lang="en-GB" sz="4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6920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14:vortex dir="r"/>
      </p:transition>
    </mc:Choice>
    <mc:Fallback xmlns="">
      <p:transition spd="slow" advTm="7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11449"/>
            <a:ext cx="4332307" cy="617955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6884" y="311449"/>
            <a:ext cx="4332307" cy="6179552"/>
          </a:xfrm>
        </p:spPr>
        <p:txBody>
          <a:bodyPr>
            <a:normAutofit fontScale="90000"/>
          </a:bodyPr>
          <a:lstStyle/>
          <a:p>
            <a:pPr algn="ctr"/>
            <a:br>
              <a:rPr lang="en-GB" dirty="0">
                <a:solidFill>
                  <a:schemeClr val="bg1"/>
                </a:solidFill>
              </a:rPr>
            </a:br>
            <a:br>
              <a:rPr lang="en-GB" dirty="0">
                <a:solidFill>
                  <a:schemeClr val="bg1"/>
                </a:solidFill>
              </a:rPr>
            </a:b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Component 2</a:t>
            </a:r>
            <a:br>
              <a:rPr lang="en-GB" dirty="0">
                <a:solidFill>
                  <a:schemeClr val="bg1"/>
                </a:solidFill>
              </a:rPr>
            </a:b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Health and Social Care Services and Values</a:t>
            </a:r>
            <a:br>
              <a:rPr lang="en-GB" dirty="0">
                <a:solidFill>
                  <a:schemeClr val="bg1"/>
                </a:solidFill>
              </a:rPr>
            </a:b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 30% 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of the total course</a:t>
            </a:r>
            <a:br>
              <a:rPr lang="en-GB" dirty="0">
                <a:solidFill>
                  <a:schemeClr val="bg1"/>
                </a:solidFill>
              </a:rPr>
            </a:b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Internally assessed</a:t>
            </a:r>
            <a:br>
              <a:rPr lang="en-GB" dirty="0">
                <a:solidFill>
                  <a:schemeClr val="bg1"/>
                </a:solidFill>
              </a:rPr>
            </a:br>
            <a:br>
              <a:rPr lang="en-GB" sz="4800" dirty="0">
                <a:solidFill>
                  <a:schemeClr val="bg1"/>
                </a:solidFill>
              </a:rPr>
            </a:br>
            <a:endParaRPr lang="en-GB" sz="4800" dirty="0">
              <a:solidFill>
                <a:schemeClr val="bg1"/>
              </a:solidFill>
            </a:endParaRPr>
          </a:p>
        </p:txBody>
      </p:sp>
      <p:pic>
        <p:nvPicPr>
          <p:cNvPr id="3074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4701" y="742620"/>
            <a:ext cx="5162843" cy="5042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5043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14:vortex dir="r"/>
      </p:transition>
    </mc:Choice>
    <mc:Fallback xmlns="">
      <p:transition spd="slow" advTm="7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Related imag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153822" y="1450524"/>
            <a:ext cx="6553545" cy="3964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5" name="Rectangle 134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11449"/>
            <a:ext cx="4332307" cy="617955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2950" y="742951"/>
            <a:ext cx="3476625" cy="4962524"/>
          </a:xfrm>
        </p:spPr>
        <p:txBody>
          <a:bodyPr>
            <a:normAutofit fontScale="90000"/>
          </a:bodyPr>
          <a:lstStyle/>
          <a:p>
            <a:pPr algn="ctr"/>
            <a:br>
              <a:rPr lang="en-GB" sz="2600" dirty="0">
                <a:solidFill>
                  <a:schemeClr val="bg1"/>
                </a:solidFill>
              </a:rPr>
            </a:br>
            <a:br>
              <a:rPr lang="en-GB" sz="2600" dirty="0">
                <a:solidFill>
                  <a:schemeClr val="bg1"/>
                </a:solidFill>
              </a:rPr>
            </a:br>
            <a:br>
              <a:rPr lang="en-GB" sz="2600" dirty="0">
                <a:solidFill>
                  <a:schemeClr val="bg1"/>
                </a:solidFill>
              </a:rPr>
            </a:br>
            <a:r>
              <a:rPr lang="en-GB" sz="4000" dirty="0">
                <a:solidFill>
                  <a:schemeClr val="bg1"/>
                </a:solidFill>
              </a:rPr>
              <a:t>Component 3</a:t>
            </a:r>
            <a:br>
              <a:rPr lang="en-GB" sz="4000" dirty="0">
                <a:solidFill>
                  <a:schemeClr val="bg1"/>
                </a:solidFill>
              </a:rPr>
            </a:br>
            <a:br>
              <a:rPr lang="en-GB" sz="4000" dirty="0">
                <a:solidFill>
                  <a:schemeClr val="bg1"/>
                </a:solidFill>
              </a:rPr>
            </a:br>
            <a:r>
              <a:rPr lang="en-GB" sz="4000" dirty="0">
                <a:solidFill>
                  <a:schemeClr val="bg1"/>
                </a:solidFill>
              </a:rPr>
              <a:t>Health and Wellbeing</a:t>
            </a:r>
            <a:br>
              <a:rPr lang="en-GB" sz="4000" dirty="0">
                <a:solidFill>
                  <a:schemeClr val="bg1"/>
                </a:solidFill>
              </a:rPr>
            </a:br>
            <a:br>
              <a:rPr lang="en-GB" sz="4000" dirty="0">
                <a:solidFill>
                  <a:schemeClr val="bg1"/>
                </a:solidFill>
              </a:rPr>
            </a:br>
            <a:r>
              <a:rPr lang="en-GB" sz="4000" dirty="0">
                <a:solidFill>
                  <a:schemeClr val="bg1"/>
                </a:solidFill>
              </a:rPr>
              <a:t> 40% </a:t>
            </a:r>
            <a:br>
              <a:rPr lang="en-GB" sz="4000" dirty="0">
                <a:solidFill>
                  <a:schemeClr val="bg1"/>
                </a:solidFill>
              </a:rPr>
            </a:br>
            <a:r>
              <a:rPr lang="en-GB" sz="4000" dirty="0">
                <a:solidFill>
                  <a:schemeClr val="bg1"/>
                </a:solidFill>
              </a:rPr>
              <a:t>of the total course</a:t>
            </a:r>
            <a:br>
              <a:rPr lang="en-GB" sz="4000" dirty="0">
                <a:solidFill>
                  <a:schemeClr val="bg1"/>
                </a:solidFill>
              </a:rPr>
            </a:br>
            <a:br>
              <a:rPr lang="en-GB" sz="4000" dirty="0">
                <a:solidFill>
                  <a:schemeClr val="bg1"/>
                </a:solidFill>
              </a:rPr>
            </a:br>
            <a:r>
              <a:rPr lang="en-GB" sz="4000" dirty="0">
                <a:solidFill>
                  <a:schemeClr val="bg1"/>
                </a:solidFill>
              </a:rPr>
              <a:t>Externally assessed</a:t>
            </a:r>
            <a:br>
              <a:rPr lang="en-GB" sz="2600" dirty="0">
                <a:solidFill>
                  <a:schemeClr val="bg1"/>
                </a:solidFill>
              </a:rPr>
            </a:br>
            <a:br>
              <a:rPr lang="en-GB" sz="2600" dirty="0">
                <a:solidFill>
                  <a:schemeClr val="bg1"/>
                </a:solidFill>
              </a:rPr>
            </a:br>
            <a:endParaRPr lang="en-GB" sz="2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879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14:vortex dir="r"/>
      </p:transition>
    </mc:Choice>
    <mc:Fallback xmlns="">
      <p:transition spd="slow" advTm="7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2054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/>
          <a:lstStyle/>
          <a:p>
            <a:endParaRPr lang="en-GB"/>
          </a:p>
        </p:txBody>
      </p:sp>
      <p:pic>
        <p:nvPicPr>
          <p:cNvPr id="2050" name="Picture 2" descr="Image result for human lifespan development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79" r="8853"/>
          <a:stretch/>
        </p:blipFill>
        <p:spPr bwMode="auto">
          <a:xfrm>
            <a:off x="6838122" y="4251960"/>
            <a:ext cx="5353878" cy="2606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t="9075" r="1" b="13927"/>
          <a:stretch/>
        </p:blipFill>
        <p:spPr>
          <a:xfrm>
            <a:off x="4818888" y="-479"/>
            <a:ext cx="7373112" cy="4252439"/>
          </a:xfrm>
          <a:prstGeom prst="rect">
            <a:avLst/>
          </a:prstGeom>
        </p:spPr>
      </p:pic>
      <p:sp>
        <p:nvSpPr>
          <p:cNvPr id="137" name="Freeform 3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479"/>
            <a:ext cx="9468701" cy="6858478"/>
          </a:xfrm>
          <a:custGeom>
            <a:avLst/>
            <a:gdLst>
              <a:gd name="connsiteX0" fmla="*/ 0 w 8078051"/>
              <a:gd name="connsiteY0" fmla="*/ 0 h 5829300"/>
              <a:gd name="connsiteX1" fmla="*/ 4453793 w 8078051"/>
              <a:gd name="connsiteY1" fmla="*/ 0 h 5829300"/>
              <a:gd name="connsiteX2" fmla="*/ 5363426 w 8078051"/>
              <a:gd name="connsiteY2" fmla="*/ 0 h 5829300"/>
              <a:gd name="connsiteX3" fmla="*/ 5368184 w 8078051"/>
              <a:gd name="connsiteY3" fmla="*/ 0 h 5829300"/>
              <a:gd name="connsiteX4" fmla="*/ 8078051 w 8078051"/>
              <a:gd name="connsiteY4" fmla="*/ 5829300 h 5829300"/>
              <a:gd name="connsiteX5" fmla="*/ 1743926 w 8078051"/>
              <a:gd name="connsiteY5" fmla="*/ 5829300 h 5829300"/>
              <a:gd name="connsiteX6" fmla="*/ 1744148 w 8078051"/>
              <a:gd name="connsiteY6" fmla="*/ 5828822 h 5829300"/>
              <a:gd name="connsiteX7" fmla="*/ 0 w 8078051"/>
              <a:gd name="connsiteY7" fmla="*/ 5828822 h 582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78051" h="5829300">
                <a:moveTo>
                  <a:pt x="0" y="0"/>
                </a:moveTo>
                <a:lnTo>
                  <a:pt x="4453793" y="0"/>
                </a:lnTo>
                <a:lnTo>
                  <a:pt x="5363426" y="0"/>
                </a:lnTo>
                <a:lnTo>
                  <a:pt x="5368184" y="0"/>
                </a:lnTo>
                <a:lnTo>
                  <a:pt x="8078051" y="5829300"/>
                </a:lnTo>
                <a:lnTo>
                  <a:pt x="1743926" y="5829300"/>
                </a:lnTo>
                <a:lnTo>
                  <a:pt x="1744148" y="5828822"/>
                </a:lnTo>
                <a:lnTo>
                  <a:pt x="0" y="5828822"/>
                </a:lnTo>
                <a:close/>
              </a:path>
            </a:pathLst>
          </a:cu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9" name="Freeform 4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479"/>
            <a:ext cx="8078052" cy="6858478"/>
          </a:xfrm>
          <a:custGeom>
            <a:avLst/>
            <a:gdLst>
              <a:gd name="connsiteX0" fmla="*/ 0 w 8078052"/>
              <a:gd name="connsiteY0" fmla="*/ 0 h 6858478"/>
              <a:gd name="connsiteX1" fmla="*/ 3829872 w 8078052"/>
              <a:gd name="connsiteY1" fmla="*/ 0 h 6858478"/>
              <a:gd name="connsiteX2" fmla="*/ 4896100 w 8078052"/>
              <a:gd name="connsiteY2" fmla="*/ 0 h 6858478"/>
              <a:gd name="connsiteX3" fmla="*/ 4901677 w 8078052"/>
              <a:gd name="connsiteY3" fmla="*/ 0 h 6858478"/>
              <a:gd name="connsiteX4" fmla="*/ 8078052 w 8078052"/>
              <a:gd name="connsiteY4" fmla="*/ 6858478 h 6858478"/>
              <a:gd name="connsiteX5" fmla="*/ 653497 w 8078052"/>
              <a:gd name="connsiteY5" fmla="*/ 6858478 h 6858478"/>
              <a:gd name="connsiteX6" fmla="*/ 653757 w 8078052"/>
              <a:gd name="connsiteY6" fmla="*/ 6857916 h 6858478"/>
              <a:gd name="connsiteX7" fmla="*/ 0 w 8078052"/>
              <a:gd name="connsiteY7" fmla="*/ 6857916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78052" h="6858478">
                <a:moveTo>
                  <a:pt x="0" y="0"/>
                </a:moveTo>
                <a:lnTo>
                  <a:pt x="3829872" y="0"/>
                </a:lnTo>
                <a:lnTo>
                  <a:pt x="4896100" y="0"/>
                </a:lnTo>
                <a:lnTo>
                  <a:pt x="4901677" y="0"/>
                </a:lnTo>
                <a:lnTo>
                  <a:pt x="8078052" y="6858478"/>
                </a:lnTo>
                <a:lnTo>
                  <a:pt x="653497" y="6858478"/>
                </a:lnTo>
                <a:lnTo>
                  <a:pt x="653757" y="6857916"/>
                </a:lnTo>
                <a:lnTo>
                  <a:pt x="0" y="6857916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AutoShape 2" descr="Related image"/>
          <p:cNvSpPr>
            <a:spLocks noChangeAspect="1" noChangeArrowheads="1"/>
          </p:cNvSpPr>
          <p:nvPr/>
        </p:nvSpPr>
        <p:spPr bwMode="auto">
          <a:xfrm>
            <a:off x="6753322" y="3892964"/>
            <a:ext cx="2123392" cy="2123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097" y="351692"/>
            <a:ext cx="4948428" cy="5791280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pPr algn="ctr"/>
            <a:br>
              <a:rPr lang="en-US" sz="1400" dirty="0">
                <a:solidFill>
                  <a:schemeClr val="bg1"/>
                </a:solidFill>
              </a:rPr>
            </a:br>
            <a:br>
              <a:rPr lang="en-US" sz="1400" dirty="0">
                <a:solidFill>
                  <a:schemeClr val="bg1"/>
                </a:solidFill>
              </a:rPr>
            </a:br>
            <a:br>
              <a:rPr lang="en-US" sz="4000" dirty="0">
                <a:solidFill>
                  <a:schemeClr val="bg1"/>
                </a:solidFill>
              </a:rPr>
            </a:br>
            <a:r>
              <a:rPr lang="en-US" sz="4000" dirty="0">
                <a:solidFill>
                  <a:schemeClr val="bg1"/>
                </a:solidFill>
              </a:rPr>
              <a:t>Component 1</a:t>
            </a:r>
            <a:br>
              <a:rPr lang="en-US" sz="4000" dirty="0">
                <a:solidFill>
                  <a:schemeClr val="bg1"/>
                </a:solidFill>
              </a:rPr>
            </a:br>
            <a:br>
              <a:rPr lang="en-US" sz="4000" dirty="0">
                <a:solidFill>
                  <a:schemeClr val="bg1"/>
                </a:solidFill>
              </a:rPr>
            </a:br>
            <a:r>
              <a:rPr lang="en-US" sz="4000" dirty="0">
                <a:solidFill>
                  <a:schemeClr val="bg1"/>
                </a:solidFill>
              </a:rPr>
              <a:t>Human</a:t>
            </a:r>
            <a:br>
              <a:rPr lang="en-US" sz="4000" dirty="0">
                <a:solidFill>
                  <a:schemeClr val="bg1"/>
                </a:solidFill>
              </a:rPr>
            </a:br>
            <a:r>
              <a:rPr lang="en-US" sz="4000" dirty="0">
                <a:solidFill>
                  <a:schemeClr val="bg1"/>
                </a:solidFill>
              </a:rPr>
              <a:t>Lifespan</a:t>
            </a:r>
            <a:br>
              <a:rPr lang="en-US" sz="4000" dirty="0">
                <a:solidFill>
                  <a:schemeClr val="bg1"/>
                </a:solidFill>
              </a:rPr>
            </a:br>
            <a:r>
              <a:rPr lang="en-US" sz="4000" dirty="0">
                <a:solidFill>
                  <a:schemeClr val="bg1"/>
                </a:solidFill>
              </a:rPr>
              <a:t>Development</a:t>
            </a:r>
            <a:br>
              <a:rPr lang="en-US" sz="4000" dirty="0">
                <a:solidFill>
                  <a:schemeClr val="bg1"/>
                </a:solidFill>
              </a:rPr>
            </a:br>
            <a:br>
              <a:rPr lang="en-US" sz="4000" dirty="0">
                <a:solidFill>
                  <a:schemeClr val="bg1"/>
                </a:solidFill>
              </a:rPr>
            </a:br>
            <a:r>
              <a:rPr lang="en-US" sz="4000" dirty="0">
                <a:solidFill>
                  <a:schemeClr val="bg1"/>
                </a:solidFill>
              </a:rPr>
              <a:t> 30% </a:t>
            </a:r>
            <a:br>
              <a:rPr lang="en-US" sz="4000" dirty="0">
                <a:solidFill>
                  <a:schemeClr val="bg1"/>
                </a:solidFill>
              </a:rPr>
            </a:br>
            <a:r>
              <a:rPr lang="en-US" sz="4000" dirty="0">
                <a:solidFill>
                  <a:schemeClr val="bg1"/>
                </a:solidFill>
              </a:rPr>
              <a:t>of the total course</a:t>
            </a:r>
            <a:br>
              <a:rPr lang="en-US" sz="4000" dirty="0">
                <a:solidFill>
                  <a:schemeClr val="bg1"/>
                </a:solidFill>
              </a:rPr>
            </a:br>
            <a:br>
              <a:rPr lang="en-US" sz="4000" dirty="0">
                <a:solidFill>
                  <a:schemeClr val="bg1"/>
                </a:solidFill>
              </a:rPr>
            </a:br>
            <a:r>
              <a:rPr lang="en-US" sz="4000" dirty="0">
                <a:solidFill>
                  <a:schemeClr val="bg1"/>
                </a:solidFill>
              </a:rPr>
              <a:t>Internally assessed</a:t>
            </a:r>
            <a:br>
              <a:rPr lang="en-US" sz="1400" dirty="0">
                <a:solidFill>
                  <a:schemeClr val="bg1"/>
                </a:solidFill>
              </a:rPr>
            </a:br>
            <a:br>
              <a:rPr lang="en-US" sz="1400" dirty="0">
                <a:solidFill>
                  <a:schemeClr val="bg1"/>
                </a:solidFill>
              </a:rPr>
            </a:br>
            <a:endParaRPr 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4517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14:vortex dir="r"/>
      </p:transition>
    </mc:Choice>
    <mc:Fallback xmlns="">
      <p:transition spd="slow" advTm="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2054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73" name="Rectangle 72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78068" y="4633546"/>
            <a:ext cx="11438793" cy="184425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5" name="Straight Connector 74"/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9800" y="5738691"/>
            <a:ext cx="7772400" cy="0"/>
          </a:xfrm>
          <a:prstGeom prst="line">
            <a:avLst/>
          </a:prstGeom>
          <a:ln w="222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477749"/>
            <a:ext cx="0" cy="3657600"/>
          </a:xfrm>
          <a:prstGeom prst="line">
            <a:avLst/>
          </a:prstGeom>
          <a:ln w="1016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42316" t="46180" r="39648" b="31097"/>
          <a:stretch/>
        </p:blipFill>
        <p:spPr>
          <a:xfrm>
            <a:off x="320040" y="373313"/>
            <a:ext cx="5455917" cy="3866474"/>
          </a:xfrm>
          <a:prstGeom prst="rect">
            <a:avLst/>
          </a:prstGeom>
        </p:spPr>
      </p:pic>
      <p:pic>
        <p:nvPicPr>
          <p:cNvPr id="2050" name="Picture 2" descr="Image result for physical intellectual emotional soci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6043" y="778893"/>
            <a:ext cx="5455917" cy="3055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6070" y="4375052"/>
            <a:ext cx="11139854" cy="2536539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br>
              <a:rPr lang="en-US" sz="1400" b="1" dirty="0">
                <a:solidFill>
                  <a:schemeClr val="bg1"/>
                </a:solidFill>
              </a:rPr>
            </a:br>
            <a:br>
              <a:rPr lang="en-US" sz="1400" b="1" dirty="0">
                <a:solidFill>
                  <a:schemeClr val="bg1"/>
                </a:solidFill>
              </a:rPr>
            </a:br>
            <a:br>
              <a:rPr lang="en-US" sz="1400" b="1" dirty="0">
                <a:solidFill>
                  <a:schemeClr val="bg1"/>
                </a:solidFill>
              </a:rPr>
            </a:br>
            <a:br>
              <a:rPr lang="en-US" sz="1400" b="1" dirty="0">
                <a:solidFill>
                  <a:schemeClr val="bg1"/>
                </a:solidFill>
              </a:rPr>
            </a:br>
            <a:br>
              <a:rPr lang="en-US" sz="1400" b="1" dirty="0">
                <a:solidFill>
                  <a:schemeClr val="bg1"/>
                </a:solidFill>
              </a:rPr>
            </a:br>
            <a:r>
              <a:rPr lang="en-US" sz="1400" b="1" dirty="0">
                <a:solidFill>
                  <a:schemeClr val="bg1"/>
                </a:solidFill>
              </a:rPr>
              <a:t>How</a:t>
            </a:r>
            <a:br>
              <a:rPr lang="en-US" sz="1400" dirty="0">
                <a:solidFill>
                  <a:schemeClr val="bg1"/>
                </a:solidFill>
              </a:rPr>
            </a:br>
            <a:br>
              <a:rPr lang="en-US" sz="1400" dirty="0">
                <a:solidFill>
                  <a:schemeClr val="bg1"/>
                </a:solidFill>
              </a:rPr>
            </a:br>
            <a:br>
              <a:rPr lang="en-US" sz="1400" dirty="0">
                <a:solidFill>
                  <a:schemeClr val="bg1"/>
                </a:solidFill>
              </a:rPr>
            </a:br>
            <a:r>
              <a:rPr lang="en-GB" sz="4000" b="1" dirty="0">
                <a:solidFill>
                  <a:schemeClr val="bg1"/>
                </a:solidFill>
              </a:rPr>
              <a:t>How people grow and develop throughout life.</a:t>
            </a:r>
            <a:br>
              <a:rPr lang="en-GB" sz="4000" b="1" dirty="0">
                <a:solidFill>
                  <a:schemeClr val="bg1"/>
                </a:solidFill>
              </a:rPr>
            </a:br>
            <a:br>
              <a:rPr lang="en-GB" sz="4000" b="1" dirty="0">
                <a:solidFill>
                  <a:schemeClr val="bg1"/>
                </a:solidFill>
              </a:rPr>
            </a:br>
            <a:r>
              <a:rPr lang="en-GB" sz="4000" dirty="0">
                <a:solidFill>
                  <a:schemeClr val="bg1"/>
                </a:solidFill>
              </a:rPr>
              <a:t>Life Stages and PIES</a:t>
            </a:r>
            <a:br>
              <a:rPr lang="en-GB" sz="1400" dirty="0"/>
            </a:br>
            <a:br>
              <a:rPr lang="en-US" sz="1400" dirty="0">
                <a:solidFill>
                  <a:schemeClr val="bg1"/>
                </a:solidFill>
              </a:rPr>
            </a:br>
            <a:br>
              <a:rPr lang="en-US" sz="1400" dirty="0">
                <a:solidFill>
                  <a:schemeClr val="bg1"/>
                </a:solidFill>
              </a:rPr>
            </a:br>
            <a:endParaRPr 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5759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14:vortex dir="r"/>
      </p:transition>
    </mc:Choice>
    <mc:Fallback xmlns="">
      <p:transition spd="slow" advTm="7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2054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73" name="Rectangle 72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78068" y="4633546"/>
            <a:ext cx="11438793" cy="184425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5" name="Straight Connector 74"/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9800" y="5738691"/>
            <a:ext cx="7772400" cy="0"/>
          </a:xfrm>
          <a:prstGeom prst="line">
            <a:avLst/>
          </a:prstGeom>
          <a:ln w="222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477749"/>
            <a:ext cx="0" cy="3657600"/>
          </a:xfrm>
          <a:prstGeom prst="line">
            <a:avLst/>
          </a:prstGeom>
          <a:ln w="1016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6073" y="4308506"/>
            <a:ext cx="11139854" cy="2494336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br>
              <a:rPr lang="en-US" sz="1400" b="1" dirty="0">
                <a:solidFill>
                  <a:schemeClr val="bg1"/>
                </a:solidFill>
              </a:rPr>
            </a:br>
            <a:br>
              <a:rPr lang="en-US" sz="1400" b="1" dirty="0">
                <a:solidFill>
                  <a:schemeClr val="bg1"/>
                </a:solidFill>
              </a:rPr>
            </a:br>
            <a:br>
              <a:rPr lang="en-US" sz="1400" b="1" dirty="0">
                <a:solidFill>
                  <a:schemeClr val="bg1"/>
                </a:solidFill>
              </a:rPr>
            </a:br>
            <a:br>
              <a:rPr lang="en-US" sz="1400" b="1" dirty="0">
                <a:solidFill>
                  <a:schemeClr val="bg1"/>
                </a:solidFill>
              </a:rPr>
            </a:br>
            <a:r>
              <a:rPr lang="en-GB" b="1" dirty="0">
                <a:solidFill>
                  <a:schemeClr val="bg1"/>
                </a:solidFill>
              </a:rPr>
              <a:t>Factors that affect growth and development.</a:t>
            </a:r>
            <a:br>
              <a:rPr lang="en-GB" b="1" dirty="0">
                <a:solidFill>
                  <a:schemeClr val="bg1"/>
                </a:solidFill>
              </a:rPr>
            </a:br>
            <a:br>
              <a:rPr lang="en-US" sz="1400" dirty="0">
                <a:solidFill>
                  <a:schemeClr val="bg1"/>
                </a:solidFill>
              </a:rPr>
            </a:br>
            <a:br>
              <a:rPr lang="en-GB" sz="1400" dirty="0"/>
            </a:br>
            <a:r>
              <a:rPr lang="en-GB" sz="4000" dirty="0">
                <a:solidFill>
                  <a:schemeClr val="bg1"/>
                </a:solidFill>
              </a:rPr>
              <a:t>Physical, Social, Cultural, Economic </a:t>
            </a:r>
            <a:br>
              <a:rPr lang="en-US" sz="1400" dirty="0">
                <a:solidFill>
                  <a:schemeClr val="bg1"/>
                </a:solidFill>
              </a:rPr>
            </a:br>
            <a:br>
              <a:rPr lang="en-US" sz="1400" dirty="0">
                <a:solidFill>
                  <a:schemeClr val="bg1"/>
                </a:solidFill>
              </a:rPr>
            </a:br>
            <a:endParaRPr lang="en-US" sz="1400" dirty="0">
              <a:solidFill>
                <a:schemeClr val="bg1"/>
              </a:solidFill>
            </a:endParaRPr>
          </a:p>
        </p:txBody>
      </p:sp>
      <p:pic>
        <p:nvPicPr>
          <p:cNvPr id="3074" name="Picture 2" descr="Image result for growth and developme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8218" y="666039"/>
            <a:ext cx="4872800" cy="2976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067" y="799518"/>
            <a:ext cx="5265715" cy="2925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277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14:vortex dir="r"/>
      </p:transition>
    </mc:Choice>
    <mc:Fallback xmlns="">
      <p:transition spd="slow" advTm="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2054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73" name="Rectangle 72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78068" y="4633546"/>
            <a:ext cx="11438793" cy="184425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5" name="Straight Connector 74"/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9800" y="5738691"/>
            <a:ext cx="7772400" cy="0"/>
          </a:xfrm>
          <a:prstGeom prst="line">
            <a:avLst/>
          </a:prstGeom>
          <a:ln w="222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477749"/>
            <a:ext cx="0" cy="3657600"/>
          </a:xfrm>
          <a:prstGeom prst="line">
            <a:avLst/>
          </a:prstGeom>
          <a:ln w="1016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6073" y="4308506"/>
            <a:ext cx="11139854" cy="2494336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br>
              <a:rPr lang="en-US" sz="1400" b="1" dirty="0">
                <a:solidFill>
                  <a:schemeClr val="bg1"/>
                </a:solidFill>
              </a:rPr>
            </a:br>
            <a:br>
              <a:rPr lang="en-US" sz="1400" b="1" dirty="0">
                <a:solidFill>
                  <a:schemeClr val="bg1"/>
                </a:solidFill>
              </a:rPr>
            </a:br>
            <a:br>
              <a:rPr lang="en-US" sz="1400" b="1" dirty="0">
                <a:solidFill>
                  <a:schemeClr val="bg1"/>
                </a:solidFill>
              </a:rPr>
            </a:br>
            <a:br>
              <a:rPr lang="en-US" sz="1400" b="1" dirty="0">
                <a:solidFill>
                  <a:schemeClr val="bg1"/>
                </a:solidFill>
              </a:rPr>
            </a:br>
            <a:r>
              <a:rPr lang="en-GB" b="1" dirty="0">
                <a:solidFill>
                  <a:schemeClr val="bg1"/>
                </a:solidFill>
              </a:rPr>
              <a:t>Different types of life event.</a:t>
            </a:r>
            <a:br>
              <a:rPr lang="en-GB" b="1" dirty="0">
                <a:solidFill>
                  <a:schemeClr val="bg1"/>
                </a:solidFill>
              </a:rPr>
            </a:br>
            <a:br>
              <a:rPr lang="en-US" sz="1400" dirty="0">
                <a:solidFill>
                  <a:schemeClr val="bg1"/>
                </a:solidFill>
              </a:rPr>
            </a:br>
            <a:br>
              <a:rPr lang="en-GB" sz="1400" dirty="0"/>
            </a:br>
            <a:r>
              <a:rPr lang="en-GB" sz="4000" dirty="0">
                <a:solidFill>
                  <a:schemeClr val="bg1"/>
                </a:solidFill>
              </a:rPr>
              <a:t>Physical events, Relationships, Life circumstances </a:t>
            </a:r>
            <a:br>
              <a:rPr lang="en-US" sz="1400" dirty="0">
                <a:solidFill>
                  <a:schemeClr val="bg1"/>
                </a:solidFill>
              </a:rPr>
            </a:br>
            <a:br>
              <a:rPr lang="en-US" sz="1400" dirty="0">
                <a:solidFill>
                  <a:schemeClr val="bg1"/>
                </a:solidFill>
              </a:rPr>
            </a:br>
            <a:endParaRPr lang="en-US" sz="1400" dirty="0">
              <a:solidFill>
                <a:schemeClr val="bg1"/>
              </a:solidFill>
            </a:endParaRPr>
          </a:p>
        </p:txBody>
      </p:sp>
      <p:pic>
        <p:nvPicPr>
          <p:cNvPr id="4098" name="Picture 2" descr="Related image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26"/>
          <a:stretch/>
        </p:blipFill>
        <p:spPr bwMode="auto">
          <a:xfrm>
            <a:off x="7153202" y="302810"/>
            <a:ext cx="3981596" cy="3843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Related imag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830" y="1218474"/>
            <a:ext cx="5829940" cy="2537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2466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14:vortex dir="r"/>
      </p:transition>
    </mc:Choice>
    <mc:Fallback xmlns="">
      <p:transition spd="slow" advTm="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2054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73" name="Rectangle 72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78068" y="4633546"/>
            <a:ext cx="11438793" cy="184425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5" name="Straight Connector 74"/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9800" y="5738691"/>
            <a:ext cx="7772400" cy="0"/>
          </a:xfrm>
          <a:prstGeom prst="line">
            <a:avLst/>
          </a:prstGeom>
          <a:ln w="222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477749"/>
            <a:ext cx="0" cy="3657600"/>
          </a:xfrm>
          <a:prstGeom prst="line">
            <a:avLst/>
          </a:prstGeom>
          <a:ln w="1016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6073" y="4308506"/>
            <a:ext cx="11139854" cy="2494336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br>
              <a:rPr lang="en-US" sz="1400" b="1" dirty="0">
                <a:solidFill>
                  <a:schemeClr val="bg1"/>
                </a:solidFill>
              </a:rPr>
            </a:br>
            <a:br>
              <a:rPr lang="en-US" sz="1400" b="1" dirty="0">
                <a:solidFill>
                  <a:schemeClr val="bg1"/>
                </a:solidFill>
              </a:rPr>
            </a:br>
            <a:br>
              <a:rPr lang="en-US" sz="1400" b="1" dirty="0">
                <a:solidFill>
                  <a:schemeClr val="bg1"/>
                </a:solidFill>
              </a:rPr>
            </a:br>
            <a:br>
              <a:rPr lang="en-US" sz="1400" b="1" dirty="0">
                <a:solidFill>
                  <a:schemeClr val="bg1"/>
                </a:solidFill>
              </a:rPr>
            </a:br>
            <a:r>
              <a:rPr lang="en-GB" b="1" dirty="0">
                <a:solidFill>
                  <a:schemeClr val="bg1"/>
                </a:solidFill>
              </a:rPr>
              <a:t>Coping with change caused by life events.</a:t>
            </a:r>
            <a:br>
              <a:rPr lang="en-GB" b="1" dirty="0">
                <a:solidFill>
                  <a:schemeClr val="bg1"/>
                </a:solidFill>
              </a:rPr>
            </a:br>
            <a:br>
              <a:rPr lang="en-US" sz="1400" dirty="0">
                <a:solidFill>
                  <a:schemeClr val="bg1"/>
                </a:solidFill>
              </a:rPr>
            </a:br>
            <a:r>
              <a:rPr lang="en-US" sz="4000" dirty="0">
                <a:solidFill>
                  <a:schemeClr val="bg1"/>
                </a:solidFill>
              </a:rPr>
              <a:t>Sources of support and types of support</a:t>
            </a:r>
            <a:br>
              <a:rPr lang="en-GB" sz="1400" dirty="0"/>
            </a:br>
            <a:br>
              <a:rPr lang="en-US" sz="1400" dirty="0">
                <a:solidFill>
                  <a:schemeClr val="bg1"/>
                </a:solidFill>
              </a:rPr>
            </a:br>
            <a:endParaRPr lang="en-US" sz="1400" dirty="0">
              <a:solidFill>
                <a:schemeClr val="bg1"/>
              </a:solidFill>
            </a:endParaRPr>
          </a:p>
        </p:txBody>
      </p:sp>
      <p:pic>
        <p:nvPicPr>
          <p:cNvPr id="5122" name="Picture 2" descr="Image result for life even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073" y="649898"/>
            <a:ext cx="476250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Related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2678" y="1071282"/>
            <a:ext cx="5474183" cy="2684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7840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14:vortex dir="r"/>
      </p:transition>
    </mc:Choice>
    <mc:Fallback xmlns="">
      <p:transition spd="slow" advTm="7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80" name="Rectangle 7179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81" name="Rectangle 80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0"/>
            <a:ext cx="7534657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" name="Rectangle 82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070271" y="481264"/>
            <a:ext cx="2423160" cy="185787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Rectangle 84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4295" y="2503727"/>
            <a:ext cx="2412380" cy="388335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Rectangle 86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4296" y="481264"/>
            <a:ext cx="2412380" cy="1857871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9" name="Straight Connector 88"/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94447" y="4459986"/>
            <a:ext cx="329184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Rectangle 90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4633" y="2503727"/>
            <a:ext cx="4008798" cy="388335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Image result for human lifespan development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654295" y="844062"/>
            <a:ext cx="2412380" cy="1069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Related imag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72817" y="2662325"/>
            <a:ext cx="3432429" cy="3566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2" descr="Related image"/>
          <p:cNvSpPr>
            <a:spLocks noChangeAspect="1" noChangeArrowheads="1"/>
          </p:cNvSpPr>
          <p:nvPr/>
        </p:nvSpPr>
        <p:spPr bwMode="auto">
          <a:xfrm>
            <a:off x="6753322" y="3892964"/>
            <a:ext cx="2123392" cy="2123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26270" y="709803"/>
            <a:ext cx="3702251" cy="1400791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br>
              <a:rPr lang="en-US" sz="1500" dirty="0"/>
            </a:br>
            <a:br>
              <a:rPr lang="en-US" sz="1500" dirty="0"/>
            </a:br>
            <a:br>
              <a:rPr lang="en-US" sz="1500" dirty="0"/>
            </a:br>
            <a:br>
              <a:rPr lang="en-US" sz="1500" dirty="0"/>
            </a:br>
            <a:br>
              <a:rPr lang="en-US" sz="1500" dirty="0"/>
            </a:br>
            <a:br>
              <a:rPr lang="en-US" sz="1500" dirty="0"/>
            </a:br>
            <a:br>
              <a:rPr lang="en-US" sz="1500" dirty="0"/>
            </a:br>
            <a:br>
              <a:rPr lang="en-US" sz="1500" dirty="0"/>
            </a:br>
            <a:br>
              <a:rPr lang="en-US" sz="1500" dirty="0"/>
            </a:br>
            <a:br>
              <a:rPr lang="en-US" sz="1500" dirty="0"/>
            </a:br>
            <a:br>
              <a:rPr lang="en-US" sz="1500" dirty="0"/>
            </a:br>
            <a:r>
              <a:rPr lang="en-US" sz="3600" b="1" dirty="0"/>
              <a:t>Component 1 </a:t>
            </a:r>
            <a:br>
              <a:rPr lang="en-US" sz="3600" b="1" dirty="0"/>
            </a:br>
            <a:r>
              <a:rPr lang="en-US" sz="3600" b="1" dirty="0"/>
              <a:t>Human Lifespan Development</a:t>
            </a:r>
            <a:br>
              <a:rPr lang="en-US" sz="1500" dirty="0"/>
            </a:br>
            <a:r>
              <a:rPr lang="en-US" sz="1500" dirty="0"/>
              <a:t> </a:t>
            </a:r>
            <a:br>
              <a:rPr lang="en-US" sz="1500" dirty="0"/>
            </a:br>
            <a:br>
              <a:rPr lang="en-US" sz="1500" dirty="0"/>
            </a:br>
            <a:endParaRPr lang="en-US" sz="1500" dirty="0"/>
          </a:p>
        </p:txBody>
      </p:sp>
      <p:pic>
        <p:nvPicPr>
          <p:cNvPr id="7174" name="Picture 6" descr="Image result for 30%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2857" y="481264"/>
            <a:ext cx="2551005" cy="1870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8229600" y="2451162"/>
            <a:ext cx="315668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Write a report about a person of your choice explaining how they have changed over the course of three life stages. </a:t>
            </a:r>
          </a:p>
          <a:p>
            <a:r>
              <a:rPr lang="en-GB" dirty="0"/>
              <a:t>(Can be a celebrity.)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257736" y="4816034"/>
            <a:ext cx="315668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Choose two people who have experienced the same event and investigate how it affected them. (You will need to interview them).  </a:t>
            </a:r>
          </a:p>
        </p:txBody>
      </p:sp>
      <p:pic>
        <p:nvPicPr>
          <p:cNvPr id="7176" name="Picture 8" descr="Related ima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4295" y="3615965"/>
            <a:ext cx="2395573" cy="1594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0140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14:vortex dir="r"/>
      </p:transition>
    </mc:Choice>
    <mc:Fallback xmlns="">
      <p:transition spd="slow" advTm="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2054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9075" r="1" b="13927"/>
          <a:stretch/>
        </p:blipFill>
        <p:spPr>
          <a:xfrm>
            <a:off x="5640623" y="0"/>
            <a:ext cx="6472182" cy="3732828"/>
          </a:xfrm>
          <a:prstGeom prst="rect">
            <a:avLst/>
          </a:prstGeom>
        </p:spPr>
      </p:pic>
      <p:sp>
        <p:nvSpPr>
          <p:cNvPr id="137" name="Freeform 3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479"/>
            <a:ext cx="9468701" cy="6858478"/>
          </a:xfrm>
          <a:custGeom>
            <a:avLst/>
            <a:gdLst>
              <a:gd name="connsiteX0" fmla="*/ 0 w 8078051"/>
              <a:gd name="connsiteY0" fmla="*/ 0 h 5829300"/>
              <a:gd name="connsiteX1" fmla="*/ 4453793 w 8078051"/>
              <a:gd name="connsiteY1" fmla="*/ 0 h 5829300"/>
              <a:gd name="connsiteX2" fmla="*/ 5363426 w 8078051"/>
              <a:gd name="connsiteY2" fmla="*/ 0 h 5829300"/>
              <a:gd name="connsiteX3" fmla="*/ 5368184 w 8078051"/>
              <a:gd name="connsiteY3" fmla="*/ 0 h 5829300"/>
              <a:gd name="connsiteX4" fmla="*/ 8078051 w 8078051"/>
              <a:gd name="connsiteY4" fmla="*/ 5829300 h 5829300"/>
              <a:gd name="connsiteX5" fmla="*/ 1743926 w 8078051"/>
              <a:gd name="connsiteY5" fmla="*/ 5829300 h 5829300"/>
              <a:gd name="connsiteX6" fmla="*/ 1744148 w 8078051"/>
              <a:gd name="connsiteY6" fmla="*/ 5828822 h 5829300"/>
              <a:gd name="connsiteX7" fmla="*/ 0 w 8078051"/>
              <a:gd name="connsiteY7" fmla="*/ 5828822 h 582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78051" h="5829300">
                <a:moveTo>
                  <a:pt x="0" y="0"/>
                </a:moveTo>
                <a:lnTo>
                  <a:pt x="4453793" y="0"/>
                </a:lnTo>
                <a:lnTo>
                  <a:pt x="5363426" y="0"/>
                </a:lnTo>
                <a:lnTo>
                  <a:pt x="5368184" y="0"/>
                </a:lnTo>
                <a:lnTo>
                  <a:pt x="8078051" y="5829300"/>
                </a:lnTo>
                <a:lnTo>
                  <a:pt x="1743926" y="5829300"/>
                </a:lnTo>
                <a:lnTo>
                  <a:pt x="1744148" y="5828822"/>
                </a:lnTo>
                <a:lnTo>
                  <a:pt x="0" y="5828822"/>
                </a:lnTo>
                <a:close/>
              </a:path>
            </a:pathLst>
          </a:cu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9" name="Freeform 4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479"/>
            <a:ext cx="8078052" cy="6858478"/>
          </a:xfrm>
          <a:custGeom>
            <a:avLst/>
            <a:gdLst>
              <a:gd name="connsiteX0" fmla="*/ 0 w 8078052"/>
              <a:gd name="connsiteY0" fmla="*/ 0 h 6858478"/>
              <a:gd name="connsiteX1" fmla="*/ 3829872 w 8078052"/>
              <a:gd name="connsiteY1" fmla="*/ 0 h 6858478"/>
              <a:gd name="connsiteX2" fmla="*/ 4896100 w 8078052"/>
              <a:gd name="connsiteY2" fmla="*/ 0 h 6858478"/>
              <a:gd name="connsiteX3" fmla="*/ 4901677 w 8078052"/>
              <a:gd name="connsiteY3" fmla="*/ 0 h 6858478"/>
              <a:gd name="connsiteX4" fmla="*/ 8078052 w 8078052"/>
              <a:gd name="connsiteY4" fmla="*/ 6858478 h 6858478"/>
              <a:gd name="connsiteX5" fmla="*/ 653497 w 8078052"/>
              <a:gd name="connsiteY5" fmla="*/ 6858478 h 6858478"/>
              <a:gd name="connsiteX6" fmla="*/ 653757 w 8078052"/>
              <a:gd name="connsiteY6" fmla="*/ 6857916 h 6858478"/>
              <a:gd name="connsiteX7" fmla="*/ 0 w 8078052"/>
              <a:gd name="connsiteY7" fmla="*/ 6857916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78052" h="6858478">
                <a:moveTo>
                  <a:pt x="0" y="0"/>
                </a:moveTo>
                <a:lnTo>
                  <a:pt x="3829872" y="0"/>
                </a:lnTo>
                <a:lnTo>
                  <a:pt x="4896100" y="0"/>
                </a:lnTo>
                <a:lnTo>
                  <a:pt x="4901677" y="0"/>
                </a:lnTo>
                <a:lnTo>
                  <a:pt x="8078052" y="6858478"/>
                </a:lnTo>
                <a:lnTo>
                  <a:pt x="653497" y="6858478"/>
                </a:lnTo>
                <a:lnTo>
                  <a:pt x="653757" y="6857916"/>
                </a:lnTo>
                <a:lnTo>
                  <a:pt x="0" y="6857916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AutoShape 2" descr="Related image"/>
          <p:cNvSpPr>
            <a:spLocks noChangeAspect="1" noChangeArrowheads="1"/>
          </p:cNvSpPr>
          <p:nvPr/>
        </p:nvSpPr>
        <p:spPr bwMode="auto">
          <a:xfrm>
            <a:off x="6753322" y="3892964"/>
            <a:ext cx="2123392" cy="2123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097" y="351692"/>
            <a:ext cx="4948428" cy="5791280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pPr algn="ctr"/>
            <a:br>
              <a:rPr lang="en-US" sz="1400" dirty="0">
                <a:solidFill>
                  <a:schemeClr val="bg1"/>
                </a:solidFill>
              </a:rPr>
            </a:br>
            <a:br>
              <a:rPr lang="en-US" sz="1400" dirty="0">
                <a:solidFill>
                  <a:schemeClr val="bg1"/>
                </a:solidFill>
              </a:rPr>
            </a:br>
            <a:br>
              <a:rPr lang="en-US" sz="4000" dirty="0">
                <a:solidFill>
                  <a:schemeClr val="bg1"/>
                </a:solidFill>
              </a:rPr>
            </a:br>
            <a:r>
              <a:rPr lang="en-US" sz="4000" dirty="0">
                <a:solidFill>
                  <a:schemeClr val="bg1"/>
                </a:solidFill>
              </a:rPr>
              <a:t>Component 2</a:t>
            </a:r>
            <a:br>
              <a:rPr lang="en-US" sz="4000" dirty="0">
                <a:solidFill>
                  <a:schemeClr val="bg1"/>
                </a:solidFill>
              </a:rPr>
            </a:br>
            <a:br>
              <a:rPr lang="en-US" sz="4000" dirty="0">
                <a:solidFill>
                  <a:schemeClr val="bg1"/>
                </a:solidFill>
              </a:rPr>
            </a:br>
            <a:r>
              <a:rPr lang="en-GB" sz="4000" dirty="0">
                <a:solidFill>
                  <a:schemeClr val="bg1"/>
                </a:solidFill>
              </a:rPr>
              <a:t>Health and Social Care Services and Values</a:t>
            </a:r>
            <a:br>
              <a:rPr lang="en-GB" sz="4000" dirty="0">
                <a:solidFill>
                  <a:schemeClr val="bg1"/>
                </a:solidFill>
              </a:rPr>
            </a:br>
            <a:br>
              <a:rPr lang="en-GB" sz="4000" dirty="0">
                <a:solidFill>
                  <a:schemeClr val="bg1"/>
                </a:solidFill>
              </a:rPr>
            </a:br>
            <a:r>
              <a:rPr lang="en-GB" sz="4000" dirty="0">
                <a:solidFill>
                  <a:schemeClr val="bg1"/>
                </a:solidFill>
              </a:rPr>
              <a:t> 30% </a:t>
            </a:r>
            <a:br>
              <a:rPr lang="en-GB" sz="4000" dirty="0">
                <a:solidFill>
                  <a:schemeClr val="bg1"/>
                </a:solidFill>
              </a:rPr>
            </a:br>
            <a:r>
              <a:rPr lang="en-GB" sz="4000" dirty="0">
                <a:solidFill>
                  <a:schemeClr val="bg1"/>
                </a:solidFill>
              </a:rPr>
              <a:t>of the total course</a:t>
            </a:r>
            <a:br>
              <a:rPr lang="en-GB" sz="4000" dirty="0">
                <a:solidFill>
                  <a:schemeClr val="bg1"/>
                </a:solidFill>
              </a:rPr>
            </a:br>
            <a:br>
              <a:rPr lang="en-GB" sz="4000" dirty="0">
                <a:solidFill>
                  <a:schemeClr val="bg1"/>
                </a:solidFill>
              </a:rPr>
            </a:br>
            <a:r>
              <a:rPr lang="en-GB" sz="4000" dirty="0">
                <a:solidFill>
                  <a:schemeClr val="bg1"/>
                </a:solidFill>
              </a:rPr>
              <a:t>Internally assessed</a:t>
            </a:r>
            <a:br>
              <a:rPr lang="en-US" sz="4000" dirty="0">
                <a:solidFill>
                  <a:schemeClr val="bg1"/>
                </a:solidFill>
              </a:rPr>
            </a:br>
            <a:br>
              <a:rPr lang="en-US" sz="1400" dirty="0">
                <a:solidFill>
                  <a:schemeClr val="bg1"/>
                </a:solidFill>
              </a:rPr>
            </a:br>
            <a:endParaRPr lang="en-US" sz="1400" dirty="0">
              <a:solidFill>
                <a:schemeClr val="bg1"/>
              </a:solidFill>
            </a:endParaRPr>
          </a:p>
        </p:txBody>
      </p:sp>
      <p:pic>
        <p:nvPicPr>
          <p:cNvPr id="9" name="Picture 2" descr="Related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4611" y="3892964"/>
            <a:ext cx="2768194" cy="2703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714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14:vortex dir="r"/>
      </p:transition>
    </mc:Choice>
    <mc:Fallback xmlns="">
      <p:transition spd="slow" advTm="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2054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73" name="Rectangle 72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78068" y="4633546"/>
            <a:ext cx="11438793" cy="184425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5" name="Straight Connector 74"/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9800" y="5738691"/>
            <a:ext cx="7772400" cy="0"/>
          </a:xfrm>
          <a:prstGeom prst="line">
            <a:avLst/>
          </a:prstGeom>
          <a:ln w="222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477749"/>
            <a:ext cx="0" cy="3657600"/>
          </a:xfrm>
          <a:prstGeom prst="line">
            <a:avLst/>
          </a:prstGeom>
          <a:ln w="1016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6073" y="3983466"/>
            <a:ext cx="11139854" cy="249433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br>
              <a:rPr lang="en-US" sz="1400" b="1" dirty="0">
                <a:solidFill>
                  <a:schemeClr val="bg1"/>
                </a:solidFill>
              </a:rPr>
            </a:br>
            <a:br>
              <a:rPr lang="en-US" sz="1400" b="1" dirty="0">
                <a:solidFill>
                  <a:schemeClr val="bg1"/>
                </a:solidFill>
              </a:rPr>
            </a:br>
            <a:br>
              <a:rPr lang="en-US" sz="1400" b="1" dirty="0">
                <a:solidFill>
                  <a:schemeClr val="bg1"/>
                </a:solidFill>
              </a:rPr>
            </a:br>
            <a:br>
              <a:rPr lang="en-US" sz="1400" b="1" dirty="0">
                <a:solidFill>
                  <a:schemeClr val="bg1"/>
                </a:solidFill>
              </a:rPr>
            </a:br>
            <a:r>
              <a:rPr lang="en-GB" b="1" dirty="0">
                <a:solidFill>
                  <a:schemeClr val="bg1"/>
                </a:solidFill>
              </a:rPr>
              <a:t>Health and Social Care Services</a:t>
            </a:r>
            <a:br>
              <a:rPr lang="en-GB" b="1" dirty="0">
                <a:solidFill>
                  <a:schemeClr val="bg1"/>
                </a:solidFill>
              </a:rPr>
            </a:br>
            <a:br>
              <a:rPr lang="en-US" sz="1400" dirty="0">
                <a:solidFill>
                  <a:schemeClr val="bg1"/>
                </a:solidFill>
              </a:rPr>
            </a:br>
            <a:r>
              <a:rPr lang="en-US" sz="4000" dirty="0">
                <a:solidFill>
                  <a:schemeClr val="bg1"/>
                </a:solidFill>
              </a:rPr>
              <a:t>How services meet users’ needs</a:t>
            </a:r>
            <a:endParaRPr lang="en-US" sz="1400" dirty="0">
              <a:solidFill>
                <a:schemeClr val="bg1"/>
              </a:solidFill>
            </a:endParaRPr>
          </a:p>
        </p:txBody>
      </p:sp>
      <p:pic>
        <p:nvPicPr>
          <p:cNvPr id="8194" name="Picture 2" descr="Image result for health and social care servic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282" y="687280"/>
            <a:ext cx="4643468" cy="3028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Image result for health and social care servic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3100" y="687280"/>
            <a:ext cx="4581650" cy="3207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4102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14:vortex dir="r"/>
      </p:transition>
    </mc:Choice>
    <mc:Fallback xmlns="">
      <p:transition spd="slow" advTm="7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2054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73" name="Rectangle 72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78068" y="4633546"/>
            <a:ext cx="11438793" cy="184425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5" name="Straight Connector 74"/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9800" y="5738691"/>
            <a:ext cx="7772400" cy="0"/>
          </a:xfrm>
          <a:prstGeom prst="line">
            <a:avLst/>
          </a:prstGeom>
          <a:ln w="222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477749"/>
            <a:ext cx="0" cy="3657600"/>
          </a:xfrm>
          <a:prstGeom prst="line">
            <a:avLst/>
          </a:prstGeom>
          <a:ln w="1016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6073" y="3926643"/>
            <a:ext cx="11139854" cy="249433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br>
              <a:rPr lang="en-US" sz="1400" b="1" dirty="0">
                <a:solidFill>
                  <a:schemeClr val="bg1"/>
                </a:solidFill>
              </a:rPr>
            </a:br>
            <a:br>
              <a:rPr lang="en-US" sz="1400" b="1" dirty="0">
                <a:solidFill>
                  <a:schemeClr val="bg1"/>
                </a:solidFill>
              </a:rPr>
            </a:br>
            <a:br>
              <a:rPr lang="en-US" sz="1400" b="1" dirty="0">
                <a:solidFill>
                  <a:schemeClr val="bg1"/>
                </a:solidFill>
              </a:rPr>
            </a:br>
            <a:br>
              <a:rPr lang="en-US" sz="1400" b="1" dirty="0">
                <a:solidFill>
                  <a:schemeClr val="bg1"/>
                </a:solidFill>
              </a:rPr>
            </a:br>
            <a:r>
              <a:rPr lang="en-GB" b="1" dirty="0">
                <a:solidFill>
                  <a:schemeClr val="bg1"/>
                </a:solidFill>
              </a:rPr>
              <a:t>Barriers to accessing services</a:t>
            </a:r>
            <a:br>
              <a:rPr lang="en-GB" b="1" dirty="0">
                <a:solidFill>
                  <a:schemeClr val="bg1"/>
                </a:solidFill>
              </a:rPr>
            </a:br>
            <a:br>
              <a:rPr lang="en-US" sz="1400" dirty="0">
                <a:solidFill>
                  <a:schemeClr val="bg1"/>
                </a:solidFill>
              </a:rPr>
            </a:br>
            <a:br>
              <a:rPr lang="en-GB" sz="1400" dirty="0"/>
            </a:br>
            <a:br>
              <a:rPr lang="en-US" sz="1400" dirty="0">
                <a:solidFill>
                  <a:schemeClr val="bg1"/>
                </a:solidFill>
              </a:rPr>
            </a:br>
            <a:endParaRPr lang="en-US" sz="1400" dirty="0">
              <a:solidFill>
                <a:schemeClr val="bg1"/>
              </a:solidFill>
            </a:endParaRPr>
          </a:p>
        </p:txBody>
      </p:sp>
      <p:pic>
        <p:nvPicPr>
          <p:cNvPr id="16386" name="Picture 2" descr="Image result for barriers to healthca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133" y="319522"/>
            <a:ext cx="3562350" cy="3933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Related imag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615"/>
          <a:stretch/>
        </p:blipFill>
        <p:spPr bwMode="auto">
          <a:xfrm>
            <a:off x="7379457" y="311723"/>
            <a:ext cx="3297921" cy="3865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6873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14:vortex dir="r"/>
      </p:transition>
    </mc:Choice>
    <mc:Fallback xmlns="">
      <p:transition spd="slow" advTm="7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2054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73" name="Rectangle 72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78068" y="4633546"/>
            <a:ext cx="11438793" cy="184425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5" name="Straight Connector 74"/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9800" y="5738691"/>
            <a:ext cx="7772400" cy="0"/>
          </a:xfrm>
          <a:prstGeom prst="line">
            <a:avLst/>
          </a:prstGeom>
          <a:ln w="222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477749"/>
            <a:ext cx="0" cy="3657600"/>
          </a:xfrm>
          <a:prstGeom prst="line">
            <a:avLst/>
          </a:prstGeom>
          <a:ln w="1016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6073" y="4135349"/>
            <a:ext cx="11139854" cy="2494336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br>
              <a:rPr lang="en-US" sz="1400" b="1" dirty="0">
                <a:solidFill>
                  <a:schemeClr val="bg1"/>
                </a:solidFill>
              </a:rPr>
            </a:br>
            <a:br>
              <a:rPr lang="en-US" sz="1400" b="1" dirty="0">
                <a:solidFill>
                  <a:schemeClr val="bg1"/>
                </a:solidFill>
              </a:rPr>
            </a:br>
            <a:br>
              <a:rPr lang="en-US" sz="1400" b="1" dirty="0">
                <a:solidFill>
                  <a:schemeClr val="bg1"/>
                </a:solidFill>
              </a:rPr>
            </a:br>
            <a:br>
              <a:rPr lang="en-US" sz="1400" b="1" dirty="0">
                <a:solidFill>
                  <a:schemeClr val="bg1"/>
                </a:solidFill>
              </a:rPr>
            </a:br>
            <a:r>
              <a:rPr lang="en-GB" b="1" dirty="0">
                <a:solidFill>
                  <a:schemeClr val="bg1"/>
                </a:solidFill>
              </a:rPr>
              <a:t>Care Values</a:t>
            </a:r>
            <a:br>
              <a:rPr lang="en-GB" b="1" dirty="0">
                <a:solidFill>
                  <a:schemeClr val="bg1"/>
                </a:solidFill>
              </a:rPr>
            </a:br>
            <a:br>
              <a:rPr lang="en-US" sz="1400" dirty="0">
                <a:solidFill>
                  <a:schemeClr val="bg1"/>
                </a:solidFill>
              </a:rPr>
            </a:br>
            <a:r>
              <a:rPr lang="en-GB" sz="3200" dirty="0">
                <a:solidFill>
                  <a:schemeClr val="bg1"/>
                </a:solidFill>
              </a:rPr>
              <a:t>Treating people with respect and ensuring they receive the correct care.</a:t>
            </a:r>
            <a:br>
              <a:rPr lang="en-US" sz="3200" dirty="0">
                <a:solidFill>
                  <a:schemeClr val="bg1"/>
                </a:solidFill>
              </a:rPr>
            </a:br>
            <a:endParaRPr lang="en-US" sz="3200" dirty="0">
              <a:solidFill>
                <a:schemeClr val="bg1"/>
              </a:solidFill>
            </a:endParaRPr>
          </a:p>
        </p:txBody>
      </p:sp>
      <p:pic>
        <p:nvPicPr>
          <p:cNvPr id="15362" name="Picture 2" descr="Image result for care values in health and social ca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073" y="649199"/>
            <a:ext cx="4762500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4" descr="Image result for care values base"/>
          <p:cNvSpPr>
            <a:spLocks noChangeAspect="1" noChangeArrowheads="1"/>
          </p:cNvSpPr>
          <p:nvPr/>
        </p:nvSpPr>
        <p:spPr bwMode="auto">
          <a:xfrm>
            <a:off x="7442640" y="980952"/>
            <a:ext cx="341410" cy="341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7025" y="398437"/>
            <a:ext cx="4760074" cy="3565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07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14:vortex dir="r"/>
      </p:transition>
    </mc:Choice>
    <mc:Fallback xmlns="">
      <p:transition spd="slow" advTm="7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80" name="Rectangle 7179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81" name="Rectangle 80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0"/>
            <a:ext cx="7534657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" name="Rectangle 82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070271" y="481264"/>
            <a:ext cx="2423160" cy="185787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Rectangle 84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4295" y="2503727"/>
            <a:ext cx="2412380" cy="388335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Rectangle 86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4296" y="481264"/>
            <a:ext cx="2412380" cy="1857871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9" name="Straight Connector 88"/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94447" y="4459986"/>
            <a:ext cx="329184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Rectangle 90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4633" y="2503727"/>
            <a:ext cx="4008798" cy="388335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170" name="Picture 2" descr="Related image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72817" y="2662325"/>
            <a:ext cx="3432429" cy="3566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2" descr="Related image"/>
          <p:cNvSpPr>
            <a:spLocks noChangeAspect="1" noChangeArrowheads="1"/>
          </p:cNvSpPr>
          <p:nvPr/>
        </p:nvSpPr>
        <p:spPr bwMode="auto">
          <a:xfrm>
            <a:off x="6753322" y="3892964"/>
            <a:ext cx="2123392" cy="2123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12202" y="789559"/>
            <a:ext cx="3702251" cy="1400791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br>
              <a:rPr lang="en-US" sz="1500" dirty="0"/>
            </a:br>
            <a:br>
              <a:rPr lang="en-US" sz="1500" dirty="0"/>
            </a:br>
            <a:br>
              <a:rPr lang="en-US" sz="1500" dirty="0"/>
            </a:br>
            <a:br>
              <a:rPr lang="en-US" sz="1500" dirty="0"/>
            </a:br>
            <a:br>
              <a:rPr lang="en-US" sz="1500" dirty="0"/>
            </a:br>
            <a:br>
              <a:rPr lang="en-US" sz="1500" dirty="0"/>
            </a:br>
            <a:br>
              <a:rPr lang="en-US" sz="1500" dirty="0"/>
            </a:br>
            <a:br>
              <a:rPr lang="en-US" sz="1500" dirty="0"/>
            </a:br>
            <a:br>
              <a:rPr lang="en-US" sz="1500" dirty="0"/>
            </a:br>
            <a:br>
              <a:rPr lang="en-US" sz="1500" dirty="0"/>
            </a:br>
            <a:br>
              <a:rPr lang="en-US" sz="1500" dirty="0"/>
            </a:br>
            <a:r>
              <a:rPr lang="en-US" sz="3600" b="1" dirty="0"/>
              <a:t>Component 2 </a:t>
            </a:r>
            <a:br>
              <a:rPr lang="en-US" sz="3600" b="1" dirty="0"/>
            </a:br>
            <a:r>
              <a:rPr lang="en-US" sz="3600" b="1" dirty="0"/>
              <a:t>Health and Social Care Services and Values</a:t>
            </a:r>
            <a:br>
              <a:rPr lang="en-US" sz="1500" dirty="0"/>
            </a:br>
            <a:endParaRPr lang="en-US" sz="1500" dirty="0"/>
          </a:p>
        </p:txBody>
      </p:sp>
      <p:pic>
        <p:nvPicPr>
          <p:cNvPr id="7174" name="Picture 6" descr="Image result for 30%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2857" y="481264"/>
            <a:ext cx="2551005" cy="1870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8229600" y="2451162"/>
            <a:ext cx="31566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Review health and social care services in the local area and how they meet the needs of two people.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257736" y="4816034"/>
            <a:ext cx="31566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You must demonstrate your knowledge of the care values in two situations and review your performance. </a:t>
            </a:r>
          </a:p>
        </p:txBody>
      </p:sp>
      <p:pic>
        <p:nvPicPr>
          <p:cNvPr id="16" name="Picture 2" descr="Related ima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3423" y="520897"/>
            <a:ext cx="1834123" cy="1791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Related ima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4295" y="3615965"/>
            <a:ext cx="2395573" cy="1594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8344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14:vortex dir="r"/>
      </p:transition>
    </mc:Choice>
    <mc:Fallback xmlns="">
      <p:transition spd="slow" advTm="7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0" name="Rectangle 2059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/>
          <a:lstStyle/>
          <a:p>
            <a:endParaRPr lang="en-GB"/>
          </a:p>
        </p:txBody>
      </p:sp>
      <p:pic>
        <p:nvPicPr>
          <p:cNvPr id="10" name="Picture 2" descr="Related imag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287389" y="4388243"/>
            <a:ext cx="3821349" cy="2311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/>
          <a:stretch/>
        </p:blipFill>
        <p:spPr>
          <a:xfrm>
            <a:off x="6576921" y="321732"/>
            <a:ext cx="5218276" cy="3908670"/>
          </a:xfrm>
          <a:prstGeom prst="rect">
            <a:avLst/>
          </a:prstGeom>
        </p:spPr>
      </p:pic>
      <p:sp>
        <p:nvSpPr>
          <p:cNvPr id="192" name="Freeform 3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479"/>
            <a:ext cx="9468701" cy="6858478"/>
          </a:xfrm>
          <a:custGeom>
            <a:avLst/>
            <a:gdLst>
              <a:gd name="connsiteX0" fmla="*/ 0 w 8078051"/>
              <a:gd name="connsiteY0" fmla="*/ 0 h 5829300"/>
              <a:gd name="connsiteX1" fmla="*/ 4453793 w 8078051"/>
              <a:gd name="connsiteY1" fmla="*/ 0 h 5829300"/>
              <a:gd name="connsiteX2" fmla="*/ 5363426 w 8078051"/>
              <a:gd name="connsiteY2" fmla="*/ 0 h 5829300"/>
              <a:gd name="connsiteX3" fmla="*/ 5368184 w 8078051"/>
              <a:gd name="connsiteY3" fmla="*/ 0 h 5829300"/>
              <a:gd name="connsiteX4" fmla="*/ 8078051 w 8078051"/>
              <a:gd name="connsiteY4" fmla="*/ 5829300 h 5829300"/>
              <a:gd name="connsiteX5" fmla="*/ 1743926 w 8078051"/>
              <a:gd name="connsiteY5" fmla="*/ 5829300 h 5829300"/>
              <a:gd name="connsiteX6" fmla="*/ 1744148 w 8078051"/>
              <a:gd name="connsiteY6" fmla="*/ 5828822 h 5829300"/>
              <a:gd name="connsiteX7" fmla="*/ 0 w 8078051"/>
              <a:gd name="connsiteY7" fmla="*/ 5828822 h 582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78051" h="5829300">
                <a:moveTo>
                  <a:pt x="0" y="0"/>
                </a:moveTo>
                <a:lnTo>
                  <a:pt x="4453793" y="0"/>
                </a:lnTo>
                <a:lnTo>
                  <a:pt x="5363426" y="0"/>
                </a:lnTo>
                <a:lnTo>
                  <a:pt x="5368184" y="0"/>
                </a:lnTo>
                <a:lnTo>
                  <a:pt x="8078051" y="5829300"/>
                </a:lnTo>
                <a:lnTo>
                  <a:pt x="1743926" y="5829300"/>
                </a:lnTo>
                <a:lnTo>
                  <a:pt x="1744148" y="5828822"/>
                </a:lnTo>
                <a:lnTo>
                  <a:pt x="0" y="5828822"/>
                </a:lnTo>
                <a:close/>
              </a:path>
            </a:pathLst>
          </a:cu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93" name="Freeform 4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479"/>
            <a:ext cx="8078052" cy="6858478"/>
          </a:xfrm>
          <a:custGeom>
            <a:avLst/>
            <a:gdLst>
              <a:gd name="connsiteX0" fmla="*/ 0 w 8078052"/>
              <a:gd name="connsiteY0" fmla="*/ 0 h 6858478"/>
              <a:gd name="connsiteX1" fmla="*/ 3829872 w 8078052"/>
              <a:gd name="connsiteY1" fmla="*/ 0 h 6858478"/>
              <a:gd name="connsiteX2" fmla="*/ 4896100 w 8078052"/>
              <a:gd name="connsiteY2" fmla="*/ 0 h 6858478"/>
              <a:gd name="connsiteX3" fmla="*/ 4901677 w 8078052"/>
              <a:gd name="connsiteY3" fmla="*/ 0 h 6858478"/>
              <a:gd name="connsiteX4" fmla="*/ 8078052 w 8078052"/>
              <a:gd name="connsiteY4" fmla="*/ 6858478 h 6858478"/>
              <a:gd name="connsiteX5" fmla="*/ 653497 w 8078052"/>
              <a:gd name="connsiteY5" fmla="*/ 6858478 h 6858478"/>
              <a:gd name="connsiteX6" fmla="*/ 653757 w 8078052"/>
              <a:gd name="connsiteY6" fmla="*/ 6857916 h 6858478"/>
              <a:gd name="connsiteX7" fmla="*/ 0 w 8078052"/>
              <a:gd name="connsiteY7" fmla="*/ 6857916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78052" h="6858478">
                <a:moveTo>
                  <a:pt x="0" y="0"/>
                </a:moveTo>
                <a:lnTo>
                  <a:pt x="3829872" y="0"/>
                </a:lnTo>
                <a:lnTo>
                  <a:pt x="4896100" y="0"/>
                </a:lnTo>
                <a:lnTo>
                  <a:pt x="4901677" y="0"/>
                </a:lnTo>
                <a:lnTo>
                  <a:pt x="8078052" y="6858478"/>
                </a:lnTo>
                <a:lnTo>
                  <a:pt x="653497" y="6858478"/>
                </a:lnTo>
                <a:lnTo>
                  <a:pt x="653757" y="6857916"/>
                </a:lnTo>
                <a:lnTo>
                  <a:pt x="0" y="6857916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AutoShape 2" descr="Related image"/>
          <p:cNvSpPr>
            <a:spLocks noChangeAspect="1" noChangeArrowheads="1"/>
          </p:cNvSpPr>
          <p:nvPr/>
        </p:nvSpPr>
        <p:spPr bwMode="auto">
          <a:xfrm>
            <a:off x="6753322" y="3892964"/>
            <a:ext cx="2123392" cy="2123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3318" y="940337"/>
            <a:ext cx="4948428" cy="2651200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br>
              <a:rPr lang="en-US" sz="1400" dirty="0">
                <a:solidFill>
                  <a:schemeClr val="bg1"/>
                </a:solidFill>
              </a:rPr>
            </a:br>
            <a:br>
              <a:rPr lang="en-US" sz="1400" dirty="0">
                <a:solidFill>
                  <a:schemeClr val="bg1"/>
                </a:solidFill>
              </a:rPr>
            </a:br>
            <a:br>
              <a:rPr lang="en-US" sz="1400" dirty="0">
                <a:solidFill>
                  <a:schemeClr val="bg1"/>
                </a:solidFill>
              </a:rPr>
            </a:br>
            <a:r>
              <a:rPr lang="en-US" sz="4000" dirty="0">
                <a:solidFill>
                  <a:schemeClr val="bg1"/>
                </a:solidFill>
              </a:rPr>
              <a:t>Component 3</a:t>
            </a:r>
            <a:br>
              <a:rPr lang="en-US" sz="4000" dirty="0">
                <a:solidFill>
                  <a:schemeClr val="bg1"/>
                </a:solidFill>
              </a:rPr>
            </a:br>
            <a:br>
              <a:rPr lang="en-US" sz="4000" dirty="0">
                <a:solidFill>
                  <a:schemeClr val="bg1"/>
                </a:solidFill>
              </a:rPr>
            </a:br>
            <a:r>
              <a:rPr lang="en-US" sz="4000" dirty="0">
                <a:solidFill>
                  <a:schemeClr val="bg1"/>
                </a:solidFill>
              </a:rPr>
              <a:t>Health and Well-Being</a:t>
            </a:r>
            <a:br>
              <a:rPr lang="en-US" sz="4000" dirty="0">
                <a:solidFill>
                  <a:schemeClr val="bg1"/>
                </a:solidFill>
              </a:rPr>
            </a:br>
            <a:br>
              <a:rPr lang="en-US" sz="4000" dirty="0">
                <a:solidFill>
                  <a:schemeClr val="bg1"/>
                </a:solidFill>
              </a:rPr>
            </a:br>
            <a:r>
              <a:rPr lang="en-US" sz="4000" dirty="0">
                <a:solidFill>
                  <a:schemeClr val="bg1"/>
                </a:solidFill>
              </a:rPr>
              <a:t> 40% </a:t>
            </a:r>
            <a:br>
              <a:rPr lang="en-US" sz="4000" dirty="0">
                <a:solidFill>
                  <a:schemeClr val="bg1"/>
                </a:solidFill>
              </a:rPr>
            </a:br>
            <a:r>
              <a:rPr lang="en-US" sz="4000" dirty="0">
                <a:solidFill>
                  <a:schemeClr val="bg1"/>
                </a:solidFill>
              </a:rPr>
              <a:t>of the total course</a:t>
            </a:r>
            <a:br>
              <a:rPr lang="en-US" sz="4000" dirty="0">
                <a:solidFill>
                  <a:schemeClr val="bg1"/>
                </a:solidFill>
              </a:rPr>
            </a:br>
            <a:br>
              <a:rPr lang="en-US" sz="4000" dirty="0">
                <a:solidFill>
                  <a:schemeClr val="bg1"/>
                </a:solidFill>
              </a:rPr>
            </a:br>
            <a:r>
              <a:rPr lang="en-US" sz="4000" dirty="0">
                <a:solidFill>
                  <a:schemeClr val="bg1"/>
                </a:solidFill>
              </a:rPr>
              <a:t>Externally assessed</a:t>
            </a:r>
            <a:br>
              <a:rPr lang="en-US" sz="4000" dirty="0">
                <a:solidFill>
                  <a:schemeClr val="bg1"/>
                </a:solidFill>
              </a:rPr>
            </a:br>
            <a:br>
              <a:rPr lang="en-US" sz="4000" dirty="0">
                <a:solidFill>
                  <a:schemeClr val="bg1"/>
                </a:solidFill>
              </a:rPr>
            </a:br>
            <a:endParaRPr 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8407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14:vortex dir="r"/>
      </p:transition>
    </mc:Choice>
    <mc:Fallback xmlns="">
      <p:transition spd="slow" advTm="7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2054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73" name="Rectangle 72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78068" y="4633546"/>
            <a:ext cx="11438793" cy="184425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5" name="Straight Connector 74"/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9800" y="5738691"/>
            <a:ext cx="7772400" cy="0"/>
          </a:xfrm>
          <a:prstGeom prst="line">
            <a:avLst/>
          </a:prstGeom>
          <a:ln w="222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477749"/>
            <a:ext cx="0" cy="3657600"/>
          </a:xfrm>
          <a:prstGeom prst="line">
            <a:avLst/>
          </a:prstGeom>
          <a:ln w="1016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007" y="3591054"/>
            <a:ext cx="11139854" cy="249433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br>
              <a:rPr lang="en-US" sz="1400" b="1" dirty="0">
                <a:solidFill>
                  <a:schemeClr val="bg1"/>
                </a:solidFill>
              </a:rPr>
            </a:br>
            <a:br>
              <a:rPr lang="en-US" sz="1400" b="1" dirty="0">
                <a:solidFill>
                  <a:schemeClr val="bg1"/>
                </a:solidFill>
              </a:rPr>
            </a:br>
            <a:br>
              <a:rPr lang="en-US" sz="1400" b="1" dirty="0">
                <a:solidFill>
                  <a:schemeClr val="bg1"/>
                </a:solidFill>
              </a:rPr>
            </a:br>
            <a:br>
              <a:rPr lang="en-US" sz="1400" b="1" dirty="0">
                <a:solidFill>
                  <a:schemeClr val="bg1"/>
                </a:solidFill>
              </a:rPr>
            </a:br>
            <a:r>
              <a:rPr lang="en-GB" b="1" dirty="0">
                <a:solidFill>
                  <a:schemeClr val="bg1"/>
                </a:solidFill>
              </a:rPr>
              <a:t>Factors that affect health and well-being</a:t>
            </a:r>
            <a:br>
              <a:rPr lang="en-GB" b="1" dirty="0">
                <a:solidFill>
                  <a:schemeClr val="bg1"/>
                </a:solidFill>
              </a:rPr>
            </a:br>
            <a:br>
              <a:rPr lang="en-US" sz="1400" dirty="0">
                <a:solidFill>
                  <a:schemeClr val="bg1"/>
                </a:solidFill>
              </a:rPr>
            </a:br>
            <a:endParaRPr lang="en-US" sz="1400" dirty="0">
              <a:solidFill>
                <a:schemeClr val="bg1"/>
              </a:solidFill>
            </a:endParaRPr>
          </a:p>
        </p:txBody>
      </p:sp>
      <p:pic>
        <p:nvPicPr>
          <p:cNvPr id="11266" name="Picture 2" descr="Image result for acciden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36" y="782743"/>
            <a:ext cx="5262625" cy="3068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Image result for drug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868" y="669416"/>
            <a:ext cx="5302313" cy="3181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0769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14:vortex dir="r"/>
      </p:transition>
    </mc:Choice>
    <mc:Fallback xmlns="">
      <p:transition spd="slow" advTm="7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2054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73" name="Rectangle 72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78068" y="4633546"/>
            <a:ext cx="11438793" cy="184425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5" name="Straight Connector 74"/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9800" y="5738691"/>
            <a:ext cx="7772400" cy="0"/>
          </a:xfrm>
          <a:prstGeom prst="line">
            <a:avLst/>
          </a:prstGeom>
          <a:ln w="222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477749"/>
            <a:ext cx="0" cy="3657600"/>
          </a:xfrm>
          <a:prstGeom prst="line">
            <a:avLst/>
          </a:prstGeom>
          <a:ln w="1016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007" y="3983466"/>
            <a:ext cx="11139854" cy="2494336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br>
              <a:rPr lang="en-US" sz="1400" b="1" dirty="0">
                <a:solidFill>
                  <a:schemeClr val="bg1"/>
                </a:solidFill>
              </a:rPr>
            </a:br>
            <a:br>
              <a:rPr lang="en-US" sz="1400" b="1" dirty="0">
                <a:solidFill>
                  <a:schemeClr val="bg1"/>
                </a:solidFill>
              </a:rPr>
            </a:br>
            <a:br>
              <a:rPr lang="en-US" sz="1400" b="1" dirty="0">
                <a:solidFill>
                  <a:schemeClr val="bg1"/>
                </a:solidFill>
              </a:rPr>
            </a:br>
            <a:br>
              <a:rPr lang="en-US" sz="4000" b="1" dirty="0">
                <a:solidFill>
                  <a:schemeClr val="bg1"/>
                </a:solidFill>
              </a:rPr>
            </a:br>
            <a:r>
              <a:rPr lang="en-US" sz="4900" b="1" dirty="0">
                <a:solidFill>
                  <a:schemeClr val="bg1"/>
                </a:solidFill>
              </a:rPr>
              <a:t>Health Indicators</a:t>
            </a:r>
            <a:br>
              <a:rPr lang="en-GB" sz="4000" b="1" dirty="0">
                <a:solidFill>
                  <a:schemeClr val="bg1"/>
                </a:solidFill>
              </a:rPr>
            </a:br>
            <a:br>
              <a:rPr lang="en-US" sz="4000" dirty="0">
                <a:solidFill>
                  <a:schemeClr val="bg1"/>
                </a:solidFill>
              </a:rPr>
            </a:br>
            <a:endParaRPr lang="en-US" sz="4000" dirty="0">
              <a:solidFill>
                <a:schemeClr val="bg1"/>
              </a:solidFill>
            </a:endParaRPr>
          </a:p>
        </p:txBody>
      </p:sp>
      <p:pic>
        <p:nvPicPr>
          <p:cNvPr id="14338" name="Picture 2" descr="Related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140" y="894356"/>
            <a:ext cx="5336863" cy="300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Image result for BM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008" y="543979"/>
            <a:ext cx="4790831" cy="3720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0759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14:vortex dir="r"/>
      </p:transition>
    </mc:Choice>
    <mc:Fallback xmlns="">
      <p:transition spd="slow" advTm="7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2054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73" name="Rectangle 72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78068" y="4633546"/>
            <a:ext cx="11438793" cy="184425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5" name="Straight Connector 74"/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9800" y="5738691"/>
            <a:ext cx="7772400" cy="0"/>
          </a:xfrm>
          <a:prstGeom prst="line">
            <a:avLst/>
          </a:prstGeom>
          <a:ln w="222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477749"/>
            <a:ext cx="0" cy="3657600"/>
          </a:xfrm>
          <a:prstGeom prst="line">
            <a:avLst/>
          </a:prstGeom>
          <a:ln w="1016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007" y="3983466"/>
            <a:ext cx="11139854" cy="2494336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br>
              <a:rPr lang="en-US" sz="1400" b="1" dirty="0">
                <a:solidFill>
                  <a:schemeClr val="bg1"/>
                </a:solidFill>
              </a:rPr>
            </a:br>
            <a:br>
              <a:rPr lang="en-US" sz="1400" b="1" dirty="0">
                <a:solidFill>
                  <a:schemeClr val="bg1"/>
                </a:solidFill>
              </a:rPr>
            </a:br>
            <a:br>
              <a:rPr lang="en-US" sz="1400" b="1" dirty="0">
                <a:solidFill>
                  <a:schemeClr val="bg1"/>
                </a:solidFill>
              </a:rPr>
            </a:br>
            <a:br>
              <a:rPr lang="en-US" sz="4000" b="1" dirty="0">
                <a:solidFill>
                  <a:schemeClr val="bg1"/>
                </a:solidFill>
              </a:rPr>
            </a:br>
            <a:r>
              <a:rPr lang="en-US" sz="5300" b="1" dirty="0">
                <a:solidFill>
                  <a:schemeClr val="bg1"/>
                </a:solidFill>
              </a:rPr>
              <a:t>Health Improvement Plans</a:t>
            </a:r>
            <a:br>
              <a:rPr lang="en-GB" sz="4000" b="1" dirty="0">
                <a:solidFill>
                  <a:schemeClr val="bg1"/>
                </a:solidFill>
              </a:rPr>
            </a:br>
            <a:br>
              <a:rPr lang="en-US" sz="4000" dirty="0">
                <a:solidFill>
                  <a:schemeClr val="bg1"/>
                </a:solidFill>
              </a:rPr>
            </a:br>
            <a:endParaRPr lang="en-US" sz="4000" dirty="0">
              <a:solidFill>
                <a:schemeClr val="bg1"/>
              </a:solidFill>
            </a:endParaRPr>
          </a:p>
        </p:txBody>
      </p:sp>
      <p:pic>
        <p:nvPicPr>
          <p:cNvPr id="13314" name="Picture 2" descr="Image result for diet pla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007" y="509098"/>
            <a:ext cx="4762500" cy="357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Image result for exercise plan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3688" y="654207"/>
            <a:ext cx="5000625" cy="3543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9947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14:vortex dir="r"/>
      </p:transition>
    </mc:Choice>
    <mc:Fallback xmlns="">
      <p:transition spd="slow" advTm="7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80" name="Rectangle 7179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81" name="Rectangle 80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0"/>
            <a:ext cx="7534657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" name="Rectangle 82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070271" y="481264"/>
            <a:ext cx="2423160" cy="185787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Rectangle 84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4295" y="2503727"/>
            <a:ext cx="2412380" cy="388335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Rectangle 86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4296" y="481264"/>
            <a:ext cx="2412380" cy="1857871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9" name="Straight Connector 88"/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94447" y="4459986"/>
            <a:ext cx="329184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Rectangle 90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4633" y="2503727"/>
            <a:ext cx="4008798" cy="388335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170" name="Picture 2" descr="Related image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72817" y="2662325"/>
            <a:ext cx="3432429" cy="3566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2" descr="Related image"/>
          <p:cNvSpPr>
            <a:spLocks noChangeAspect="1" noChangeArrowheads="1"/>
          </p:cNvSpPr>
          <p:nvPr/>
        </p:nvSpPr>
        <p:spPr bwMode="auto">
          <a:xfrm>
            <a:off x="6753322" y="3892964"/>
            <a:ext cx="2123392" cy="2123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12202" y="789559"/>
            <a:ext cx="3702251" cy="1400791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br>
              <a:rPr lang="en-US" sz="1500" dirty="0"/>
            </a:br>
            <a:br>
              <a:rPr lang="en-US" sz="1500" dirty="0"/>
            </a:br>
            <a:br>
              <a:rPr lang="en-US" sz="1500" dirty="0"/>
            </a:br>
            <a:br>
              <a:rPr lang="en-US" sz="1500" dirty="0"/>
            </a:br>
            <a:br>
              <a:rPr lang="en-US" sz="1500" dirty="0"/>
            </a:br>
            <a:br>
              <a:rPr lang="en-US" sz="1500" dirty="0"/>
            </a:br>
            <a:br>
              <a:rPr lang="en-US" sz="1500" dirty="0"/>
            </a:br>
            <a:br>
              <a:rPr lang="en-US" sz="1500" dirty="0"/>
            </a:br>
            <a:br>
              <a:rPr lang="en-US" sz="1500" dirty="0"/>
            </a:br>
            <a:br>
              <a:rPr lang="en-US" sz="1500" dirty="0"/>
            </a:br>
            <a:br>
              <a:rPr lang="en-US" sz="1500" dirty="0"/>
            </a:br>
            <a:r>
              <a:rPr lang="en-US" sz="3600" b="1" dirty="0"/>
              <a:t>Component 3</a:t>
            </a:r>
            <a:br>
              <a:rPr lang="en-US" sz="3600" b="1" dirty="0"/>
            </a:br>
            <a:r>
              <a:rPr lang="en-US" sz="3600" b="1" dirty="0"/>
              <a:t>Health and Well-Being</a:t>
            </a:r>
            <a:endParaRPr lang="en-US" sz="1500" dirty="0"/>
          </a:p>
        </p:txBody>
      </p:sp>
      <p:sp>
        <p:nvSpPr>
          <p:cNvPr id="24" name="TextBox 23"/>
          <p:cNvSpPr txBox="1"/>
          <p:nvPr/>
        </p:nvSpPr>
        <p:spPr>
          <a:xfrm>
            <a:off x="8228713" y="2723681"/>
            <a:ext cx="315668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You will be set a case study whereby you have to assess an individual’s health and design an health improvement plan for them.  </a:t>
            </a:r>
          </a:p>
        </p:txBody>
      </p:sp>
      <p:pic>
        <p:nvPicPr>
          <p:cNvPr id="17" name="Picture 8" descr="Related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4295" y="3615965"/>
            <a:ext cx="2395573" cy="1594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Related imag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654295" y="702452"/>
            <a:ext cx="2395573" cy="1449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Related ima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0270" y="481263"/>
            <a:ext cx="2423161" cy="1857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890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14:vortex dir="r"/>
      </p:transition>
    </mc:Choice>
    <mc:Fallback xmlns="">
      <p:transition spd="slow" advTm="700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729309C80393543AB21A0F36F2D377B" ma:contentTypeVersion="2" ma:contentTypeDescription="Create a new document." ma:contentTypeScope="" ma:versionID="f6e7f6772e4faeb6ae28e0513ac3338c">
  <xsd:schema xmlns:xsd="http://www.w3.org/2001/XMLSchema" xmlns:p="http://schemas.microsoft.com/office/2006/metadata/properties" targetNamespace="http://schemas.microsoft.com/office/2006/metadata/properties" ma:root="true" ma:fieldsID="53762acbdaf9120ae801ee5f4c1d197d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2505F50-F52E-4AC8-B986-7C9A5D2372C2}">
  <ds:schemaRefs>
    <ds:schemaRef ds:uri="http://purl.org/dc/elements/1.1/"/>
    <ds:schemaRef ds:uri="http://purl.org/dc/dcmitype/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24E657F3-8A5D-4D21-A215-4C73F5C469F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3.xml><?xml version="1.0" encoding="utf-8"?>
<ds:datastoreItem xmlns:ds="http://schemas.openxmlformats.org/officeDocument/2006/customXml" ds:itemID="{52B319AF-BD31-4BEC-B6A1-732721F2D11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738</TotalTime>
  <Words>520</Words>
  <Application>Microsoft Office PowerPoint</Application>
  <PresentationFormat>Widescreen</PresentationFormat>
  <Paragraphs>27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BTEC Tech Award Level 2</vt:lpstr>
      <vt:lpstr>   Component 1  Human Lifespan Development   30%  of the total course  Internally assessed  </vt:lpstr>
      <vt:lpstr>   Component 2  Health and Social Care Services and Values   30%  of the total course  Internally assessed  </vt:lpstr>
      <vt:lpstr>   Component 3  Health and Wellbeing   40%  of the total course  Externally assessed  </vt:lpstr>
      <vt:lpstr>   Component 1  Human Lifespan Development   30%  of the total course  Internally assessed  </vt:lpstr>
      <vt:lpstr>     How   How people grow and develop throughout life.  Life Stages and PIES   </vt:lpstr>
      <vt:lpstr>    Factors that affect growth and development.   Physical, Social, Cultural, Economic   </vt:lpstr>
      <vt:lpstr>    Different types of life event.   Physical events, Relationships, Life circumstances   </vt:lpstr>
      <vt:lpstr>    Coping with change caused by life events.  Sources of support and types of support  </vt:lpstr>
      <vt:lpstr>           Component 1  Human Lifespan Development    </vt:lpstr>
      <vt:lpstr>   Component 2  Health and Social Care Services and Values   30%  of the total course  Internally assessed  </vt:lpstr>
      <vt:lpstr>    Health and Social Care Services  How services meet users’ needs</vt:lpstr>
      <vt:lpstr>    Barriers to accessing services    </vt:lpstr>
      <vt:lpstr>    Care Values  Treating people with respect and ensuring they receive the correct care. </vt:lpstr>
      <vt:lpstr>           Component 2  Health and Social Care Services and Values </vt:lpstr>
      <vt:lpstr>   Component 3  Health and Well-Being   40%  of the total course  Externally assessed  </vt:lpstr>
      <vt:lpstr>    Factors that affect health and well-being  </vt:lpstr>
      <vt:lpstr>    Health Indicators  </vt:lpstr>
      <vt:lpstr>    Health Improvement Plans  </vt:lpstr>
      <vt:lpstr>           Component 3 Health and Well-Being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BTEC Tech Award Level 2</dc:title>
  <dc:creator>Christine Crawley</dc:creator>
  <cp:lastModifiedBy>Tareque Chowdhury</cp:lastModifiedBy>
  <cp:revision>21</cp:revision>
  <cp:lastPrinted>2017-11-07T17:08:52Z</cp:lastPrinted>
  <dcterms:created xsi:type="dcterms:W3CDTF">2017-09-08T22:22:17Z</dcterms:created>
  <dcterms:modified xsi:type="dcterms:W3CDTF">2021-03-02T08:04:06Z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0x010100B729309C80393543AB21A0F36F2D377B</vt:lpwstr>
  </property>
</Properties>
</file>