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acad3c1f8d_0_10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acad3c1f8d_0_1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2acad3c1f8d_0_10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2acad3c1f8d_0_1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 name="Shape 66"/>
        <p:cNvGrpSpPr/>
        <p:nvPr/>
      </p:nvGrpSpPr>
      <p:grpSpPr>
        <a:xfrm>
          <a:off x="0" y="0"/>
          <a:ext cx="0" cy="0"/>
          <a:chOff x="0" y="0"/>
          <a:chExt cx="0" cy="0"/>
        </a:xfrm>
      </p:grpSpPr>
      <p:sp>
        <p:nvSpPr>
          <p:cNvPr id="67" name="Google Shape;67;g388e1c52159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8" name="Google Shape;68;g388e1c52159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g2acad3c1f8d_0_1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4" name="Google Shape;74;g2acad3c1f8d_0_1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2acad3c1f8d_0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2acad3c1f8d_0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2acad3c1f8d_0_1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2acad3c1f8d_0_1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2acad3c1f8d_0_1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8" name="Google Shape;98;g2acad3c1f8d_0_1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2acad3c1f8d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2acad3c1f8d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png"/><Relationship Id="rId4" Type="http://schemas.openxmlformats.org/officeDocument/2006/relationships/image" Target="../media/image4.jpg"/><Relationship Id="rId5" Type="http://schemas.openxmlformats.org/officeDocument/2006/relationships/image" Target="../media/image5.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2.jp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hyperlink" Target="http://www.youtube.com/watch?v=3ganVrw0rac" TargetMode="External"/><Relationship Id="rId4" Type="http://schemas.openxmlformats.org/officeDocument/2006/relationships/image" Target="../media/image1.jpg"/><Relationship Id="rId5" Type="http://schemas.openxmlformats.org/officeDocument/2006/relationships/hyperlink" Target="http://www.youtube.com/watch?v=5HvBCc8chIw" TargetMode="External"/><Relationship Id="rId6" Type="http://schemas.openxmlformats.org/officeDocument/2006/relationships/image" Target="../media/image3.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hyperlink" Target="https://www.bacp.co.uk/" TargetMode="External"/><Relationship Id="rId4" Type="http://schemas.openxmlformats.org/officeDocument/2006/relationships/hyperlink" Target="https://www.psychotherapy.org.uk/"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162350" y="590350"/>
            <a:ext cx="8872800" cy="1532400"/>
          </a:xfrm>
          <a:prstGeom prst="rect">
            <a:avLst/>
          </a:prstGeom>
          <a:solidFill>
            <a:srgbClr val="0B5394"/>
          </a:solidFill>
        </p:spPr>
        <p:txBody>
          <a:bodyPr anchorCtr="0" anchor="b" bIns="91425" lIns="91425" spcFirstLastPara="1" rIns="91425" wrap="square" tIns="91425">
            <a:normAutofit fontScale="90000"/>
          </a:bodyPr>
          <a:lstStyle/>
          <a:p>
            <a:pPr indent="0" lvl="0" marL="0" rtl="0" algn="ctr">
              <a:spcBef>
                <a:spcPts val="0"/>
              </a:spcBef>
              <a:spcAft>
                <a:spcPts val="0"/>
              </a:spcAft>
              <a:buNone/>
            </a:pPr>
            <a:r>
              <a:t/>
            </a:r>
            <a:endParaRPr>
              <a:solidFill>
                <a:srgbClr val="FFFFFF"/>
              </a:solidFill>
              <a:latin typeface="Times New Roman"/>
              <a:ea typeface="Times New Roman"/>
              <a:cs typeface="Times New Roman"/>
              <a:sym typeface="Times New Roman"/>
            </a:endParaRPr>
          </a:p>
          <a:p>
            <a:pPr indent="0" lvl="0" marL="0" rtl="0" algn="ctr">
              <a:spcBef>
                <a:spcPts val="0"/>
              </a:spcBef>
              <a:spcAft>
                <a:spcPts val="0"/>
              </a:spcAft>
              <a:buNone/>
            </a:pPr>
            <a:r>
              <a:t/>
            </a:r>
            <a:endParaRPr>
              <a:solidFill>
                <a:srgbClr val="FFFFFF"/>
              </a:solidFill>
              <a:latin typeface="Times New Roman"/>
              <a:ea typeface="Times New Roman"/>
              <a:cs typeface="Times New Roman"/>
              <a:sym typeface="Times New Roman"/>
            </a:endParaRPr>
          </a:p>
          <a:p>
            <a:pPr indent="0" lvl="0" marL="0" rtl="0" algn="ctr">
              <a:spcBef>
                <a:spcPts val="0"/>
              </a:spcBef>
              <a:spcAft>
                <a:spcPts val="0"/>
              </a:spcAft>
              <a:buNone/>
            </a:pPr>
            <a:r>
              <a:rPr lang="en">
                <a:solidFill>
                  <a:srgbClr val="FFFFFF"/>
                </a:solidFill>
                <a:latin typeface="Times New Roman"/>
                <a:ea typeface="Times New Roman"/>
                <a:cs typeface="Times New Roman"/>
                <a:sym typeface="Times New Roman"/>
              </a:rPr>
              <a:t>Career highlight: Psychotherapist</a:t>
            </a:r>
            <a:endParaRPr>
              <a:solidFill>
                <a:srgbClr val="FFFFFF"/>
              </a:solidFill>
              <a:latin typeface="Times New Roman"/>
              <a:ea typeface="Times New Roman"/>
              <a:cs typeface="Times New Roman"/>
              <a:sym typeface="Times New Roman"/>
            </a:endParaRPr>
          </a:p>
          <a:p>
            <a:pPr indent="0" lvl="0" marL="0" rtl="0" algn="ctr">
              <a:spcBef>
                <a:spcPts val="0"/>
              </a:spcBef>
              <a:spcAft>
                <a:spcPts val="0"/>
              </a:spcAft>
              <a:buNone/>
            </a:pPr>
            <a:r>
              <a:t/>
            </a:r>
            <a:endParaRPr>
              <a:solidFill>
                <a:srgbClr val="FFFFFF"/>
              </a:solidFill>
              <a:latin typeface="Times New Roman"/>
              <a:ea typeface="Times New Roman"/>
              <a:cs typeface="Times New Roman"/>
              <a:sym typeface="Times New Roman"/>
            </a:endParaRPr>
          </a:p>
        </p:txBody>
      </p:sp>
      <p:pic>
        <p:nvPicPr>
          <p:cNvPr id="55" name="Google Shape;55;p13"/>
          <p:cNvPicPr preferRelativeResize="0"/>
          <p:nvPr/>
        </p:nvPicPr>
        <p:blipFill>
          <a:blip r:embed="rId3">
            <a:alphaModFix/>
          </a:blip>
          <a:stretch>
            <a:fillRect/>
          </a:stretch>
        </p:blipFill>
        <p:spPr>
          <a:xfrm>
            <a:off x="3789125" y="3271125"/>
            <a:ext cx="1619225" cy="1746675"/>
          </a:xfrm>
          <a:prstGeom prst="rect">
            <a:avLst/>
          </a:prstGeom>
          <a:noFill/>
          <a:ln>
            <a:noFill/>
          </a:ln>
        </p:spPr>
      </p:pic>
      <p:pic>
        <p:nvPicPr>
          <p:cNvPr id="56" name="Google Shape;56;p13" title="download.jpg"/>
          <p:cNvPicPr preferRelativeResize="0"/>
          <p:nvPr/>
        </p:nvPicPr>
        <p:blipFill>
          <a:blip r:embed="rId4">
            <a:alphaModFix/>
          </a:blip>
          <a:stretch>
            <a:fillRect/>
          </a:stretch>
        </p:blipFill>
        <p:spPr>
          <a:xfrm>
            <a:off x="162350" y="2224900"/>
            <a:ext cx="2567575" cy="1393225"/>
          </a:xfrm>
          <a:prstGeom prst="rect">
            <a:avLst/>
          </a:prstGeom>
          <a:noFill/>
          <a:ln>
            <a:noFill/>
          </a:ln>
        </p:spPr>
      </p:pic>
      <p:pic>
        <p:nvPicPr>
          <p:cNvPr id="57" name="Google Shape;57;p13" title="images.jpg"/>
          <p:cNvPicPr preferRelativeResize="0"/>
          <p:nvPr/>
        </p:nvPicPr>
        <p:blipFill>
          <a:blip r:embed="rId5">
            <a:alphaModFix/>
          </a:blip>
          <a:stretch>
            <a:fillRect/>
          </a:stretch>
        </p:blipFill>
        <p:spPr>
          <a:xfrm>
            <a:off x="6389925" y="2218425"/>
            <a:ext cx="2645200" cy="1406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sp>
        <p:nvSpPr>
          <p:cNvPr id="62" name="Google Shape;62;p14"/>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63" name="Google Shape;63;p14"/>
          <p:cNvSpPr txBox="1"/>
          <p:nvPr>
            <p:ph idx="1" type="body"/>
          </p:nvPr>
        </p:nvSpPr>
        <p:spPr>
          <a:xfrm>
            <a:off x="194475" y="639875"/>
            <a:ext cx="8587200" cy="41775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Times New Roman"/>
                <a:ea typeface="Times New Roman"/>
                <a:cs typeface="Times New Roman"/>
                <a:sym typeface="Times New Roman"/>
              </a:rPr>
              <a:t>Psychotherapists work with individuals, couples, families, or groups to address emotional, psychological, and behavioural difficulties. Unlike counselling (often shorter-term and problem-focused), psychotherapy tends to be </a:t>
            </a:r>
            <a:r>
              <a:rPr b="1" lang="en" sz="2100">
                <a:solidFill>
                  <a:schemeClr val="dk1"/>
                </a:solidFill>
                <a:latin typeface="Times New Roman"/>
                <a:ea typeface="Times New Roman"/>
                <a:cs typeface="Times New Roman"/>
                <a:sym typeface="Times New Roman"/>
              </a:rPr>
              <a:t>longer-term and more exploratory</a:t>
            </a:r>
            <a:r>
              <a:rPr lang="en" sz="2100">
                <a:solidFill>
                  <a:schemeClr val="dk1"/>
                </a:solidFill>
                <a:latin typeface="Times New Roman"/>
                <a:ea typeface="Times New Roman"/>
                <a:cs typeface="Times New Roman"/>
                <a:sym typeface="Times New Roman"/>
              </a:rPr>
              <a:t>, helping people understand deeper patterns and past experiences that affect their present lives.</a:t>
            </a:r>
            <a:endParaRPr sz="21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2000">
              <a:solidFill>
                <a:schemeClr val="dk1"/>
              </a:solidFill>
              <a:latin typeface="Times New Roman"/>
              <a:ea typeface="Times New Roman"/>
              <a:cs typeface="Times New Roman"/>
              <a:sym typeface="Times New Roman"/>
            </a:endParaRPr>
          </a:p>
        </p:txBody>
      </p:sp>
      <p:pic>
        <p:nvPicPr>
          <p:cNvPr id="64" name="Google Shape;64;p14" title="1731315912433.jpg"/>
          <p:cNvPicPr preferRelativeResize="0"/>
          <p:nvPr/>
        </p:nvPicPr>
        <p:blipFill>
          <a:blip r:embed="rId3">
            <a:alphaModFix/>
          </a:blip>
          <a:stretch>
            <a:fillRect/>
          </a:stretch>
        </p:blipFill>
        <p:spPr>
          <a:xfrm>
            <a:off x="6697025" y="2717725"/>
            <a:ext cx="2002776" cy="2002776"/>
          </a:xfrm>
          <a:prstGeom prst="rect">
            <a:avLst/>
          </a:prstGeom>
          <a:noFill/>
          <a:ln cap="flat" cmpd="sng" w="9525">
            <a:solidFill>
              <a:srgbClr val="0B5394"/>
            </a:solidFill>
            <a:prstDash val="solid"/>
            <a:round/>
            <a:headEnd len="sm" w="sm" type="none"/>
            <a:tailEnd len="sm" w="sm" type="none"/>
          </a:ln>
        </p:spPr>
      </p:pic>
      <p:pic>
        <p:nvPicPr>
          <p:cNvPr id="65" name="Google Shape;65;p14" title="download.png"/>
          <p:cNvPicPr preferRelativeResize="0"/>
          <p:nvPr/>
        </p:nvPicPr>
        <p:blipFill>
          <a:blip r:embed="rId4">
            <a:alphaModFix/>
          </a:blip>
          <a:stretch>
            <a:fillRect/>
          </a:stretch>
        </p:blipFill>
        <p:spPr>
          <a:xfrm>
            <a:off x="254925" y="3322100"/>
            <a:ext cx="2782650" cy="1353025"/>
          </a:xfrm>
          <a:prstGeom prst="rect">
            <a:avLst/>
          </a:prstGeom>
          <a:noFill/>
          <a:ln cap="flat" cmpd="sng" w="9525">
            <a:solidFill>
              <a:srgbClr val="1155CC"/>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 name="Shape 69"/>
        <p:cNvGrpSpPr/>
        <p:nvPr/>
      </p:nvGrpSpPr>
      <p:grpSpPr>
        <a:xfrm>
          <a:off x="0" y="0"/>
          <a:ext cx="0" cy="0"/>
          <a:chOff x="0" y="0"/>
          <a:chExt cx="0" cy="0"/>
        </a:xfrm>
      </p:grpSpPr>
      <p:sp>
        <p:nvSpPr>
          <p:cNvPr id="70" name="Google Shape;70;p15"/>
          <p:cNvSpPr txBox="1"/>
          <p:nvPr>
            <p:ph type="title"/>
          </p:nvPr>
        </p:nvSpPr>
        <p:spPr>
          <a:xfrm>
            <a:off x="45300" y="671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is?</a:t>
            </a:r>
            <a:endParaRPr sz="3220">
              <a:latin typeface="Times New Roman"/>
              <a:ea typeface="Times New Roman"/>
              <a:cs typeface="Times New Roman"/>
              <a:sym typeface="Times New Roman"/>
            </a:endParaRPr>
          </a:p>
        </p:txBody>
      </p:sp>
      <p:sp>
        <p:nvSpPr>
          <p:cNvPr id="71" name="Google Shape;71;p15"/>
          <p:cNvSpPr txBox="1"/>
          <p:nvPr>
            <p:ph idx="1" type="body"/>
          </p:nvPr>
        </p:nvSpPr>
        <p:spPr>
          <a:xfrm>
            <a:off x="194475" y="639875"/>
            <a:ext cx="8840700" cy="4397100"/>
          </a:xfrm>
          <a:prstGeom prst="rect">
            <a:avLst/>
          </a:prstGeom>
          <a:ln cap="flat" cmpd="sng" w="19050">
            <a:solidFill>
              <a:srgbClr val="2557A7"/>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400"/>
              </a:spcBef>
              <a:spcAft>
                <a:spcPts val="0"/>
              </a:spcAft>
              <a:buClr>
                <a:schemeClr val="dk1"/>
              </a:buClr>
              <a:buSzPts val="1100"/>
              <a:buFont typeface="Arial"/>
              <a:buNone/>
            </a:pPr>
            <a:r>
              <a:rPr b="1" lang="en" sz="1700">
                <a:solidFill>
                  <a:schemeClr val="dk1"/>
                </a:solidFill>
                <a:latin typeface="Times New Roman"/>
                <a:ea typeface="Times New Roman"/>
                <a:cs typeface="Times New Roman"/>
                <a:sym typeface="Times New Roman"/>
              </a:rPr>
              <a:t>Different types of psychotherapy (known as "modalities")</a:t>
            </a:r>
            <a:endParaRPr b="1" sz="1700">
              <a:solidFill>
                <a:schemeClr val="dk1"/>
              </a:solidFill>
              <a:latin typeface="Times New Roman"/>
              <a:ea typeface="Times New Roman"/>
              <a:cs typeface="Times New Roman"/>
              <a:sym typeface="Times New Roman"/>
            </a:endParaRPr>
          </a:p>
          <a:p>
            <a:pPr indent="-323850" lvl="0" marL="457200" rtl="0" algn="l">
              <a:spcBef>
                <a:spcPts val="1200"/>
              </a:spcBef>
              <a:spcAft>
                <a:spcPts val="0"/>
              </a:spcAft>
              <a:buClr>
                <a:schemeClr val="dk1"/>
              </a:buClr>
              <a:buSzPts val="1500"/>
              <a:buChar char="●"/>
            </a:pPr>
            <a:r>
              <a:rPr b="1" lang="en" sz="1500">
                <a:solidFill>
                  <a:schemeClr val="dk1"/>
                </a:solidFill>
                <a:latin typeface="Times New Roman"/>
                <a:ea typeface="Times New Roman"/>
                <a:cs typeface="Times New Roman"/>
                <a:sym typeface="Times New Roman"/>
              </a:rPr>
              <a:t>Cognitive Behavioural Therapy (CBT):</a:t>
            </a:r>
            <a:r>
              <a:rPr lang="en" sz="1500">
                <a:solidFill>
                  <a:schemeClr val="dk1"/>
                </a:solidFill>
                <a:latin typeface="Times New Roman"/>
                <a:ea typeface="Times New Roman"/>
                <a:cs typeface="Times New Roman"/>
                <a:sym typeface="Times New Roman"/>
              </a:rPr>
              <a:t> Focuses on the link between thoughts, feelings, and actions. Helps people change unhelpful thinking patterns and behaviours.</a:t>
            </a:r>
            <a:br>
              <a:rPr lang="en" sz="1500">
                <a:solidFill>
                  <a:schemeClr val="dk1"/>
                </a:solidFill>
                <a:latin typeface="Times New Roman"/>
                <a:ea typeface="Times New Roman"/>
                <a:cs typeface="Times New Roman"/>
                <a:sym typeface="Times New Roman"/>
              </a:rPr>
            </a:br>
            <a:endParaRPr sz="1500">
              <a:solidFill>
                <a:schemeClr val="dk1"/>
              </a:solidFill>
              <a:latin typeface="Times New Roman"/>
              <a:ea typeface="Times New Roman"/>
              <a:cs typeface="Times New Roman"/>
              <a:sym typeface="Times New Roman"/>
            </a:endParaRPr>
          </a:p>
          <a:p>
            <a:pPr indent="-323850" lvl="0" marL="457200" rtl="0" algn="l">
              <a:spcBef>
                <a:spcPts val="0"/>
              </a:spcBef>
              <a:spcAft>
                <a:spcPts val="0"/>
              </a:spcAft>
              <a:buClr>
                <a:schemeClr val="dk1"/>
              </a:buClr>
              <a:buSzPts val="1500"/>
              <a:buChar char="●"/>
            </a:pPr>
            <a:r>
              <a:rPr b="1" lang="en" sz="1500">
                <a:solidFill>
                  <a:schemeClr val="dk1"/>
                </a:solidFill>
                <a:latin typeface="Times New Roman"/>
                <a:ea typeface="Times New Roman"/>
                <a:cs typeface="Times New Roman"/>
                <a:sym typeface="Times New Roman"/>
              </a:rPr>
              <a:t>Psychoanalytic / Psychodynamic Therapy:</a:t>
            </a:r>
            <a:r>
              <a:rPr lang="en" sz="1500">
                <a:solidFill>
                  <a:schemeClr val="dk1"/>
                </a:solidFill>
                <a:latin typeface="Times New Roman"/>
                <a:ea typeface="Times New Roman"/>
                <a:cs typeface="Times New Roman"/>
                <a:sym typeface="Times New Roman"/>
              </a:rPr>
              <a:t> Looks at how past experiences, often from childhood, shape current feelings and behaviours. It helps people understand deeper, sometimes unconscious influences.</a:t>
            </a:r>
            <a:br>
              <a:rPr lang="en" sz="1500">
                <a:solidFill>
                  <a:schemeClr val="dk1"/>
                </a:solidFill>
                <a:latin typeface="Times New Roman"/>
                <a:ea typeface="Times New Roman"/>
                <a:cs typeface="Times New Roman"/>
                <a:sym typeface="Times New Roman"/>
              </a:rPr>
            </a:br>
            <a:endParaRPr sz="1500">
              <a:solidFill>
                <a:schemeClr val="dk1"/>
              </a:solidFill>
              <a:latin typeface="Times New Roman"/>
              <a:ea typeface="Times New Roman"/>
              <a:cs typeface="Times New Roman"/>
              <a:sym typeface="Times New Roman"/>
            </a:endParaRPr>
          </a:p>
          <a:p>
            <a:pPr indent="-323850" lvl="0" marL="457200" rtl="0" algn="l">
              <a:spcBef>
                <a:spcPts val="0"/>
              </a:spcBef>
              <a:spcAft>
                <a:spcPts val="0"/>
              </a:spcAft>
              <a:buClr>
                <a:schemeClr val="dk1"/>
              </a:buClr>
              <a:buSzPts val="1500"/>
              <a:buChar char="●"/>
            </a:pPr>
            <a:r>
              <a:rPr b="1" lang="en" sz="1500">
                <a:solidFill>
                  <a:schemeClr val="dk1"/>
                </a:solidFill>
                <a:latin typeface="Times New Roman"/>
                <a:ea typeface="Times New Roman"/>
                <a:cs typeface="Times New Roman"/>
                <a:sym typeface="Times New Roman"/>
              </a:rPr>
              <a:t>Humanistic / Person-Centred Therapy:</a:t>
            </a:r>
            <a:r>
              <a:rPr lang="en" sz="1500">
                <a:solidFill>
                  <a:schemeClr val="dk1"/>
                </a:solidFill>
                <a:latin typeface="Times New Roman"/>
                <a:ea typeface="Times New Roman"/>
                <a:cs typeface="Times New Roman"/>
                <a:sym typeface="Times New Roman"/>
              </a:rPr>
              <a:t> Emphasises empathy, acceptance, and personal growth. The therapist provides a safe space for clients to explore who they are and how they want to live.</a:t>
            </a:r>
            <a:br>
              <a:rPr lang="en" sz="1500">
                <a:solidFill>
                  <a:schemeClr val="dk1"/>
                </a:solidFill>
                <a:latin typeface="Times New Roman"/>
                <a:ea typeface="Times New Roman"/>
                <a:cs typeface="Times New Roman"/>
                <a:sym typeface="Times New Roman"/>
              </a:rPr>
            </a:br>
            <a:endParaRPr sz="1500">
              <a:solidFill>
                <a:schemeClr val="dk1"/>
              </a:solidFill>
              <a:latin typeface="Times New Roman"/>
              <a:ea typeface="Times New Roman"/>
              <a:cs typeface="Times New Roman"/>
              <a:sym typeface="Times New Roman"/>
            </a:endParaRPr>
          </a:p>
          <a:p>
            <a:pPr indent="-323850" lvl="0" marL="457200" rtl="0" algn="l">
              <a:spcBef>
                <a:spcPts val="0"/>
              </a:spcBef>
              <a:spcAft>
                <a:spcPts val="0"/>
              </a:spcAft>
              <a:buClr>
                <a:schemeClr val="dk1"/>
              </a:buClr>
              <a:buSzPts val="1500"/>
              <a:buChar char="●"/>
            </a:pPr>
            <a:r>
              <a:rPr b="1" lang="en" sz="1500">
                <a:solidFill>
                  <a:schemeClr val="dk1"/>
                </a:solidFill>
                <a:latin typeface="Times New Roman"/>
                <a:ea typeface="Times New Roman"/>
                <a:cs typeface="Times New Roman"/>
                <a:sym typeface="Times New Roman"/>
              </a:rPr>
              <a:t>Integrative / Eclectic Therapy:</a:t>
            </a:r>
            <a:r>
              <a:rPr lang="en" sz="1500">
                <a:solidFill>
                  <a:schemeClr val="dk1"/>
                </a:solidFill>
                <a:latin typeface="Times New Roman"/>
                <a:ea typeface="Times New Roman"/>
                <a:cs typeface="Times New Roman"/>
                <a:sym typeface="Times New Roman"/>
              </a:rPr>
              <a:t> Combines techniques from different approaches, tailored to each client’s needs.</a:t>
            </a:r>
            <a:br>
              <a:rPr lang="en" sz="1500">
                <a:solidFill>
                  <a:schemeClr val="dk1"/>
                </a:solidFill>
                <a:latin typeface="Times New Roman"/>
                <a:ea typeface="Times New Roman"/>
                <a:cs typeface="Times New Roman"/>
                <a:sym typeface="Times New Roman"/>
              </a:rPr>
            </a:br>
            <a:endParaRPr sz="1500">
              <a:solidFill>
                <a:schemeClr val="dk1"/>
              </a:solidFill>
              <a:latin typeface="Times New Roman"/>
              <a:ea typeface="Times New Roman"/>
              <a:cs typeface="Times New Roman"/>
              <a:sym typeface="Times New Roman"/>
            </a:endParaRPr>
          </a:p>
          <a:p>
            <a:pPr indent="-323850" lvl="0" marL="457200" rtl="0" algn="l">
              <a:spcBef>
                <a:spcPts val="0"/>
              </a:spcBef>
              <a:spcAft>
                <a:spcPts val="0"/>
              </a:spcAft>
              <a:buClr>
                <a:schemeClr val="dk1"/>
              </a:buClr>
              <a:buSzPts val="1500"/>
              <a:buChar char="●"/>
            </a:pPr>
            <a:r>
              <a:rPr b="1" lang="en" sz="1500">
                <a:solidFill>
                  <a:schemeClr val="dk1"/>
                </a:solidFill>
                <a:latin typeface="Times New Roman"/>
                <a:ea typeface="Times New Roman"/>
                <a:cs typeface="Times New Roman"/>
                <a:sym typeface="Times New Roman"/>
              </a:rPr>
              <a:t>Systemic / Family Therapy:</a:t>
            </a:r>
            <a:r>
              <a:rPr lang="en" sz="1500">
                <a:solidFill>
                  <a:schemeClr val="dk1"/>
                </a:solidFill>
                <a:latin typeface="Times New Roman"/>
                <a:ea typeface="Times New Roman"/>
                <a:cs typeface="Times New Roman"/>
                <a:sym typeface="Times New Roman"/>
              </a:rPr>
              <a:t> Focuses on relationships within families or groups, helping members understand each other and work through difficulties together.</a:t>
            </a:r>
            <a:br>
              <a:rPr lang="en" sz="1500">
                <a:solidFill>
                  <a:schemeClr val="dk1"/>
                </a:solidFill>
                <a:latin typeface="Times New Roman"/>
                <a:ea typeface="Times New Roman"/>
                <a:cs typeface="Times New Roman"/>
                <a:sym typeface="Times New Roman"/>
              </a:rPr>
            </a:br>
            <a:endParaRPr sz="15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t/>
            </a: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6"/>
          <p:cNvSpPr txBox="1"/>
          <p:nvPr>
            <p:ph type="title"/>
          </p:nvPr>
        </p:nvSpPr>
        <p:spPr>
          <a:xfrm>
            <a:off x="58125" y="61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What qualifications will you need?</a:t>
            </a:r>
            <a:endParaRPr sz="3220">
              <a:latin typeface="Times New Roman"/>
              <a:ea typeface="Times New Roman"/>
              <a:cs typeface="Times New Roman"/>
              <a:sym typeface="Times New Roman"/>
            </a:endParaRPr>
          </a:p>
        </p:txBody>
      </p:sp>
      <p:sp>
        <p:nvSpPr>
          <p:cNvPr id="77" name="Google Shape;77;p16"/>
          <p:cNvSpPr txBox="1"/>
          <p:nvPr/>
        </p:nvSpPr>
        <p:spPr>
          <a:xfrm>
            <a:off x="177750" y="688950"/>
            <a:ext cx="4953900" cy="4263900"/>
          </a:xfrm>
          <a:prstGeom prst="rect">
            <a:avLst/>
          </a:prstGeom>
          <a:solidFill>
            <a:srgbClr val="0B5394"/>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800">
                <a:solidFill>
                  <a:srgbClr val="FFFFFF"/>
                </a:solidFill>
                <a:latin typeface="Times New Roman"/>
                <a:ea typeface="Times New Roman"/>
                <a:cs typeface="Times New Roman"/>
                <a:sym typeface="Times New Roman"/>
              </a:rPr>
              <a:t>Common pathways:</a:t>
            </a:r>
            <a:endParaRPr b="1" sz="18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t/>
            </a:r>
            <a:endParaRPr sz="1800">
              <a:solidFill>
                <a:srgbClr val="FFFFFF"/>
              </a:solidFill>
              <a:latin typeface="Times New Roman"/>
              <a:ea typeface="Times New Roman"/>
              <a:cs typeface="Times New Roman"/>
              <a:sym typeface="Times New Roman"/>
            </a:endParaRPr>
          </a:p>
          <a:p>
            <a:pPr indent="-349250" lvl="0" marL="457200" rtl="0" algn="l">
              <a:spcBef>
                <a:spcPts val="0"/>
              </a:spcBef>
              <a:spcAft>
                <a:spcPts val="0"/>
              </a:spcAft>
              <a:buClr>
                <a:srgbClr val="FFFFFF"/>
              </a:buClr>
              <a:buSzPts val="1900"/>
              <a:buFont typeface="Times New Roman"/>
              <a:buChar char="●"/>
            </a:pPr>
            <a:r>
              <a:rPr b="1" lang="en" sz="1900">
                <a:solidFill>
                  <a:srgbClr val="FFFFFF"/>
                </a:solidFill>
                <a:latin typeface="Times New Roman"/>
                <a:ea typeface="Times New Roman"/>
                <a:cs typeface="Times New Roman"/>
                <a:sym typeface="Times New Roman"/>
              </a:rPr>
              <a:t>Undergraduate degree in </a:t>
            </a:r>
            <a:r>
              <a:rPr lang="en" sz="1900">
                <a:solidFill>
                  <a:srgbClr val="FFFFFF"/>
                </a:solidFill>
                <a:latin typeface="Times New Roman"/>
                <a:ea typeface="Times New Roman"/>
                <a:cs typeface="Times New Roman"/>
                <a:sym typeface="Times New Roman"/>
              </a:rPr>
              <a:t>Psychology, Social work, Nursing, or </a:t>
            </a:r>
            <a:r>
              <a:rPr lang="en" sz="1900">
                <a:solidFill>
                  <a:srgbClr val="FFFFFF"/>
                </a:solidFill>
                <a:latin typeface="Times New Roman"/>
                <a:ea typeface="Times New Roman"/>
                <a:cs typeface="Times New Roman"/>
                <a:sym typeface="Times New Roman"/>
              </a:rPr>
              <a:t>related</a:t>
            </a:r>
            <a:r>
              <a:rPr lang="en" sz="1900">
                <a:solidFill>
                  <a:srgbClr val="FFFFFF"/>
                </a:solidFill>
                <a:latin typeface="Times New Roman"/>
                <a:ea typeface="Times New Roman"/>
                <a:cs typeface="Times New Roman"/>
                <a:sym typeface="Times New Roman"/>
              </a:rPr>
              <a:t> fields.</a:t>
            </a:r>
            <a:endParaRPr sz="1900">
              <a:solidFill>
                <a:srgbClr val="FFFFFF"/>
              </a:solidFill>
              <a:latin typeface="Times New Roman"/>
              <a:ea typeface="Times New Roman"/>
              <a:cs typeface="Times New Roman"/>
              <a:sym typeface="Times New Roman"/>
            </a:endParaRPr>
          </a:p>
          <a:p>
            <a:pPr indent="0" lvl="0" marL="457200" rtl="0" algn="l">
              <a:spcBef>
                <a:spcPts val="0"/>
              </a:spcBef>
              <a:spcAft>
                <a:spcPts val="0"/>
              </a:spcAft>
              <a:buNone/>
            </a:pPr>
            <a:r>
              <a:t/>
            </a:r>
            <a:endParaRPr sz="1900">
              <a:solidFill>
                <a:srgbClr val="FFFFFF"/>
              </a:solidFill>
              <a:latin typeface="Times New Roman"/>
              <a:ea typeface="Times New Roman"/>
              <a:cs typeface="Times New Roman"/>
              <a:sym typeface="Times New Roman"/>
            </a:endParaRPr>
          </a:p>
          <a:p>
            <a:pPr indent="-349250" lvl="0" marL="457200" rtl="0" algn="l">
              <a:spcBef>
                <a:spcPts val="0"/>
              </a:spcBef>
              <a:spcAft>
                <a:spcPts val="0"/>
              </a:spcAft>
              <a:buClr>
                <a:srgbClr val="FFFFFF"/>
              </a:buClr>
              <a:buSzPts val="1900"/>
              <a:buFont typeface="Times New Roman"/>
              <a:buChar char="●"/>
            </a:pPr>
            <a:r>
              <a:rPr b="1" lang="en" sz="1900">
                <a:solidFill>
                  <a:srgbClr val="FFFFFF"/>
                </a:solidFill>
                <a:latin typeface="Times New Roman"/>
                <a:ea typeface="Times New Roman"/>
                <a:cs typeface="Times New Roman"/>
                <a:sym typeface="Times New Roman"/>
              </a:rPr>
              <a:t>Postgraduate psychotherapy training (required):</a:t>
            </a:r>
            <a:endParaRPr b="1" sz="1900">
              <a:solidFill>
                <a:srgbClr val="FFFFFF"/>
              </a:solidFill>
              <a:latin typeface="Times New Roman"/>
              <a:ea typeface="Times New Roman"/>
              <a:cs typeface="Times New Roman"/>
              <a:sym typeface="Times New Roman"/>
            </a:endParaRPr>
          </a:p>
          <a:p>
            <a:pPr indent="0" lvl="0" marL="457200" rtl="0" algn="l">
              <a:spcBef>
                <a:spcPts val="0"/>
              </a:spcBef>
              <a:spcAft>
                <a:spcPts val="0"/>
              </a:spcAft>
              <a:buNone/>
            </a:pPr>
            <a:r>
              <a:rPr lang="en" sz="1900">
                <a:solidFill>
                  <a:srgbClr val="FFFFFF"/>
                </a:solidFill>
                <a:latin typeface="Times New Roman"/>
                <a:ea typeface="Times New Roman"/>
                <a:cs typeface="Times New Roman"/>
                <a:sym typeface="Times New Roman"/>
              </a:rPr>
              <a:t>Diplomas, Masters or Doctorates accredited by professional bodies, such as the British Association for Counselling and Psychotherapy (BACP) </a:t>
            </a:r>
            <a:endParaRPr sz="1900">
              <a:solidFill>
                <a:srgbClr val="FFFFFF"/>
              </a:solidFill>
              <a:latin typeface="Times New Roman"/>
              <a:ea typeface="Times New Roman"/>
              <a:cs typeface="Times New Roman"/>
              <a:sym typeface="Times New Roman"/>
            </a:endParaRPr>
          </a:p>
          <a:p>
            <a:pPr indent="0" lvl="0" marL="457200" rtl="0" algn="l">
              <a:spcBef>
                <a:spcPts val="0"/>
              </a:spcBef>
              <a:spcAft>
                <a:spcPts val="0"/>
              </a:spcAft>
              <a:buNone/>
            </a:pPr>
            <a:r>
              <a:t/>
            </a:r>
            <a:endParaRPr sz="1900">
              <a:solidFill>
                <a:srgbClr val="FFFFFF"/>
              </a:solidFill>
              <a:latin typeface="Times New Roman"/>
              <a:ea typeface="Times New Roman"/>
              <a:cs typeface="Times New Roman"/>
              <a:sym typeface="Times New Roman"/>
            </a:endParaRPr>
          </a:p>
          <a:p>
            <a:pPr indent="0" lvl="0" marL="0" rtl="0" algn="l">
              <a:spcBef>
                <a:spcPts val="0"/>
              </a:spcBef>
              <a:spcAft>
                <a:spcPts val="0"/>
              </a:spcAft>
              <a:buNone/>
            </a:pPr>
            <a:r>
              <a:rPr lang="en" sz="1900">
                <a:solidFill>
                  <a:srgbClr val="FFFFFF"/>
                </a:solidFill>
                <a:latin typeface="Times New Roman"/>
                <a:ea typeface="Times New Roman"/>
                <a:cs typeface="Times New Roman"/>
                <a:sym typeface="Times New Roman"/>
              </a:rPr>
              <a:t>Typically takes 4-6 yrs, part-time, with study, clinical practice and personal therapy.</a:t>
            </a:r>
            <a:endParaRPr sz="1900">
              <a:solidFill>
                <a:srgbClr val="FFFFFF"/>
              </a:solidFill>
              <a:latin typeface="Times New Roman"/>
              <a:ea typeface="Times New Roman"/>
              <a:cs typeface="Times New Roman"/>
              <a:sym typeface="Times New Roman"/>
            </a:endParaRPr>
          </a:p>
        </p:txBody>
      </p:sp>
      <p:cxnSp>
        <p:nvCxnSpPr>
          <p:cNvPr id="78" name="Google Shape;78;p16"/>
          <p:cNvCxnSpPr/>
          <p:nvPr/>
        </p:nvCxnSpPr>
        <p:spPr>
          <a:xfrm flipH="1" rot="10800000">
            <a:off x="4860750" y="4352650"/>
            <a:ext cx="799800" cy="300"/>
          </a:xfrm>
          <a:prstGeom prst="straightConnector1">
            <a:avLst/>
          </a:prstGeom>
          <a:noFill/>
          <a:ln cap="flat" cmpd="sng" w="76200">
            <a:solidFill>
              <a:srgbClr val="CC0000"/>
            </a:solidFill>
            <a:prstDash val="solid"/>
            <a:round/>
            <a:headEnd len="med" w="med" type="none"/>
            <a:tailEnd len="med" w="med" type="triangle"/>
          </a:ln>
        </p:spPr>
      </p:cxnSp>
      <p:sp>
        <p:nvSpPr>
          <p:cNvPr id="79" name="Google Shape;79;p16"/>
          <p:cNvSpPr txBox="1"/>
          <p:nvPr/>
        </p:nvSpPr>
        <p:spPr>
          <a:xfrm>
            <a:off x="5611200" y="3720400"/>
            <a:ext cx="3442800" cy="12648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Work experience:</a:t>
            </a:r>
            <a:endParaRPr sz="1800">
              <a:solidFill>
                <a:srgbClr val="FFFFFF"/>
              </a:solidFill>
              <a:latin typeface="Times New Roman"/>
              <a:ea typeface="Times New Roman"/>
              <a:cs typeface="Times New Roman"/>
              <a:sym typeface="Times New Roman"/>
            </a:endParaRPr>
          </a:p>
          <a:p>
            <a:pPr indent="-342900" lvl="0" marL="457200" rtl="0" algn="l">
              <a:spcBef>
                <a:spcPts val="0"/>
              </a:spcBef>
              <a:spcAft>
                <a:spcPts val="0"/>
              </a:spcAft>
              <a:buClr>
                <a:srgbClr val="FFFFFF"/>
              </a:buClr>
              <a:buSzPts val="1800"/>
              <a:buFont typeface="Times New Roman"/>
              <a:buChar char="●"/>
            </a:pPr>
            <a:r>
              <a:rPr lang="en" sz="1800">
                <a:solidFill>
                  <a:srgbClr val="FFFFFF"/>
                </a:solidFill>
                <a:latin typeface="Times New Roman"/>
                <a:ea typeface="Times New Roman"/>
                <a:cs typeface="Times New Roman"/>
                <a:sym typeface="Times New Roman"/>
              </a:rPr>
              <a:t>Most training programmes expect 1-2 years of relevant experience.</a:t>
            </a:r>
            <a:endParaRPr sz="1800">
              <a:solidFill>
                <a:srgbClr val="FFFFFF"/>
              </a:solidFill>
              <a:latin typeface="Times New Roman"/>
              <a:ea typeface="Times New Roman"/>
              <a:cs typeface="Times New Roman"/>
              <a:sym typeface="Times New Roman"/>
            </a:endParaRPr>
          </a:p>
        </p:txBody>
      </p:sp>
      <p:cxnSp>
        <p:nvCxnSpPr>
          <p:cNvPr id="80" name="Google Shape;80;p16"/>
          <p:cNvCxnSpPr/>
          <p:nvPr/>
        </p:nvCxnSpPr>
        <p:spPr>
          <a:xfrm flipH="1" rot="10800000">
            <a:off x="4868550" y="1709525"/>
            <a:ext cx="784200" cy="28500"/>
          </a:xfrm>
          <a:prstGeom prst="straightConnector1">
            <a:avLst/>
          </a:prstGeom>
          <a:noFill/>
          <a:ln cap="flat" cmpd="sng" w="76200">
            <a:solidFill>
              <a:srgbClr val="CC0000"/>
            </a:solidFill>
            <a:prstDash val="solid"/>
            <a:round/>
            <a:headEnd len="med" w="med" type="none"/>
            <a:tailEnd len="med" w="med" type="triangle"/>
          </a:ln>
        </p:spPr>
      </p:cxnSp>
      <p:sp>
        <p:nvSpPr>
          <p:cNvPr id="81" name="Google Shape;81;p16"/>
          <p:cNvSpPr txBox="1"/>
          <p:nvPr/>
        </p:nvSpPr>
        <p:spPr>
          <a:xfrm>
            <a:off x="5611200" y="688950"/>
            <a:ext cx="3442800" cy="2949600"/>
          </a:xfrm>
          <a:prstGeom prst="rect">
            <a:avLst/>
          </a:prstGeom>
          <a:solidFill>
            <a:srgbClr val="CC0000"/>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solidFill>
                  <a:srgbClr val="FFFFFF"/>
                </a:solidFill>
                <a:latin typeface="Times New Roman"/>
                <a:ea typeface="Times New Roman"/>
                <a:cs typeface="Times New Roman"/>
                <a:sym typeface="Times New Roman"/>
              </a:rPr>
              <a:t>Apprenticeship route:</a:t>
            </a:r>
            <a:endParaRPr sz="1800">
              <a:solidFill>
                <a:srgbClr val="FFFFFF"/>
              </a:solidFill>
              <a:latin typeface="Times New Roman"/>
              <a:ea typeface="Times New Roman"/>
              <a:cs typeface="Times New Roman"/>
              <a:sym typeface="Times New Roman"/>
            </a:endParaRPr>
          </a:p>
          <a:p>
            <a:pPr indent="-342900" lvl="0" marL="457200" rtl="0" algn="l">
              <a:spcBef>
                <a:spcPts val="0"/>
              </a:spcBef>
              <a:spcAft>
                <a:spcPts val="0"/>
              </a:spcAft>
              <a:buClr>
                <a:srgbClr val="FFFFFF"/>
              </a:buClr>
              <a:buSzPts val="1800"/>
              <a:buFont typeface="Times New Roman"/>
              <a:buChar char="●"/>
            </a:pPr>
            <a:r>
              <a:rPr lang="en" sz="1800">
                <a:solidFill>
                  <a:srgbClr val="FFFFFF"/>
                </a:solidFill>
                <a:latin typeface="Times New Roman"/>
                <a:ea typeface="Times New Roman"/>
                <a:cs typeface="Times New Roman"/>
                <a:sym typeface="Times New Roman"/>
              </a:rPr>
              <a:t>Psychological Wellbeing Practitioner (PWP) apprenticeships</a:t>
            </a:r>
            <a:endParaRPr sz="1800">
              <a:solidFill>
                <a:srgbClr val="FFFFFF"/>
              </a:solidFill>
              <a:latin typeface="Times New Roman"/>
              <a:ea typeface="Times New Roman"/>
              <a:cs typeface="Times New Roman"/>
              <a:sym typeface="Times New Roman"/>
            </a:endParaRPr>
          </a:p>
          <a:p>
            <a:pPr indent="-342900" lvl="0" marL="457200" rtl="0" algn="l">
              <a:spcBef>
                <a:spcPts val="0"/>
              </a:spcBef>
              <a:spcAft>
                <a:spcPts val="0"/>
              </a:spcAft>
              <a:buClr>
                <a:srgbClr val="FFFFFF"/>
              </a:buClr>
              <a:buSzPts val="1800"/>
              <a:buFont typeface="Times New Roman"/>
              <a:buChar char="●"/>
            </a:pPr>
            <a:r>
              <a:rPr lang="en" sz="1800">
                <a:solidFill>
                  <a:srgbClr val="FFFFFF"/>
                </a:solidFill>
                <a:latin typeface="Times New Roman"/>
                <a:ea typeface="Times New Roman"/>
                <a:cs typeface="Times New Roman"/>
                <a:sym typeface="Times New Roman"/>
              </a:rPr>
              <a:t>Children, Young people and Families Practitioner apprenticeships.</a:t>
            </a:r>
            <a:endParaRPr sz="1800">
              <a:solidFill>
                <a:srgbClr val="FFFFFF"/>
              </a:solidFill>
              <a:latin typeface="Times New Roman"/>
              <a:ea typeface="Times New Roman"/>
              <a:cs typeface="Times New Roman"/>
              <a:sym typeface="Times New Roman"/>
            </a:endParaRPr>
          </a:p>
          <a:p>
            <a:pPr indent="-342900" lvl="0" marL="457200" rtl="0" algn="l">
              <a:spcBef>
                <a:spcPts val="0"/>
              </a:spcBef>
              <a:spcAft>
                <a:spcPts val="0"/>
              </a:spcAft>
              <a:buClr>
                <a:srgbClr val="FFFFFF"/>
              </a:buClr>
              <a:buSzPts val="1800"/>
              <a:buFont typeface="Times New Roman"/>
              <a:buChar char="●"/>
            </a:pPr>
            <a:r>
              <a:rPr lang="en" sz="1800">
                <a:solidFill>
                  <a:srgbClr val="FFFFFF"/>
                </a:solidFill>
                <a:latin typeface="Times New Roman"/>
                <a:ea typeface="Times New Roman"/>
                <a:cs typeface="Times New Roman"/>
                <a:sym typeface="Times New Roman"/>
              </a:rPr>
              <a:t>You still have to complete postgraduate study and training.</a:t>
            </a:r>
            <a:endParaRPr sz="1800">
              <a:solidFill>
                <a:srgbClr val="FFFFFF"/>
              </a:solidFill>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8"/>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79"/>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0"/>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1"/>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 name="Shape 85"/>
        <p:cNvGrpSpPr/>
        <p:nvPr/>
      </p:nvGrpSpPr>
      <p:grpSpPr>
        <a:xfrm>
          <a:off x="0" y="0"/>
          <a:ext cx="0" cy="0"/>
          <a:chOff x="0" y="0"/>
          <a:chExt cx="0" cy="0"/>
        </a:xfrm>
      </p:grpSpPr>
      <p:sp>
        <p:nvSpPr>
          <p:cNvPr id="86" name="Google Shape;86;p17"/>
          <p:cNvSpPr txBox="1"/>
          <p:nvPr>
            <p:ph type="title"/>
          </p:nvPr>
        </p:nvSpPr>
        <p:spPr>
          <a:xfrm>
            <a:off x="32225" y="-294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320">
                <a:latin typeface="Times New Roman"/>
                <a:ea typeface="Times New Roman"/>
                <a:cs typeface="Times New Roman"/>
                <a:sym typeface="Times New Roman"/>
              </a:rPr>
              <a:t>Duties </a:t>
            </a:r>
            <a:endParaRPr sz="3320">
              <a:latin typeface="Times New Roman"/>
              <a:ea typeface="Times New Roman"/>
              <a:cs typeface="Times New Roman"/>
              <a:sym typeface="Times New Roman"/>
            </a:endParaRPr>
          </a:p>
        </p:txBody>
      </p:sp>
      <p:sp>
        <p:nvSpPr>
          <p:cNvPr id="87" name="Google Shape;87;p17"/>
          <p:cNvSpPr txBox="1"/>
          <p:nvPr>
            <p:ph idx="1" type="body"/>
          </p:nvPr>
        </p:nvSpPr>
        <p:spPr>
          <a:xfrm>
            <a:off x="105300" y="644725"/>
            <a:ext cx="8933400" cy="44379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1800"/>
              </a:spcBef>
              <a:spcAft>
                <a:spcPts val="0"/>
              </a:spcAft>
              <a:buClr>
                <a:schemeClr val="dk1"/>
              </a:buClr>
              <a:buSzPts val="1100"/>
              <a:buFont typeface="Arial"/>
              <a:buNone/>
            </a:pPr>
            <a:r>
              <a:rPr b="1" lang="en" sz="2400">
                <a:solidFill>
                  <a:schemeClr val="dk1"/>
                </a:solidFill>
                <a:latin typeface="Times New Roman"/>
                <a:ea typeface="Times New Roman"/>
                <a:cs typeface="Times New Roman"/>
                <a:sym typeface="Times New Roman"/>
              </a:rPr>
              <a:t>Day-to-Day Role</a:t>
            </a:r>
            <a:endParaRPr b="1" sz="2400">
              <a:solidFill>
                <a:schemeClr val="dk1"/>
              </a:solidFill>
              <a:latin typeface="Times New Roman"/>
              <a:ea typeface="Times New Roman"/>
              <a:cs typeface="Times New Roman"/>
              <a:sym typeface="Times New Roman"/>
            </a:endParaRPr>
          </a:p>
          <a:p>
            <a:pPr indent="-342900" lvl="0" marL="457200" rtl="0" algn="l">
              <a:spcBef>
                <a:spcPts val="1200"/>
              </a:spcBef>
              <a:spcAft>
                <a:spcPts val="0"/>
              </a:spcAft>
              <a:buClr>
                <a:schemeClr val="dk1"/>
              </a:buClr>
              <a:buSzPts val="1800"/>
              <a:buChar char="●"/>
            </a:pPr>
            <a:r>
              <a:rPr lang="en">
                <a:solidFill>
                  <a:schemeClr val="dk1"/>
                </a:solidFill>
                <a:latin typeface="Times New Roman"/>
                <a:ea typeface="Times New Roman"/>
                <a:cs typeface="Times New Roman"/>
                <a:sym typeface="Times New Roman"/>
              </a:rPr>
              <a:t>Conducting </a:t>
            </a:r>
            <a:r>
              <a:rPr b="1" lang="en">
                <a:solidFill>
                  <a:schemeClr val="dk1"/>
                </a:solidFill>
                <a:latin typeface="Times New Roman"/>
                <a:ea typeface="Times New Roman"/>
                <a:cs typeface="Times New Roman"/>
                <a:sym typeface="Times New Roman"/>
              </a:rPr>
              <a:t>one-to-one, group, or family therapy sessions</a:t>
            </a:r>
            <a:r>
              <a:rPr lang="en">
                <a:solidFill>
                  <a:schemeClr val="dk1"/>
                </a:solidFill>
                <a:latin typeface="Times New Roman"/>
                <a:ea typeface="Times New Roman"/>
                <a:cs typeface="Times New Roman"/>
                <a:sym typeface="Times New Roman"/>
              </a:rPr>
              <a:t> (usually 45–60 mins).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Assessing clients’ needs, risks, and therapy goals.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Maintaining clinical notes, confidentiality, and ethical standards.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Working with multidisciplinary teams (psychiatrists, GPs, nurses, social workers).</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Char char="●"/>
            </a:pPr>
            <a:r>
              <a:rPr lang="en">
                <a:solidFill>
                  <a:schemeClr val="dk1"/>
                </a:solidFill>
                <a:latin typeface="Times New Roman"/>
                <a:ea typeface="Times New Roman"/>
                <a:cs typeface="Times New Roman"/>
                <a:sym typeface="Times New Roman"/>
              </a:rPr>
              <a:t>Continuing </a:t>
            </a:r>
            <a:r>
              <a:rPr b="1" lang="en">
                <a:solidFill>
                  <a:schemeClr val="dk1"/>
                </a:solidFill>
                <a:latin typeface="Times New Roman"/>
                <a:ea typeface="Times New Roman"/>
                <a:cs typeface="Times New Roman"/>
                <a:sym typeface="Times New Roman"/>
              </a:rPr>
              <a:t>supervision and professional development</a:t>
            </a:r>
            <a:r>
              <a:rPr lang="en">
                <a:solidFill>
                  <a:schemeClr val="dk1"/>
                </a:solidFill>
                <a:latin typeface="Times New Roman"/>
                <a:ea typeface="Times New Roman"/>
                <a:cs typeface="Times New Roman"/>
                <a:sym typeface="Times New Roman"/>
              </a:rPr>
              <a:t> (mandatory for safe practice).</a:t>
            </a:r>
            <a:br>
              <a:rPr lang="en">
                <a:solidFill>
                  <a:schemeClr val="dk1"/>
                </a:solidFill>
                <a:latin typeface="Times New Roman"/>
                <a:ea typeface="Times New Roman"/>
                <a:cs typeface="Times New Roman"/>
                <a:sym typeface="Times New Roman"/>
              </a:rPr>
            </a:br>
            <a:endParaRPr>
              <a:solidFill>
                <a:schemeClr val="dk1"/>
              </a:solidFill>
              <a:latin typeface="Times New Roman"/>
              <a:ea typeface="Times New Roman"/>
              <a:cs typeface="Times New Roman"/>
              <a:sym typeface="Times New Roman"/>
            </a:endParaRPr>
          </a:p>
          <a:p>
            <a:pPr indent="-342900" lvl="0" marL="457200" rtl="0" algn="l">
              <a:spcBef>
                <a:spcPts val="0"/>
              </a:spcBef>
              <a:spcAft>
                <a:spcPts val="0"/>
              </a:spcAft>
              <a:buClr>
                <a:schemeClr val="dk1"/>
              </a:buClr>
              <a:buSzPts val="1800"/>
              <a:buFont typeface="Times New Roman"/>
              <a:buChar char="●"/>
            </a:pPr>
            <a:r>
              <a:rPr lang="en">
                <a:solidFill>
                  <a:schemeClr val="dk1"/>
                </a:solidFill>
                <a:latin typeface="Times New Roman"/>
                <a:ea typeface="Times New Roman"/>
                <a:cs typeface="Times New Roman"/>
                <a:sym typeface="Times New Roman"/>
              </a:rPr>
              <a:t>Sometimes contributing to research, training, or organisational wellbeing programmes.</a:t>
            </a:r>
            <a:endParaRPr>
              <a:solidFill>
                <a:schemeClr val="dk1"/>
              </a:solidFill>
              <a:latin typeface="Times New Roman"/>
              <a:ea typeface="Times New Roman"/>
              <a:cs typeface="Times New Roman"/>
              <a:sym typeface="Times New Roman"/>
            </a:endParaRPr>
          </a:p>
          <a:p>
            <a:pPr indent="0" lvl="0" marL="457200" rtl="0" algn="l">
              <a:lnSpc>
                <a:spcPct val="95000"/>
              </a:lnSpc>
              <a:spcBef>
                <a:spcPts val="1200"/>
              </a:spcBef>
              <a:spcAft>
                <a:spcPts val="4200"/>
              </a:spcAft>
              <a:buNone/>
            </a:pPr>
            <a:r>
              <a:t/>
            </a:r>
            <a:endParaRPr sz="2195">
              <a:solidFill>
                <a:srgbClr val="666666"/>
              </a:solidFill>
              <a:highlight>
                <a:srgbClr val="FFFFFF"/>
              </a:highlight>
              <a:latin typeface="Times New Roman"/>
              <a:ea typeface="Times New Roman"/>
              <a:cs typeface="Times New Roman"/>
              <a:sym typeface="Times New Roman"/>
            </a:endParaRPr>
          </a:p>
        </p:txBody>
      </p:sp>
      <p:sp>
        <p:nvSpPr>
          <p:cNvPr id="88" name="Google Shape;88;p17"/>
          <p:cNvSpPr txBox="1"/>
          <p:nvPr/>
        </p:nvSpPr>
        <p:spPr>
          <a:xfrm>
            <a:off x="5969300" y="110550"/>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latin typeface="Times New Roman"/>
              <a:ea typeface="Times New Roman"/>
              <a:cs typeface="Times New Roman"/>
              <a:sym typeface="Times New Roman"/>
            </a:endParaRPr>
          </a:p>
        </p:txBody>
      </p:sp>
      <p:sp>
        <p:nvSpPr>
          <p:cNvPr id="89" name="Google Shape;89;p17"/>
          <p:cNvSpPr/>
          <p:nvPr/>
        </p:nvSpPr>
        <p:spPr>
          <a:xfrm>
            <a:off x="5739000" y="-29475"/>
            <a:ext cx="3405000" cy="1183800"/>
          </a:xfrm>
          <a:prstGeom prst="wedgeRoundRectCallout">
            <a:avLst>
              <a:gd fmla="val -63875" name="adj1"/>
              <a:gd fmla="val 49426" name="adj2"/>
              <a:gd fmla="val 0" name="adj3"/>
            </a:avLst>
          </a:prstGeom>
          <a:solidFill>
            <a:srgbClr val="F4CC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Times New Roman"/>
                <a:ea typeface="Times New Roman"/>
                <a:cs typeface="Times New Roman"/>
                <a:sym typeface="Times New Roman"/>
              </a:rPr>
              <a:t>What does </a:t>
            </a:r>
            <a:r>
              <a:rPr lang="en" sz="1900">
                <a:latin typeface="Times New Roman"/>
                <a:ea typeface="Times New Roman"/>
                <a:cs typeface="Times New Roman"/>
                <a:sym typeface="Times New Roman"/>
              </a:rPr>
              <a:t>ethics mean and why is it important for a psychotherapist to behave ethically?</a:t>
            </a:r>
            <a:endParaRPr sz="1900">
              <a:latin typeface="Times New Roman"/>
              <a:ea typeface="Times New Roman"/>
              <a:cs typeface="Times New Roman"/>
              <a:sym typeface="Times New Roman"/>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89"/>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8"/>
          <p:cNvSpPr txBox="1"/>
          <p:nvPr>
            <p:ph type="title"/>
          </p:nvPr>
        </p:nvSpPr>
        <p:spPr>
          <a:xfrm>
            <a:off x="153600" y="-6040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 sz="3220">
                <a:latin typeface="Times New Roman"/>
                <a:ea typeface="Times New Roman"/>
                <a:cs typeface="Times New Roman"/>
                <a:sym typeface="Times New Roman"/>
              </a:rPr>
              <a:t>Salaries</a:t>
            </a:r>
            <a:endParaRPr sz="3220">
              <a:latin typeface="Times New Roman"/>
              <a:ea typeface="Times New Roman"/>
              <a:cs typeface="Times New Roman"/>
              <a:sym typeface="Times New Roman"/>
            </a:endParaRPr>
          </a:p>
        </p:txBody>
      </p:sp>
      <p:sp>
        <p:nvSpPr>
          <p:cNvPr id="95" name="Google Shape;95;p18"/>
          <p:cNvSpPr txBox="1"/>
          <p:nvPr>
            <p:ph idx="1" type="body"/>
          </p:nvPr>
        </p:nvSpPr>
        <p:spPr>
          <a:xfrm>
            <a:off x="110850" y="657250"/>
            <a:ext cx="8922300" cy="4186500"/>
          </a:xfrm>
          <a:prstGeom prst="rect">
            <a:avLst/>
          </a:prstGeom>
          <a:ln cap="flat" cmpd="sng" w="19050">
            <a:solidFill>
              <a:srgbClr val="0B5394"/>
            </a:solidFill>
            <a:prstDash val="solid"/>
            <a:round/>
            <a:headEnd len="sm" w="sm" type="none"/>
            <a:tailEnd len="sm" w="sm" type="none"/>
          </a:ln>
        </p:spPr>
        <p:txBody>
          <a:bodyPr anchorCtr="0" anchor="t" bIns="91425" lIns="91425" spcFirstLastPara="1" rIns="91425" wrap="square" tIns="91425">
            <a:noAutofit/>
          </a:bodyPr>
          <a:lstStyle/>
          <a:p>
            <a:pPr indent="0" lvl="0" marL="0" rtl="0" algn="l">
              <a:spcBef>
                <a:spcPts val="0"/>
              </a:spcBef>
              <a:spcAft>
                <a:spcPts val="0"/>
              </a:spcAft>
              <a:buNone/>
            </a:pPr>
            <a:r>
              <a:rPr b="1" lang="en" sz="2100" u="sng">
                <a:solidFill>
                  <a:schemeClr val="dk1"/>
                </a:solidFill>
                <a:latin typeface="Times New Roman"/>
                <a:ea typeface="Times New Roman"/>
                <a:cs typeface="Times New Roman"/>
                <a:sym typeface="Times New Roman"/>
              </a:rPr>
              <a:t>National careers Service:</a:t>
            </a:r>
            <a:endParaRPr b="1" sz="2100" u="sng">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100">
                <a:solidFill>
                  <a:schemeClr val="dk1"/>
                </a:solidFill>
                <a:latin typeface="Times New Roman"/>
                <a:ea typeface="Times New Roman"/>
                <a:cs typeface="Times New Roman"/>
                <a:sym typeface="Times New Roman"/>
              </a:rPr>
              <a:t>Starter: </a:t>
            </a:r>
            <a:r>
              <a:rPr lang="en" sz="2100">
                <a:solidFill>
                  <a:schemeClr val="dk1"/>
                </a:solidFill>
                <a:latin typeface="Times New Roman"/>
                <a:ea typeface="Times New Roman"/>
                <a:cs typeface="Times New Roman"/>
                <a:sym typeface="Times New Roman"/>
              </a:rPr>
              <a:t>£39,000</a:t>
            </a:r>
            <a:endParaRPr sz="21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100">
                <a:solidFill>
                  <a:schemeClr val="dk1"/>
                </a:solidFill>
                <a:latin typeface="Times New Roman"/>
                <a:ea typeface="Times New Roman"/>
                <a:cs typeface="Times New Roman"/>
                <a:sym typeface="Times New Roman"/>
              </a:rPr>
              <a:t>Experienced: </a:t>
            </a:r>
            <a:r>
              <a:rPr lang="en" sz="2100">
                <a:solidFill>
                  <a:schemeClr val="dk1"/>
                </a:solidFill>
                <a:latin typeface="Times New Roman"/>
                <a:ea typeface="Times New Roman"/>
                <a:cs typeface="Times New Roman"/>
                <a:sym typeface="Times New Roman"/>
              </a:rPr>
              <a:t>£55,000</a:t>
            </a:r>
            <a:endParaRPr sz="21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100" u="sng">
                <a:solidFill>
                  <a:schemeClr val="dk1"/>
                </a:solidFill>
                <a:latin typeface="Times New Roman"/>
                <a:ea typeface="Times New Roman"/>
                <a:cs typeface="Times New Roman"/>
                <a:sym typeface="Times New Roman"/>
              </a:rPr>
              <a:t>NHS:</a:t>
            </a:r>
            <a:endParaRPr b="1" sz="2100" u="sng">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100">
                <a:solidFill>
                  <a:schemeClr val="dk1"/>
                </a:solidFill>
                <a:latin typeface="Times New Roman"/>
                <a:ea typeface="Times New Roman"/>
                <a:cs typeface="Times New Roman"/>
                <a:sym typeface="Times New Roman"/>
              </a:rPr>
              <a:t>Qualified: </a:t>
            </a:r>
            <a:r>
              <a:rPr lang="en" sz="2100">
                <a:solidFill>
                  <a:schemeClr val="dk1"/>
                </a:solidFill>
                <a:latin typeface="Times New Roman"/>
                <a:ea typeface="Times New Roman"/>
                <a:cs typeface="Times New Roman"/>
                <a:sym typeface="Times New Roman"/>
              </a:rPr>
              <a:t>£47,820 - £54,710</a:t>
            </a:r>
            <a:endParaRPr sz="21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100">
                <a:solidFill>
                  <a:schemeClr val="dk1"/>
                </a:solidFill>
                <a:latin typeface="Times New Roman"/>
                <a:ea typeface="Times New Roman"/>
                <a:cs typeface="Times New Roman"/>
                <a:sym typeface="Times New Roman"/>
              </a:rPr>
              <a:t>Specialist/Principle: </a:t>
            </a:r>
            <a:r>
              <a:rPr lang="en" sz="2100">
                <a:solidFill>
                  <a:schemeClr val="dk1"/>
                </a:solidFill>
                <a:latin typeface="Times New Roman"/>
                <a:ea typeface="Times New Roman"/>
                <a:cs typeface="Times New Roman"/>
                <a:sym typeface="Times New Roman"/>
              </a:rPr>
              <a:t>£55,690 - £74,896</a:t>
            </a:r>
            <a:endParaRPr sz="21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rPr b="1" lang="en" sz="2100" u="sng">
                <a:solidFill>
                  <a:schemeClr val="dk1"/>
                </a:solidFill>
                <a:latin typeface="Times New Roman"/>
                <a:ea typeface="Times New Roman"/>
                <a:cs typeface="Times New Roman"/>
                <a:sym typeface="Times New Roman"/>
              </a:rPr>
              <a:t>Private Practice:</a:t>
            </a:r>
            <a:endParaRPr b="1" sz="2100" u="sng">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rPr lang="en" sz="2100">
                <a:solidFill>
                  <a:schemeClr val="dk1"/>
                </a:solidFill>
                <a:latin typeface="Times New Roman"/>
                <a:ea typeface="Times New Roman"/>
                <a:cs typeface="Times New Roman"/>
                <a:sym typeface="Times New Roman"/>
              </a:rPr>
              <a:t>Ranges between £50,000 and £147,000</a:t>
            </a:r>
            <a:endParaRPr sz="21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9" name="Shape 99"/>
        <p:cNvGrpSpPr/>
        <p:nvPr/>
      </p:nvGrpSpPr>
      <p:grpSpPr>
        <a:xfrm>
          <a:off x="0" y="0"/>
          <a:ext cx="0" cy="0"/>
          <a:chOff x="0" y="0"/>
          <a:chExt cx="0" cy="0"/>
        </a:xfrm>
      </p:grpSpPr>
      <p:sp>
        <p:nvSpPr>
          <p:cNvPr id="100" name="Google Shape;100;p19"/>
          <p:cNvSpPr txBox="1"/>
          <p:nvPr/>
        </p:nvSpPr>
        <p:spPr>
          <a:xfrm>
            <a:off x="2846775" y="3780075"/>
            <a:ext cx="30000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sz="1800">
              <a:solidFill>
                <a:schemeClr val="dk1"/>
              </a:solidFill>
            </a:endParaRPr>
          </a:p>
        </p:txBody>
      </p:sp>
      <p:sp>
        <p:nvSpPr>
          <p:cNvPr id="101" name="Google Shape;101;p19"/>
          <p:cNvSpPr txBox="1"/>
          <p:nvPr/>
        </p:nvSpPr>
        <p:spPr>
          <a:xfrm>
            <a:off x="97550" y="116050"/>
            <a:ext cx="3125400" cy="51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100">
                <a:solidFill>
                  <a:schemeClr val="dk2"/>
                </a:solidFill>
                <a:latin typeface="Times New Roman"/>
                <a:ea typeface="Times New Roman"/>
                <a:cs typeface="Times New Roman"/>
                <a:sym typeface="Times New Roman"/>
              </a:rPr>
              <a:t>What’s the job like?</a:t>
            </a:r>
            <a:endParaRPr sz="2100">
              <a:solidFill>
                <a:schemeClr val="dk2"/>
              </a:solidFill>
              <a:latin typeface="Times New Roman"/>
              <a:ea typeface="Times New Roman"/>
              <a:cs typeface="Times New Roman"/>
              <a:sym typeface="Times New Roman"/>
            </a:endParaRPr>
          </a:p>
        </p:txBody>
      </p:sp>
      <p:sp>
        <p:nvSpPr>
          <p:cNvPr id="102" name="Google Shape;102;p19"/>
          <p:cNvSpPr txBox="1"/>
          <p:nvPr/>
        </p:nvSpPr>
        <p:spPr>
          <a:xfrm>
            <a:off x="5910600" y="1768700"/>
            <a:ext cx="3000000" cy="4617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t/>
            </a:r>
            <a:endParaRPr sz="1800">
              <a:solidFill>
                <a:schemeClr val="dk1"/>
              </a:solidFill>
            </a:endParaRPr>
          </a:p>
        </p:txBody>
      </p:sp>
      <p:pic>
        <p:nvPicPr>
          <p:cNvPr descr="**A Day in my Life as a Psychotherapist Private Practice | Mental Health Therapist | Counsellor**&#10;&#10;Ever wondered what a typical day looks like for a therapist in private practice? In this video, I’m taking you through a day in my life as a psychotherapist and mental health therapist in private practice in the UK. &#10;&#10;Whether you're curious about the rhythm of this work, or you're thinking of starting your own practice, I hope this gives you a real feel for what to expect — the pace, the flexibility, the depth, and the human connection.&#10;&#10;**🎯 1:1 Mentoring &amp; Consultancy**&#10;Thinking about changing career to become a therapist? Already qualified and wanting to start up a private practice? Or maybe you're in practice and want to grow — or you're curious about using your voice on YouTube? I offer supportive, one-to-one mentoring on career change, starting and growing private practice, and creating meaningful content. All details can be found at: (https://www.thistrustedplace.co.uk)&#10;&#10;✅ If you're thinking about exploring therapy generally, I’d love to hear from you. Please do get in touch with me via my website (http://www.thistrustedplace.co.uk) to find out more or to arrange an initial conversation.&#10;&#10;**🎥 More videos like this:**&#10;(https://www.youtube.com/watch?v=PXwaHiXBx4I)&#10;(https://youtu.be/bv5sDWM-7TI)&#10;(https://www.youtube.com/watch?v=xUb3E9U5oXk)&#10;(https://www.youtube.com/watch?v=q0FT3jEKjXI)&#10;(https://www.youtube.com/watch?v=84CKgb-YuGc)&#10;&#10;If you find this video helpful, please feel free to SHARE it, LIKE it to show your support, and do 🔔 SUBSCRIBE to the channel for more content: (https://www.youtube.com/@JohnPaulDaviesTTP?sub_confirmation=1)&#10;&#10;**🎁 FREE COURSE: Life Unlimited – 10 Steps to Real Change**&#10;Now available on this channel in a playlist. If you're looking to move through anxiety, stress, depression, chronic anger, addictive behaviour, co-dependency, narcissism, low self-esteem/confidence, relationship problems — or you simply feel stuck, lost or unfulfilled — this course is designed to help you move forward with clarity and care 🌱&#10;&#10;💬 What people are saying:&#10;“John-Paul’s course Life Unlimited more than lives up to its promise as a practical and accessible guide to making meaningful, positive changes in your life. He takes you on a clear path towards self-awareness and self-acceptance, helping you to set healthy boundaries in your relationships with others.”&#10;&#10;“The course is packed with valuable content, yet John-Paul’s warm, non-judgemental style makes it feel more as if a friend is sharing some wonderful wisdom. 100% recommend.”&#10;&#10;🎧 Podcast version of this video: (https://www.buzzsprout.com/2067601)&#10;&#10;&#10;#therapist #therapistlife #therapyclients #privatepractice" id="103" name="Google Shape;103;p19" title="A Day in My Life as a Psychotherapist Private Practice | Mental Health Therapist | Counsellor">
            <a:hlinkClick r:id="rId3"/>
          </p:cNvPr>
          <p:cNvPicPr preferRelativeResize="0"/>
          <p:nvPr/>
        </p:nvPicPr>
        <p:blipFill>
          <a:blip r:embed="rId4">
            <a:alphaModFix/>
          </a:blip>
          <a:stretch>
            <a:fillRect/>
          </a:stretch>
        </p:blipFill>
        <p:spPr>
          <a:xfrm>
            <a:off x="216800" y="742250"/>
            <a:ext cx="3048000" cy="1714500"/>
          </a:xfrm>
          <a:prstGeom prst="rect">
            <a:avLst/>
          </a:prstGeom>
          <a:noFill/>
          <a:ln>
            <a:noFill/>
          </a:ln>
        </p:spPr>
      </p:pic>
      <p:sp>
        <p:nvSpPr>
          <p:cNvPr id="104" name="Google Shape;104;p19"/>
          <p:cNvSpPr txBox="1"/>
          <p:nvPr/>
        </p:nvSpPr>
        <p:spPr>
          <a:xfrm>
            <a:off x="1647400" y="3049575"/>
            <a:ext cx="3471600" cy="510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300">
                <a:solidFill>
                  <a:schemeClr val="dk2"/>
                </a:solidFill>
                <a:latin typeface="Times New Roman"/>
                <a:ea typeface="Times New Roman"/>
                <a:cs typeface="Times New Roman"/>
                <a:sym typeface="Times New Roman"/>
              </a:rPr>
              <a:t>And something related…</a:t>
            </a:r>
            <a:endParaRPr sz="2300">
              <a:solidFill>
                <a:schemeClr val="dk2"/>
              </a:solidFill>
              <a:latin typeface="Times New Roman"/>
              <a:ea typeface="Times New Roman"/>
              <a:cs typeface="Times New Roman"/>
              <a:sym typeface="Times New Roman"/>
            </a:endParaRPr>
          </a:p>
        </p:txBody>
      </p:sp>
      <p:pic>
        <p:nvPicPr>
          <p:cNvPr descr="Experience a day in the life of Vanessa, a child psychologist with NUH, as she goes from seeing her young patients, to conducting therapies, to working on her research, etc.&#10;&#10;She will share what goes on during her therapy sessions with her patients. Some of the therapies and techniques that she uses with her patients include schema therapy and chair work.&#10;&#10;Learn about the NUH work culture as well as the upskilling and work opportunities NUH offers, from Vanessa’s perspective.  &#10;&#10;Keen to join #TeamNUH? Click here to explore a career with NUH at http://for.sg/careers-at-nuh&#10;&#10;For an appointment with NUH, visit&#10;https://www.nuh.com.sg/patients-visitors/Appointments/Pages/default.aspx &#10;&#10;Follow NUH on social media:&#10;Subscribe to NUH's Youtube channel and visit us at https://www.nuh.com.sg&#10;Facebook: https://www.facebook.com/NationalUniversityHospital&#10;Instagram: https://www.instagram.com/nuhig/&#10;LinkedIn: https://www.linkedin.com/company/national-university-hospital&#10;&#10;About National University Hospital (NUH) (Singapore):&#10;NUH is Singapore's major tertiary hospital and referral centre with over 50 medical, surgical and dental specialties. It is the only public hospital in Singapore to offer a comprehensive suite of specialist care for adults, women and children as well as paediatric kidney and liver transplant programme, in addition to kidney, liver and pancreas transplantations for adults." id="105" name="Google Shape;105;p19" title="A Day In The Life Of A Child Psychologist">
            <a:hlinkClick r:id="rId5"/>
          </p:cNvPr>
          <p:cNvPicPr preferRelativeResize="0"/>
          <p:nvPr/>
        </p:nvPicPr>
        <p:blipFill>
          <a:blip r:embed="rId6">
            <a:alphaModFix/>
          </a:blip>
          <a:stretch>
            <a:fillRect/>
          </a:stretch>
        </p:blipFill>
        <p:spPr>
          <a:xfrm>
            <a:off x="4975175" y="2875025"/>
            <a:ext cx="3533650" cy="19876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3"/>
                                        </p:tgtEl>
                                        <p:attrNameLst>
                                          <p:attrName>style.visibility</p:attrName>
                                        </p:attrNameLst>
                                      </p:cBhvr>
                                      <p:to>
                                        <p:strVal val="visible"/>
                                      </p:to>
                                    </p:set>
                                    <p:animEffect filter="fade" transition="in">
                                      <p:cBhvr>
                                        <p:cTn dur="1000"/>
                                        <p:tgtEl>
                                          <p:spTgt spid="103"/>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05"/>
                                        </p:tgtEl>
                                        <p:attrNameLst>
                                          <p:attrName>style.visibility</p:attrName>
                                        </p:attrNameLst>
                                      </p:cBhvr>
                                      <p:to>
                                        <p:strVal val="visible"/>
                                      </p:to>
                                    </p:set>
                                    <p:animEffect filter="fade" transition="in">
                                      <p:cBhvr>
                                        <p:cTn dur="1000"/>
                                        <p:tgtEl>
                                          <p:spTgt spid="1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To find out more…</a:t>
            </a:r>
            <a:endParaRPr>
              <a:latin typeface="Times New Roman"/>
              <a:ea typeface="Times New Roman"/>
              <a:cs typeface="Times New Roman"/>
              <a:sym typeface="Times New Roman"/>
            </a:endParaRPr>
          </a:p>
        </p:txBody>
      </p:sp>
      <p:sp>
        <p:nvSpPr>
          <p:cNvPr id="111" name="Google Shape;111;p20"/>
          <p:cNvSpPr txBox="1"/>
          <p:nvPr/>
        </p:nvSpPr>
        <p:spPr>
          <a:xfrm>
            <a:off x="161800" y="1319425"/>
            <a:ext cx="6765000" cy="89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300" u="sng">
                <a:solidFill>
                  <a:schemeClr val="hlink"/>
                </a:solidFill>
                <a:latin typeface="Times New Roman"/>
                <a:ea typeface="Times New Roman"/>
                <a:cs typeface="Times New Roman"/>
                <a:sym typeface="Times New Roman"/>
                <a:hlinkClick r:id="rId3"/>
              </a:rPr>
              <a:t>British Association for Counselling and Psychotherapy</a:t>
            </a:r>
            <a:endParaRPr sz="23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sp>
        <p:nvSpPr>
          <p:cNvPr id="112" name="Google Shape;112;p20"/>
          <p:cNvSpPr txBox="1"/>
          <p:nvPr/>
        </p:nvSpPr>
        <p:spPr>
          <a:xfrm>
            <a:off x="239700" y="2336950"/>
            <a:ext cx="6052200" cy="8928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sz="2300" u="sng">
                <a:solidFill>
                  <a:schemeClr val="hlink"/>
                </a:solidFill>
                <a:latin typeface="Times New Roman"/>
                <a:ea typeface="Times New Roman"/>
                <a:cs typeface="Times New Roman"/>
                <a:sym typeface="Times New Roman"/>
                <a:hlinkClick r:id="rId4"/>
              </a:rPr>
              <a:t>The UK Council for Psychotherapy</a:t>
            </a:r>
            <a:endParaRPr sz="2300">
              <a:solidFill>
                <a:schemeClr val="dk1"/>
              </a:solidFill>
              <a:latin typeface="Times New Roman"/>
              <a:ea typeface="Times New Roman"/>
              <a:cs typeface="Times New Roman"/>
              <a:sym typeface="Times New Roman"/>
            </a:endParaRPr>
          </a:p>
          <a:p>
            <a:pPr indent="0" lvl="0" marL="0" rtl="0" algn="l">
              <a:spcBef>
                <a:spcPts val="0"/>
              </a:spcBef>
              <a:spcAft>
                <a:spcPts val="0"/>
              </a:spcAft>
              <a:buNone/>
            </a:pPr>
            <a:r>
              <a:t/>
            </a:r>
            <a:endParaRPr sz="2300">
              <a:solidFill>
                <a:schemeClr val="dk1"/>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