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ceea044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ceea044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2acaceea044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2acaceea044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2acaceea044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2acaceea044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3612396f43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3612396f43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2acaceea044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2acaceea044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612396f432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612396f432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acaceea044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acaceea044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acaceea044_0_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acaceea044_0_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4.png"/><Relationship Id="rId7"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barcouncil.org.uk/about/bar-representation-fee.html"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www.youtube.com/watch?v=ZJ3ko0gTV00" TargetMode="External"/><Relationship Id="rId4" Type="http://schemas.openxmlformats.org/officeDocument/2006/relationships/image" Target="../media/image3.jpg"/><Relationship Id="rId5" Type="http://schemas.openxmlformats.org/officeDocument/2006/relationships/hyperlink" Target="http://www.youtube.com/watch?v=PBbixTgr9hI" TargetMode="External"/><Relationship Id="rId6" Type="http://schemas.openxmlformats.org/officeDocument/2006/relationships/image" Target="../media/image5.jpg"/><Relationship Id="rId7" Type="http://schemas.openxmlformats.org/officeDocument/2006/relationships/hyperlink" Target="http://www.youtube.com/watch?v=tdDLGNkoMT8" TargetMode="External"/><Relationship Id="rId8"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9.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35600" y="102750"/>
            <a:ext cx="8872800" cy="1004400"/>
          </a:xfrm>
          <a:prstGeom prst="rect">
            <a:avLst/>
          </a:prstGeom>
          <a:solidFill>
            <a:srgbClr val="0B5394"/>
          </a:solidFill>
        </p:spPr>
        <p:txBody>
          <a:bodyPr anchorCtr="0" anchor="b" bIns="91425" lIns="91425" spcFirstLastPara="1" rIns="91425" wrap="square" tIns="91425">
            <a:normAutofit/>
          </a:bodyPr>
          <a:lstStyle/>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 Lawyer</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655075" y="3113025"/>
            <a:ext cx="1833850" cy="1746675"/>
          </a:xfrm>
          <a:prstGeom prst="rect">
            <a:avLst/>
          </a:prstGeom>
          <a:noFill/>
          <a:ln>
            <a:noFill/>
          </a:ln>
        </p:spPr>
      </p:pic>
      <p:pic>
        <p:nvPicPr>
          <p:cNvPr id="56" name="Google Shape;56;p13"/>
          <p:cNvPicPr preferRelativeResize="0"/>
          <p:nvPr/>
        </p:nvPicPr>
        <p:blipFill>
          <a:blip r:embed="rId4">
            <a:alphaModFix/>
          </a:blip>
          <a:stretch>
            <a:fillRect/>
          </a:stretch>
        </p:blipFill>
        <p:spPr>
          <a:xfrm>
            <a:off x="152400" y="1259550"/>
            <a:ext cx="2585726" cy="1551425"/>
          </a:xfrm>
          <a:prstGeom prst="rect">
            <a:avLst/>
          </a:prstGeom>
          <a:noFill/>
          <a:ln>
            <a:noFill/>
          </a:ln>
        </p:spPr>
      </p:pic>
      <p:pic>
        <p:nvPicPr>
          <p:cNvPr id="57" name="Google Shape;57;p13"/>
          <p:cNvPicPr preferRelativeResize="0"/>
          <p:nvPr/>
        </p:nvPicPr>
        <p:blipFill>
          <a:blip r:embed="rId5">
            <a:alphaModFix/>
          </a:blip>
          <a:stretch>
            <a:fillRect/>
          </a:stretch>
        </p:blipFill>
        <p:spPr>
          <a:xfrm>
            <a:off x="2922425" y="1262373"/>
            <a:ext cx="1454588" cy="1551424"/>
          </a:xfrm>
          <a:prstGeom prst="rect">
            <a:avLst/>
          </a:prstGeom>
          <a:noFill/>
          <a:ln>
            <a:noFill/>
          </a:ln>
        </p:spPr>
      </p:pic>
      <p:pic>
        <p:nvPicPr>
          <p:cNvPr id="58" name="Google Shape;58;p13"/>
          <p:cNvPicPr preferRelativeResize="0"/>
          <p:nvPr/>
        </p:nvPicPr>
        <p:blipFill>
          <a:blip r:embed="rId6">
            <a:alphaModFix/>
          </a:blip>
          <a:stretch>
            <a:fillRect/>
          </a:stretch>
        </p:blipFill>
        <p:spPr>
          <a:xfrm>
            <a:off x="6327425" y="1256650"/>
            <a:ext cx="2680975" cy="1534142"/>
          </a:xfrm>
          <a:prstGeom prst="rect">
            <a:avLst/>
          </a:prstGeom>
          <a:noFill/>
          <a:ln>
            <a:noFill/>
          </a:ln>
        </p:spPr>
      </p:pic>
      <p:pic>
        <p:nvPicPr>
          <p:cNvPr id="59" name="Google Shape;59;p13"/>
          <p:cNvPicPr preferRelativeResize="0"/>
          <p:nvPr/>
        </p:nvPicPr>
        <p:blipFill>
          <a:blip r:embed="rId7">
            <a:alphaModFix/>
          </a:blip>
          <a:stretch>
            <a:fillRect/>
          </a:stretch>
        </p:blipFill>
        <p:spPr>
          <a:xfrm>
            <a:off x="4424250" y="1256650"/>
            <a:ext cx="1777275" cy="1551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sp>
        <p:nvSpPr>
          <p:cNvPr id="64" name="Google Shape;64;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5" name="Google Shape;65;p14"/>
          <p:cNvSpPr txBox="1"/>
          <p:nvPr>
            <p:ph idx="1" type="body"/>
          </p:nvPr>
        </p:nvSpPr>
        <p:spPr>
          <a:xfrm>
            <a:off x="194475" y="639875"/>
            <a:ext cx="8760600" cy="44223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latin typeface="Times New Roman"/>
                <a:ea typeface="Times New Roman"/>
                <a:cs typeface="Times New Roman"/>
                <a:sym typeface="Times New Roman"/>
              </a:rPr>
              <a:t>A lawyer in the UK is a person who is trained and qualified to give legal advice, represent people in legal matters, and help them understand the law. There are two main types of lawyers in the UK: solicitors and barristers.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a:t>
            </a:r>
            <a:r>
              <a:rPr lang="en">
                <a:solidFill>
                  <a:schemeClr val="dk1"/>
                </a:solidFill>
                <a:latin typeface="Times New Roman"/>
                <a:ea typeface="Times New Roman"/>
                <a:cs typeface="Times New Roman"/>
                <a:sym typeface="Times New Roman"/>
              </a:rPr>
              <a:t> usually work directly with clients. They give advice, prepare legal documents, and may represent people in lower courts. They often work in law firms or for businesses, helping with things like buying a house, making a will, or dealing with family matters.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Barristers</a:t>
            </a:r>
            <a:r>
              <a:rPr lang="en">
                <a:solidFill>
                  <a:schemeClr val="dk1"/>
                </a:solidFill>
                <a:latin typeface="Times New Roman"/>
                <a:ea typeface="Times New Roman"/>
                <a:cs typeface="Times New Roman"/>
                <a:sym typeface="Times New Roman"/>
              </a:rPr>
              <a:t> are experts in court work. They are usually hired by solicitors to speak in higher courts. They wear wigs and gowns in court and present cases to judges and juries.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
                <a:solidFill>
                  <a:schemeClr val="dk1"/>
                </a:solidFill>
                <a:latin typeface="Times New Roman"/>
                <a:ea typeface="Times New Roman"/>
                <a:cs typeface="Times New Roman"/>
                <a:sym typeface="Times New Roman"/>
              </a:rPr>
              <a:t>There are also </a:t>
            </a:r>
            <a:r>
              <a:rPr b="1" lang="en">
                <a:solidFill>
                  <a:schemeClr val="dk1"/>
                </a:solidFill>
                <a:latin typeface="Times New Roman"/>
                <a:ea typeface="Times New Roman"/>
                <a:cs typeface="Times New Roman"/>
                <a:sym typeface="Times New Roman"/>
              </a:rPr>
              <a:t>legal executives</a:t>
            </a:r>
            <a:r>
              <a:rPr lang="en">
                <a:solidFill>
                  <a:schemeClr val="dk1"/>
                </a:solidFill>
                <a:latin typeface="Times New Roman"/>
                <a:ea typeface="Times New Roman"/>
                <a:cs typeface="Times New Roman"/>
                <a:sym typeface="Times New Roman"/>
              </a:rPr>
              <a:t>, who are qualified lawyers but specialise in a specific area of law, and </a:t>
            </a:r>
            <a:r>
              <a:rPr b="1" lang="en">
                <a:solidFill>
                  <a:schemeClr val="dk1"/>
                </a:solidFill>
                <a:latin typeface="Times New Roman"/>
                <a:ea typeface="Times New Roman"/>
                <a:cs typeface="Times New Roman"/>
                <a:sym typeface="Times New Roman"/>
              </a:rPr>
              <a:t>paralegals</a:t>
            </a:r>
            <a:r>
              <a:rPr lang="en">
                <a:solidFill>
                  <a:schemeClr val="dk1"/>
                </a:solidFill>
                <a:latin typeface="Times New Roman"/>
                <a:ea typeface="Times New Roman"/>
                <a:cs typeface="Times New Roman"/>
                <a:sym typeface="Times New Roman"/>
              </a:rPr>
              <a:t>, who assist lawyers but aren’t fully qualified.</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
                <a:solidFill>
                  <a:schemeClr val="dk1"/>
                </a:solidFill>
                <a:latin typeface="Times New Roman"/>
                <a:ea typeface="Times New Roman"/>
                <a:cs typeface="Times New Roman"/>
                <a:sym typeface="Times New Roman"/>
              </a:rPr>
              <a:t>All of them help people solve legal problems.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sz="2400">
              <a:latin typeface="Times New Roman"/>
              <a:ea typeface="Times New Roman"/>
              <a:cs typeface="Times New Roman"/>
              <a:sym typeface="Times New Roman"/>
            </a:endParaRPr>
          </a:p>
          <a:p>
            <a:pPr indent="0" lvl="0" marL="0" rtl="0" algn="l">
              <a:spcBef>
                <a:spcPts val="1200"/>
              </a:spcBef>
              <a:spcAft>
                <a:spcPts val="0"/>
              </a:spcAft>
              <a:buNone/>
            </a:pPr>
            <a:r>
              <a:t/>
            </a:r>
            <a:endParaRPr sz="26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1" name="Google Shape;71;p15"/>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 into</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Solicitor:</a:t>
            </a:r>
            <a:endParaRPr b="1" sz="18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Take an undergraduate degree in any subject.</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Pass parts 1 and 2 of the Solicitors Qualifying Exam (SQE)</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Complete 2 year (or </a:t>
            </a:r>
            <a:r>
              <a:rPr lang="en" sz="2100">
                <a:solidFill>
                  <a:srgbClr val="FFFFFF"/>
                </a:solidFill>
                <a:latin typeface="Times New Roman"/>
                <a:ea typeface="Times New Roman"/>
                <a:cs typeface="Times New Roman"/>
                <a:sym typeface="Times New Roman"/>
              </a:rPr>
              <a:t>equivalent</a:t>
            </a:r>
            <a:r>
              <a:rPr lang="en" sz="2100">
                <a:solidFill>
                  <a:srgbClr val="FFFFFF"/>
                </a:solidFill>
                <a:latin typeface="Times New Roman"/>
                <a:ea typeface="Times New Roman"/>
                <a:cs typeface="Times New Roman"/>
                <a:sym typeface="Times New Roman"/>
              </a:rPr>
              <a:t> if part-time) qualifying work experience</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Meet the </a:t>
            </a:r>
            <a:r>
              <a:rPr lang="en" sz="2100">
                <a:solidFill>
                  <a:srgbClr val="FFFFFF"/>
                </a:solidFill>
                <a:latin typeface="Times New Roman"/>
                <a:ea typeface="Times New Roman"/>
                <a:cs typeface="Times New Roman"/>
                <a:sym typeface="Times New Roman"/>
              </a:rPr>
              <a:t>character</a:t>
            </a:r>
            <a:r>
              <a:rPr lang="en" sz="2100">
                <a:solidFill>
                  <a:srgbClr val="FFFFFF"/>
                </a:solidFill>
                <a:latin typeface="Times New Roman"/>
                <a:ea typeface="Times New Roman"/>
                <a:cs typeface="Times New Roman"/>
                <a:sym typeface="Times New Roman"/>
              </a:rPr>
              <a:t> and suitability requirements of the Solicitors Regulation Authority.</a:t>
            </a:r>
            <a:endParaRPr sz="21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2100">
                <a:solidFill>
                  <a:srgbClr val="FFFFFF"/>
                </a:solidFill>
                <a:latin typeface="Times New Roman"/>
                <a:ea typeface="Times New Roman"/>
                <a:cs typeface="Times New Roman"/>
                <a:sym typeface="Times New Roman"/>
              </a:rPr>
              <a:t> </a:t>
            </a:r>
            <a:endParaRPr sz="2100">
              <a:solidFill>
                <a:srgbClr val="FFFFFF"/>
              </a:solidFill>
              <a:latin typeface="Times New Roman"/>
              <a:ea typeface="Times New Roman"/>
              <a:cs typeface="Times New Roman"/>
              <a:sym typeface="Times New Roman"/>
            </a:endParaRPr>
          </a:p>
        </p:txBody>
      </p:sp>
      <p:cxnSp>
        <p:nvCxnSpPr>
          <p:cNvPr id="72" name="Google Shape;72;p15"/>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3" name="Google Shape;73;p15"/>
          <p:cNvSpPr txBox="1"/>
          <p:nvPr/>
        </p:nvSpPr>
        <p:spPr>
          <a:xfrm>
            <a:off x="5044725" y="2626600"/>
            <a:ext cx="4009200" cy="22152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The Solicitors Regulation Authority will need to know about any criminal conduct, behaviour which has a bearing on your integrity and independence, Education assessment offences, such as plagiarism, your financial conduct, any disciplinaries and health conditions.</a:t>
            </a:r>
            <a:endParaRPr sz="1800">
              <a:solidFill>
                <a:srgbClr val="FFFFFF"/>
              </a:solidFill>
              <a:latin typeface="Times New Roman"/>
              <a:ea typeface="Times New Roman"/>
              <a:cs typeface="Times New Roman"/>
              <a:sym typeface="Times New Roman"/>
            </a:endParaRPr>
          </a:p>
        </p:txBody>
      </p:sp>
      <p:cxnSp>
        <p:nvCxnSpPr>
          <p:cNvPr id="74" name="Google Shape;74;p15"/>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75" name="Google Shape;75;p15"/>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apply to do a Solicitor Level 7 Degree Apprenticeship. This route includes the </a:t>
            </a:r>
            <a:r>
              <a:rPr lang="en" sz="1800">
                <a:solidFill>
                  <a:srgbClr val="FFFFFF"/>
                </a:solidFill>
                <a:latin typeface="Times New Roman"/>
                <a:ea typeface="Times New Roman"/>
                <a:cs typeface="Times New Roman"/>
                <a:sym typeface="Times New Roman"/>
              </a:rPr>
              <a:t>completion</a:t>
            </a:r>
            <a:r>
              <a:rPr lang="en" sz="1800">
                <a:solidFill>
                  <a:srgbClr val="FFFFFF"/>
                </a:solidFill>
                <a:latin typeface="Times New Roman"/>
                <a:ea typeface="Times New Roman"/>
                <a:cs typeface="Times New Roman"/>
                <a:sym typeface="Times New Roman"/>
              </a:rPr>
              <a:t> of a law degree and usually takes around 5 to 6 years. You’ll need to then complete the SQE and do 2 years work </a:t>
            </a:r>
            <a:r>
              <a:rPr lang="en" sz="1800">
                <a:solidFill>
                  <a:srgbClr val="FFFFFF"/>
                </a:solidFill>
                <a:latin typeface="Times New Roman"/>
                <a:ea typeface="Times New Roman"/>
                <a:cs typeface="Times New Roman"/>
                <a:sym typeface="Times New Roman"/>
              </a:rPr>
              <a:t>experience</a:t>
            </a:r>
            <a:r>
              <a:rPr lang="en" sz="1800">
                <a:solidFill>
                  <a:srgbClr val="FFFFFF"/>
                </a:solidFill>
                <a:latin typeface="Times New Roman"/>
                <a:ea typeface="Times New Roman"/>
                <a:cs typeface="Times New Roman"/>
                <a:sym typeface="Times New Roman"/>
              </a:rPr>
              <a:t>. </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6"/>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81" name="Google Shape;81;p16"/>
          <p:cNvSpPr txBox="1"/>
          <p:nvPr/>
        </p:nvSpPr>
        <p:spPr>
          <a:xfrm>
            <a:off x="177750" y="688950"/>
            <a:ext cx="43128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Routes into</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Barrister:</a:t>
            </a:r>
            <a:endParaRPr b="1" sz="18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Complete a law </a:t>
            </a:r>
            <a:r>
              <a:rPr lang="en" sz="2100">
                <a:solidFill>
                  <a:srgbClr val="FFFFFF"/>
                </a:solidFill>
                <a:latin typeface="Times New Roman"/>
                <a:ea typeface="Times New Roman"/>
                <a:cs typeface="Times New Roman"/>
                <a:sym typeface="Times New Roman"/>
              </a:rPr>
              <a:t>degree</a:t>
            </a:r>
            <a:r>
              <a:rPr lang="en" sz="2100">
                <a:solidFill>
                  <a:srgbClr val="FFFFFF"/>
                </a:solidFill>
                <a:latin typeface="Times New Roman"/>
                <a:ea typeface="Times New Roman"/>
                <a:cs typeface="Times New Roman"/>
                <a:sym typeface="Times New Roman"/>
              </a:rPr>
              <a:t>, or do a degree in any subject and complete a Graduate diploma in law afterwards.</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Once graduated you complete the Bar </a:t>
            </a:r>
            <a:r>
              <a:rPr lang="en" sz="2100">
                <a:solidFill>
                  <a:srgbClr val="FFFFFF"/>
                </a:solidFill>
                <a:latin typeface="Times New Roman"/>
                <a:ea typeface="Times New Roman"/>
                <a:cs typeface="Times New Roman"/>
                <a:sym typeface="Times New Roman"/>
              </a:rPr>
              <a:t>Professional</a:t>
            </a:r>
            <a:r>
              <a:rPr lang="en" sz="2100">
                <a:solidFill>
                  <a:srgbClr val="FFFFFF"/>
                </a:solidFill>
                <a:latin typeface="Times New Roman"/>
                <a:ea typeface="Times New Roman"/>
                <a:cs typeface="Times New Roman"/>
                <a:sym typeface="Times New Roman"/>
              </a:rPr>
              <a:t> Training Course which takes a year</a:t>
            </a:r>
            <a:endParaRPr sz="2100">
              <a:solidFill>
                <a:srgbClr val="FFFFFF"/>
              </a:solidFill>
              <a:latin typeface="Times New Roman"/>
              <a:ea typeface="Times New Roman"/>
              <a:cs typeface="Times New Roman"/>
              <a:sym typeface="Times New Roman"/>
            </a:endParaRPr>
          </a:p>
          <a:p>
            <a:pPr indent="-361950" lvl="0" marL="457200" rtl="0" algn="l">
              <a:spcBef>
                <a:spcPts val="0"/>
              </a:spcBef>
              <a:spcAft>
                <a:spcPts val="0"/>
              </a:spcAft>
              <a:buClr>
                <a:srgbClr val="FFFFFF"/>
              </a:buClr>
              <a:buSzPts val="2100"/>
              <a:buFont typeface="Times New Roman"/>
              <a:buChar char="➢"/>
            </a:pPr>
            <a:r>
              <a:rPr lang="en" sz="2100">
                <a:solidFill>
                  <a:srgbClr val="FFFFFF"/>
                </a:solidFill>
                <a:latin typeface="Times New Roman"/>
                <a:ea typeface="Times New Roman"/>
                <a:cs typeface="Times New Roman"/>
                <a:sym typeface="Times New Roman"/>
              </a:rPr>
              <a:t>Undergo a year of practical training called a pupillage.</a:t>
            </a:r>
            <a:endParaRPr sz="2100">
              <a:solidFill>
                <a:srgbClr val="FFFFFF"/>
              </a:solidFill>
              <a:latin typeface="Times New Roman"/>
              <a:ea typeface="Times New Roman"/>
              <a:cs typeface="Times New Roman"/>
              <a:sym typeface="Times New Roman"/>
            </a:endParaRPr>
          </a:p>
        </p:txBody>
      </p:sp>
      <p:cxnSp>
        <p:nvCxnSpPr>
          <p:cNvPr id="82" name="Google Shape;82;p16"/>
          <p:cNvCxnSpPr/>
          <p:nvPr/>
        </p:nvCxnSpPr>
        <p:spPr>
          <a:xfrm>
            <a:off x="4302025" y="2971175"/>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83" name="Google Shape;83;p16"/>
          <p:cNvSpPr txBox="1"/>
          <p:nvPr/>
        </p:nvSpPr>
        <p:spPr>
          <a:xfrm>
            <a:off x="5044725" y="2626600"/>
            <a:ext cx="4009200" cy="22152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join the Bar Council for professional development, training opportunities and to make industry contacts. </a:t>
            </a:r>
            <a:r>
              <a:rPr lang="en" sz="1800" u="sng">
                <a:solidFill>
                  <a:schemeClr val="hlink"/>
                </a:solidFill>
                <a:latin typeface="Times New Roman"/>
                <a:ea typeface="Times New Roman"/>
                <a:cs typeface="Times New Roman"/>
                <a:sym typeface="Times New Roman"/>
                <a:hlinkClick r:id="rId3"/>
              </a:rPr>
              <a:t>The Bar Council</a:t>
            </a:r>
            <a:endParaRPr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p:txBody>
      </p:sp>
      <p:cxnSp>
        <p:nvCxnSpPr>
          <p:cNvPr id="84" name="Google Shape;84;p16"/>
          <p:cNvCxnSpPr/>
          <p:nvPr/>
        </p:nvCxnSpPr>
        <p:spPr>
          <a:xfrm>
            <a:off x="4302025" y="1492500"/>
            <a:ext cx="699000" cy="15000"/>
          </a:xfrm>
          <a:prstGeom prst="straightConnector1">
            <a:avLst/>
          </a:prstGeom>
          <a:noFill/>
          <a:ln cap="flat" cmpd="sng" w="76200">
            <a:solidFill>
              <a:srgbClr val="CC0000"/>
            </a:solidFill>
            <a:prstDash val="solid"/>
            <a:round/>
            <a:headEnd len="med" w="med" type="none"/>
            <a:tailEnd len="med" w="med" type="triangle"/>
          </a:ln>
        </p:spPr>
      </p:cxnSp>
      <p:sp>
        <p:nvSpPr>
          <p:cNvPr id="85" name="Google Shape;85;p16"/>
          <p:cNvSpPr txBox="1"/>
          <p:nvPr/>
        </p:nvSpPr>
        <p:spPr>
          <a:xfrm>
            <a:off x="5044725" y="688950"/>
            <a:ext cx="4009200" cy="1882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You could apply to do start your careers by working in a law firm or the law department of an organisation. You could, complete a qualification such as the Level 6 Professional Higher Diploma in Law. </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ph type="title"/>
          </p:nvPr>
        </p:nvSpPr>
        <p:spPr>
          <a:xfrm>
            <a:off x="45225" y="1856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a:t>
            </a:r>
            <a:endParaRPr sz="3320">
              <a:latin typeface="Times New Roman"/>
              <a:ea typeface="Times New Roman"/>
              <a:cs typeface="Times New Roman"/>
              <a:sym typeface="Times New Roman"/>
            </a:endParaRPr>
          </a:p>
        </p:txBody>
      </p:sp>
      <p:sp>
        <p:nvSpPr>
          <p:cNvPr id="91" name="Google Shape;91;p17"/>
          <p:cNvSpPr txBox="1"/>
          <p:nvPr>
            <p:ph idx="1" type="body"/>
          </p:nvPr>
        </p:nvSpPr>
        <p:spPr>
          <a:xfrm>
            <a:off x="182175" y="934025"/>
            <a:ext cx="8787000" cy="40641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provide legal advice to clients</a:t>
            </a:r>
            <a:r>
              <a:rPr lang="en">
                <a:solidFill>
                  <a:schemeClr val="dk1"/>
                </a:solidFill>
                <a:latin typeface="Times New Roman"/>
                <a:ea typeface="Times New Roman"/>
                <a:cs typeface="Times New Roman"/>
                <a:sym typeface="Times New Roman"/>
              </a:rPr>
              <a:t> on a wide range of issues, including family law, property, commercial matters, and criminal defence.</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prepare legal documents and contracts</a:t>
            </a:r>
            <a:r>
              <a:rPr lang="en">
                <a:solidFill>
                  <a:schemeClr val="dk1"/>
                </a:solidFill>
                <a:latin typeface="Times New Roman"/>
                <a:ea typeface="Times New Roman"/>
                <a:cs typeface="Times New Roman"/>
                <a:sym typeface="Times New Roman"/>
              </a:rPr>
              <a:t>, such as wills, leases, and business agreements.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handle legal paperwork and client communication</a:t>
            </a:r>
            <a:r>
              <a:rPr lang="en">
                <a:solidFill>
                  <a:schemeClr val="dk1"/>
                </a:solidFill>
                <a:latin typeface="Times New Roman"/>
                <a:ea typeface="Times New Roman"/>
                <a:cs typeface="Times New Roman"/>
                <a:sym typeface="Times New Roman"/>
              </a:rPr>
              <a:t>, often acting as the first point of contact and managing the day-to-day running of a case.</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may represent clients in lower courts</a:t>
            </a:r>
            <a:r>
              <a:rPr lang="en">
                <a:solidFill>
                  <a:schemeClr val="dk1"/>
                </a:solidFill>
                <a:latin typeface="Times New Roman"/>
                <a:ea typeface="Times New Roman"/>
                <a:cs typeface="Times New Roman"/>
                <a:sym typeface="Times New Roman"/>
              </a:rPr>
              <a:t>, such as magistrates’ courts or tribunals, and can apply for ‘rights of audience’ in higher courts.</a:t>
            </a:r>
            <a:endParaRPr>
              <a:solidFill>
                <a:schemeClr val="dk1"/>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b="1" lang="en">
                <a:solidFill>
                  <a:schemeClr val="dk1"/>
                </a:solidFill>
                <a:latin typeface="Times New Roman"/>
                <a:ea typeface="Times New Roman"/>
                <a:cs typeface="Times New Roman"/>
                <a:sym typeface="Times New Roman"/>
              </a:rPr>
              <a:t>Solicitors often work within law firms</a:t>
            </a:r>
            <a:r>
              <a:rPr lang="en">
                <a:solidFill>
                  <a:schemeClr val="dk1"/>
                </a:solidFill>
                <a:latin typeface="Times New Roman"/>
                <a:ea typeface="Times New Roman"/>
                <a:cs typeface="Times New Roman"/>
                <a:sym typeface="Times New Roman"/>
              </a:rPr>
              <a:t>, corporations, or government bodies and may also manage client accounts and conduct negotiations.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0" lvl="0" marL="0" rtl="0" algn="l">
              <a:spcBef>
                <a:spcPts val="1200"/>
              </a:spcBef>
              <a:spcAft>
                <a:spcPts val="1200"/>
              </a:spcAft>
              <a:buClr>
                <a:schemeClr val="dk1"/>
              </a:buClr>
              <a:buSzPts val="1100"/>
              <a:buFont typeface="Arial"/>
              <a:buNone/>
            </a:pPr>
            <a:r>
              <a:t/>
            </a:r>
            <a:endParaRPr>
              <a:solidFill>
                <a:schemeClr val="dk1"/>
              </a:solidFill>
              <a:latin typeface="Times New Roman"/>
              <a:ea typeface="Times New Roman"/>
              <a:cs typeface="Times New Roman"/>
              <a:sym typeface="Times New Roman"/>
            </a:endParaRPr>
          </a:p>
        </p:txBody>
      </p:sp>
      <p:sp>
        <p:nvSpPr>
          <p:cNvPr id="92" name="Google Shape;92;p17"/>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8"/>
          <p:cNvSpPr txBox="1"/>
          <p:nvPr>
            <p:ph type="title"/>
          </p:nvPr>
        </p:nvSpPr>
        <p:spPr>
          <a:xfrm>
            <a:off x="45225" y="1856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of a…</a:t>
            </a:r>
            <a:endParaRPr sz="3320">
              <a:latin typeface="Times New Roman"/>
              <a:ea typeface="Times New Roman"/>
              <a:cs typeface="Times New Roman"/>
              <a:sym typeface="Times New Roman"/>
            </a:endParaRPr>
          </a:p>
        </p:txBody>
      </p:sp>
      <p:sp>
        <p:nvSpPr>
          <p:cNvPr id="98" name="Google Shape;98;p18"/>
          <p:cNvSpPr txBox="1"/>
          <p:nvPr>
            <p:ph idx="1" type="body"/>
          </p:nvPr>
        </p:nvSpPr>
        <p:spPr>
          <a:xfrm>
            <a:off x="182175" y="934025"/>
            <a:ext cx="8787000" cy="40641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1"/>
                </a:solidFill>
                <a:latin typeface="Times New Roman"/>
                <a:ea typeface="Times New Roman"/>
                <a:cs typeface="Times New Roman"/>
                <a:sym typeface="Times New Roman"/>
              </a:rPr>
              <a:t>Barristers specialise in advocacy</a:t>
            </a:r>
            <a:r>
              <a:rPr lang="en" sz="2000">
                <a:solidFill>
                  <a:schemeClr val="dk1"/>
                </a:solidFill>
                <a:latin typeface="Times New Roman"/>
                <a:ea typeface="Times New Roman"/>
                <a:cs typeface="Times New Roman"/>
                <a:sym typeface="Times New Roman"/>
              </a:rPr>
              <a:t> and represent clients in court, especially in higher courts like the Crown Court, High Court, and above.</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provide expert legal opinions and advice</a:t>
            </a:r>
            <a:r>
              <a:rPr lang="en" sz="2000">
                <a:solidFill>
                  <a:schemeClr val="dk1"/>
                </a:solidFill>
                <a:latin typeface="Times New Roman"/>
                <a:ea typeface="Times New Roman"/>
                <a:cs typeface="Times New Roman"/>
                <a:sym typeface="Times New Roman"/>
              </a:rPr>
              <a:t>, often referred to them by solicitors for more complex cases or specialist areas of law.</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draft court documents and legal pleadings</a:t>
            </a:r>
            <a:r>
              <a:rPr lang="en" sz="2000">
                <a:solidFill>
                  <a:schemeClr val="dk1"/>
                </a:solidFill>
                <a:latin typeface="Times New Roman"/>
                <a:ea typeface="Times New Roman"/>
                <a:cs typeface="Times New Roman"/>
                <a:sym typeface="Times New Roman"/>
              </a:rPr>
              <a:t>, especially in litigation and criminal cases.</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000">
                <a:solidFill>
                  <a:schemeClr val="dk1"/>
                </a:solidFill>
                <a:latin typeface="Times New Roman"/>
                <a:ea typeface="Times New Roman"/>
                <a:cs typeface="Times New Roman"/>
                <a:sym typeface="Times New Roman"/>
              </a:rPr>
              <a:t>Barristers are self-employed</a:t>
            </a:r>
            <a:r>
              <a:rPr lang="en" sz="2000">
                <a:solidFill>
                  <a:schemeClr val="dk1"/>
                </a:solidFill>
                <a:latin typeface="Times New Roman"/>
                <a:ea typeface="Times New Roman"/>
                <a:cs typeface="Times New Roman"/>
                <a:sym typeface="Times New Roman"/>
              </a:rPr>
              <a:t> and typically work in sets of chambers, although they may work with other barristers on larger cases.</a:t>
            </a:r>
            <a:br>
              <a:rPr lang="en" sz="2000">
                <a:solidFill>
                  <a:schemeClr val="dk1"/>
                </a:solidFill>
                <a:latin typeface="Times New Roman"/>
                <a:ea typeface="Times New Roman"/>
                <a:cs typeface="Times New Roman"/>
                <a:sym typeface="Times New Roman"/>
              </a:rPr>
            </a:br>
            <a:r>
              <a:rPr b="1" lang="en" sz="2000">
                <a:solidFill>
                  <a:schemeClr val="dk1"/>
                </a:solidFill>
                <a:latin typeface="Times New Roman"/>
                <a:ea typeface="Times New Roman"/>
                <a:cs typeface="Times New Roman"/>
                <a:sym typeface="Times New Roman"/>
              </a:rPr>
              <a:t>Barristers wear traditional court dress</a:t>
            </a:r>
            <a:r>
              <a:rPr lang="en" sz="2000">
                <a:solidFill>
                  <a:schemeClr val="dk1"/>
                </a:solidFill>
                <a:latin typeface="Times New Roman"/>
                <a:ea typeface="Times New Roman"/>
                <a:cs typeface="Times New Roman"/>
                <a:sym typeface="Times New Roman"/>
              </a:rPr>
              <a:t> (wigs and gowns) in most courts and focus heavily on oral arguments, cross-examinations, and case strategy in trials.</a:t>
            </a:r>
            <a:endParaRPr sz="20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b="1" sz="2000">
              <a:solidFill>
                <a:schemeClr val="dk1"/>
              </a:solidFill>
              <a:latin typeface="Times New Roman"/>
              <a:ea typeface="Times New Roman"/>
              <a:cs typeface="Times New Roman"/>
              <a:sym typeface="Times New Roman"/>
            </a:endParaRPr>
          </a:p>
        </p:txBody>
      </p:sp>
      <p:sp>
        <p:nvSpPr>
          <p:cNvPr id="99" name="Google Shape;99;p18"/>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pic>
        <p:nvPicPr>
          <p:cNvPr descr="Discover more about Manchester-based solicitor apprentice Emily Boothman's route into the legal profession and why she chose this path over a traditional university law degree.&#10;&#10; Hear more about her incredibly personal reason for pursuing a career in law and what her day-to-day work involves, from communicating with clients, drafting legal documents and researching points of law to attending hearings.&#10;&#10; In this video you'll learn more about what Emily enjoys about her role at HCC Solicitors and what she finds particularly challenging. She also shares with us her career ambitions, which include joining the judiciary and increasing the representation of women and solicitors at this level. &#10;&#10;Emily also offers some useful advice to help aspiring solicitors stand out to employers.&#10;&#10;Timecodes:&#10;0:00 - Intro&#10;0:19 - What made you decide on a career in law?&#10;0:58 - Why did you opt for a solicitor apprenticeship?&#10;2:01 - What's a typical day like as a solicitor apprentice?&#10;3:14 - What do you enjoy most about your job?&#10;3:55 - What are the challenges?&#10;4:09 - What are your career ambitions?&#10;4:48 - What advice can you offer to aspiring solicitors?&#10;&#10;This Prospects video was made by Elerby Studios - https://www.elerbystudios.co.uk/  &#10;&#10;With special thanks to Emily Boothman at HCC Solicitors - https://www.hccsolicitors.com/ &#10;&#10;Subscribe for more advice on getting a graduate job, as well as tips on university life.  &#10;&#10;For more information and tips visit https://www.prospects.ac.uk/ &#10;&#10;Follow Prospects: &#10;Twitter: https://twitter.com/Prospects &#10;Instagram: https://www.instagram.com/prospects_ac_uk/?hl=en  &#10;TikTok: https://www.tiktok.com/@prospects.ac.uk" id="104" name="Google Shape;104;p19" title="Becoming a solicitor - Emily Boothman">
            <a:hlinkClick r:id="rId3"/>
          </p:cNvPr>
          <p:cNvPicPr preferRelativeResize="0"/>
          <p:nvPr/>
        </p:nvPicPr>
        <p:blipFill>
          <a:blip r:embed="rId4">
            <a:alphaModFix/>
          </a:blip>
          <a:stretch>
            <a:fillRect/>
          </a:stretch>
        </p:blipFill>
        <p:spPr>
          <a:xfrm>
            <a:off x="5531200" y="387200"/>
            <a:ext cx="3281864" cy="1846050"/>
          </a:xfrm>
          <a:prstGeom prst="rect">
            <a:avLst/>
          </a:prstGeom>
          <a:noFill/>
          <a:ln>
            <a:noFill/>
          </a:ln>
        </p:spPr>
      </p:pic>
      <p:pic>
        <p:nvPicPr>
          <p:cNvPr descr="What jobs can you get with a Law Degree? &#10;&#10;Good news, a law degree itself is attractive to a whole range of employers so don't worry if you've decided that law isn't for you! The skills you gain are sought after in most industries.&#10;&#10;I graduated from the University of Birmingham with a degree in Law (LLB) with Honours in 2020. Law degrees can take you anywhere from being a police officer to a civil servant!&#10;&#10;Watch Becca's video to see where an Accounting &amp; Finance degree can take you (https://www.youtube.com/watch?v=4TL0hfXYKO8) &#10;&#10;If you'd like to see more please like this video and subscribe! Let us know if you have any video suggestions below.&#10;&#10;FOLLOW US -&#10;Instagram: @beccaandsoph https://www.instagram.com/beccaandsoph/ &#10;TikTok: @beccandsoph https://www.tiktok.com/@beccandsoph &#10;&#10;IF YOU’RE NEW HERE - &#10;Welcome to our channel! We’re here to share our experiences from University, Sixth Form and School, as well as have some chats about careers! We'll be making videos on everything that we've learnt up until now in our grad jobs. &#10;&#10;WHAT TO WATCH NEXT - &#10;CV tips https://youtu.be/8mJRkKZAXIc&#10;University of Warwick https://youtu.be/aFMlVFfWtHs&#10;University of Birmingham https://youtu.be/ssYJd15GQ6Q&#10;How to get ahead https://youtu.be/cGtDdkInT2k&#10;Accounting vs Law https://youtu.be/nMZx7bsEKP0&#10;How to decide what to study https://www.youtube.com/watch?v=oeRVt... &#10;Interview Advice https://youtu.be/96uA9Jz20qI&#10;Virtual work socials https://youtu.be/rs6JC8WsBOE" id="105" name="Google Shape;105;p19" title="WHAT JOBS: Law Degree - What careers can you do | Becca and Soph">
            <a:hlinkClick r:id="rId5"/>
          </p:cNvPr>
          <p:cNvPicPr preferRelativeResize="0"/>
          <p:nvPr/>
        </p:nvPicPr>
        <p:blipFill>
          <a:blip r:embed="rId6">
            <a:alphaModFix/>
          </a:blip>
          <a:stretch>
            <a:fillRect/>
          </a:stretch>
        </p:blipFill>
        <p:spPr>
          <a:xfrm>
            <a:off x="251263" y="321413"/>
            <a:ext cx="3515778" cy="1977625"/>
          </a:xfrm>
          <a:prstGeom prst="rect">
            <a:avLst/>
          </a:prstGeom>
          <a:noFill/>
          <a:ln>
            <a:noFill/>
          </a:ln>
        </p:spPr>
      </p:pic>
      <p:pic>
        <p:nvPicPr>
          <p:cNvPr descr="Bruno Gil, Barrister at  Old Square Chambers gives us a sneak peek into a busy working day at the Bar" id="106" name="Google Shape;106;p19" title="Day in the life of a barrister Snapchat story">
            <a:hlinkClick r:id="rId7"/>
          </p:cNvPr>
          <p:cNvPicPr preferRelativeResize="0"/>
          <p:nvPr/>
        </p:nvPicPr>
        <p:blipFill>
          <a:blip r:embed="rId8">
            <a:alphaModFix/>
          </a:blip>
          <a:stretch>
            <a:fillRect/>
          </a:stretch>
        </p:blipFill>
        <p:spPr>
          <a:xfrm>
            <a:off x="2958350" y="2699425"/>
            <a:ext cx="3705900" cy="2084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4"/>
                                        </p:tgtEl>
                                        <p:attrNameLst>
                                          <p:attrName>style.visibility</p:attrName>
                                        </p:attrNameLst>
                                      </p:cBhvr>
                                      <p:to>
                                        <p:strVal val="visible"/>
                                      </p:to>
                                    </p:set>
                                    <p:animEffect filter="fade" transition="in">
                                      <p:cBhvr>
                                        <p:cTn dur="1000"/>
                                        <p:tgtEl>
                                          <p:spTgt spid="10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1000"/>
                                        <p:tgtEl>
                                          <p:spTgt spid="10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6"/>
                                        </p:tgtEl>
                                        <p:attrNameLst>
                                          <p:attrName>style.visibility</p:attrName>
                                        </p:attrNameLst>
                                      </p:cBhvr>
                                      <p:to>
                                        <p:strVal val="visible"/>
                                      </p:to>
                                    </p:set>
                                    <p:animEffect filter="fade" transition="in">
                                      <p:cBhvr>
                                        <p:cTn dur="1000"/>
                                        <p:tgtEl>
                                          <p:spTgt spid="1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0"/>
          <p:cNvSpPr txBox="1"/>
          <p:nvPr>
            <p:ph type="title"/>
          </p:nvPr>
        </p:nvSpPr>
        <p:spPr>
          <a:xfrm>
            <a:off x="46275"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112" name="Google Shape;112;p20"/>
          <p:cNvSpPr txBox="1"/>
          <p:nvPr>
            <p:ph idx="1" type="body"/>
          </p:nvPr>
        </p:nvSpPr>
        <p:spPr>
          <a:xfrm>
            <a:off x="162250" y="572700"/>
            <a:ext cx="8520600" cy="44445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13" name="Google Shape;113;p20"/>
          <p:cNvPicPr preferRelativeResize="0"/>
          <p:nvPr/>
        </p:nvPicPr>
        <p:blipFill rotWithShape="1">
          <a:blip r:embed="rId3">
            <a:alphaModFix/>
          </a:blip>
          <a:srcRect b="38536" l="22634" r="24789" t="27007"/>
          <a:stretch/>
        </p:blipFill>
        <p:spPr>
          <a:xfrm>
            <a:off x="908550" y="697675"/>
            <a:ext cx="7119398" cy="1923974"/>
          </a:xfrm>
          <a:prstGeom prst="rect">
            <a:avLst/>
          </a:prstGeom>
          <a:noFill/>
          <a:ln>
            <a:noFill/>
          </a:ln>
        </p:spPr>
      </p:pic>
      <p:pic>
        <p:nvPicPr>
          <p:cNvPr id="114" name="Google Shape;114;p20"/>
          <p:cNvPicPr preferRelativeResize="0"/>
          <p:nvPr/>
        </p:nvPicPr>
        <p:blipFill rotWithShape="1">
          <a:blip r:embed="rId4">
            <a:alphaModFix/>
          </a:blip>
          <a:srcRect b="40708" l="22302" r="24899" t="24241"/>
          <a:stretch/>
        </p:blipFill>
        <p:spPr>
          <a:xfrm>
            <a:off x="908550" y="2746625"/>
            <a:ext cx="7119398" cy="21055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