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5c9c80c92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5c9c80c92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5c9c80c92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35c9c80c92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35c9c80c923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35c9c80c923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5.jpg"/><Relationship Id="rId6" Type="http://schemas.openxmlformats.org/officeDocument/2006/relationships/image" Target="../media/image3.jpg"/><Relationship Id="rId7"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www.youtube.com/watch?v=5LSGJPuNAQc" TargetMode="Externa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35600" y="88700"/>
            <a:ext cx="8872800" cy="1414500"/>
          </a:xfrm>
          <a:prstGeom prst="rect">
            <a:avLst/>
          </a:prstGeom>
          <a:solidFill>
            <a:srgbClr val="0B5394"/>
          </a:solidFill>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4580">
                <a:solidFill>
                  <a:srgbClr val="FFFFFF"/>
                </a:solidFill>
                <a:latin typeface="Times New Roman"/>
                <a:ea typeface="Times New Roman"/>
                <a:cs typeface="Times New Roman"/>
                <a:sym typeface="Times New Roman"/>
              </a:rPr>
              <a:t>Career of the week: Graphic Designer</a:t>
            </a:r>
            <a:endParaRPr sz="4580">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938572" y="3689300"/>
            <a:ext cx="1266875" cy="1366600"/>
          </a:xfrm>
          <a:prstGeom prst="rect">
            <a:avLst/>
          </a:prstGeom>
          <a:noFill/>
          <a:ln>
            <a:noFill/>
          </a:ln>
        </p:spPr>
      </p:pic>
      <p:pic>
        <p:nvPicPr>
          <p:cNvPr id="56" name="Google Shape;56;p13"/>
          <p:cNvPicPr preferRelativeResize="0"/>
          <p:nvPr/>
        </p:nvPicPr>
        <p:blipFill>
          <a:blip r:embed="rId4">
            <a:alphaModFix/>
          </a:blip>
          <a:stretch>
            <a:fillRect/>
          </a:stretch>
        </p:blipFill>
        <p:spPr>
          <a:xfrm>
            <a:off x="176425" y="1666550"/>
            <a:ext cx="2169750" cy="1628775"/>
          </a:xfrm>
          <a:prstGeom prst="rect">
            <a:avLst/>
          </a:prstGeom>
          <a:noFill/>
          <a:ln>
            <a:noFill/>
          </a:ln>
        </p:spPr>
      </p:pic>
      <p:pic>
        <p:nvPicPr>
          <p:cNvPr id="57" name="Google Shape;57;p13" title="04_UAL.jpg"/>
          <p:cNvPicPr preferRelativeResize="0"/>
          <p:nvPr/>
        </p:nvPicPr>
        <p:blipFill>
          <a:blip r:embed="rId5">
            <a:alphaModFix/>
          </a:blip>
          <a:stretch>
            <a:fillRect/>
          </a:stretch>
        </p:blipFill>
        <p:spPr>
          <a:xfrm>
            <a:off x="6838629" y="1666550"/>
            <a:ext cx="2169771" cy="1628774"/>
          </a:xfrm>
          <a:prstGeom prst="rect">
            <a:avLst/>
          </a:prstGeom>
          <a:noFill/>
          <a:ln>
            <a:noFill/>
          </a:ln>
        </p:spPr>
      </p:pic>
      <p:pic>
        <p:nvPicPr>
          <p:cNvPr id="58" name="Google Shape;58;p13" title="download.jpg"/>
          <p:cNvPicPr preferRelativeResize="0"/>
          <p:nvPr/>
        </p:nvPicPr>
        <p:blipFill>
          <a:blip r:embed="rId6">
            <a:alphaModFix/>
          </a:blip>
          <a:stretch>
            <a:fillRect/>
          </a:stretch>
        </p:blipFill>
        <p:spPr>
          <a:xfrm>
            <a:off x="2515125" y="1655600"/>
            <a:ext cx="1826700" cy="1628775"/>
          </a:xfrm>
          <a:prstGeom prst="rect">
            <a:avLst/>
          </a:prstGeom>
          <a:noFill/>
          <a:ln>
            <a:noFill/>
          </a:ln>
        </p:spPr>
      </p:pic>
      <p:pic>
        <p:nvPicPr>
          <p:cNvPr id="59" name="Google Shape;59;p13" title="images.jpg"/>
          <p:cNvPicPr preferRelativeResize="0"/>
          <p:nvPr/>
        </p:nvPicPr>
        <p:blipFill>
          <a:blip r:embed="rId7">
            <a:alphaModFix/>
          </a:blip>
          <a:stretch>
            <a:fillRect/>
          </a:stretch>
        </p:blipFill>
        <p:spPr>
          <a:xfrm>
            <a:off x="4774725" y="1655600"/>
            <a:ext cx="1879500" cy="15736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Quick facts!</a:t>
            </a:r>
            <a:endParaRPr sz="3220">
              <a:latin typeface="Times New Roman"/>
              <a:ea typeface="Times New Roman"/>
              <a:cs typeface="Times New Roman"/>
              <a:sym typeface="Times New Roman"/>
            </a:endParaRPr>
          </a:p>
        </p:txBody>
      </p:sp>
      <p:sp>
        <p:nvSpPr>
          <p:cNvPr id="65" name="Google Shape;65;p14"/>
          <p:cNvSpPr txBox="1"/>
          <p:nvPr>
            <p:ph idx="1" type="body"/>
          </p:nvPr>
        </p:nvSpPr>
        <p:spPr>
          <a:xfrm>
            <a:off x="124250" y="798275"/>
            <a:ext cx="8912100" cy="41775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 sz="1700">
                <a:solidFill>
                  <a:schemeClr val="dk1"/>
                </a:solidFill>
                <a:latin typeface="Times New Roman"/>
                <a:ea typeface="Times New Roman"/>
                <a:cs typeface="Times New Roman"/>
                <a:sym typeface="Times New Roman"/>
              </a:rPr>
              <a:t>Graphic Designer : </a:t>
            </a:r>
            <a:r>
              <a:rPr lang="en" sz="1700">
                <a:solidFill>
                  <a:schemeClr val="dk1"/>
                </a:solidFill>
                <a:latin typeface="Times New Roman"/>
                <a:ea typeface="Times New Roman"/>
                <a:cs typeface="Times New Roman"/>
                <a:sym typeface="Times New Roman"/>
              </a:rPr>
              <a:t>Graphic designers create visual content to communicate messages through typography, imagery, colour, and layout, working across print, digital media, branding, advertising, and packaging. Creativity, attention to detail, and software skills (e.g., Adobe Creative Suite) are essential.</a:t>
            </a:r>
            <a:endParaRPr sz="1700">
              <a:solidFill>
                <a:schemeClr val="dk1"/>
              </a:solidFill>
              <a:latin typeface="Times New Roman"/>
              <a:ea typeface="Times New Roman"/>
              <a:cs typeface="Times New Roman"/>
              <a:sym typeface="Times New Roman"/>
            </a:endParaRPr>
          </a:p>
          <a:p>
            <a:pPr indent="0" lvl="0" marL="0" rtl="0" algn="l">
              <a:lnSpc>
                <a:spcPct val="100000"/>
              </a:lnSpc>
              <a:spcBef>
                <a:spcPts val="4600"/>
              </a:spcBef>
              <a:spcAft>
                <a:spcPts val="0"/>
              </a:spcAft>
              <a:buClr>
                <a:schemeClr val="dk1"/>
              </a:buClr>
              <a:buSzPts val="1100"/>
              <a:buFont typeface="Arial"/>
              <a:buNone/>
            </a:pPr>
            <a:r>
              <a:rPr b="1" lang="en" sz="1700">
                <a:solidFill>
                  <a:schemeClr val="dk1"/>
                </a:solidFill>
                <a:latin typeface="Times New Roman"/>
                <a:ea typeface="Times New Roman"/>
                <a:cs typeface="Times New Roman"/>
                <a:sym typeface="Times New Roman"/>
              </a:rPr>
              <a:t>Routes into Graphic Design:</a:t>
            </a:r>
            <a:br>
              <a:rPr b="1" lang="en" sz="1700">
                <a:solidFill>
                  <a:schemeClr val="dk1"/>
                </a:solidFill>
                <a:latin typeface="Times New Roman"/>
                <a:ea typeface="Times New Roman"/>
                <a:cs typeface="Times New Roman"/>
                <a:sym typeface="Times New Roman"/>
              </a:rPr>
            </a:br>
            <a:r>
              <a:rPr lang="en" sz="1700">
                <a:solidFill>
                  <a:schemeClr val="dk1"/>
                </a:solidFill>
                <a:latin typeface="Times New Roman"/>
                <a:ea typeface="Times New Roman"/>
                <a:cs typeface="Times New Roman"/>
                <a:sym typeface="Times New Roman"/>
              </a:rPr>
              <a:t> Common pathways include completing a degree or HND in graphic design or a related subject. Apprenticeships and college courses also offer hands-on experience and industry contacts.</a:t>
            </a:r>
            <a:endParaRPr sz="1700">
              <a:solidFill>
                <a:schemeClr val="dk1"/>
              </a:solidFill>
              <a:latin typeface="Times New Roman"/>
              <a:ea typeface="Times New Roman"/>
              <a:cs typeface="Times New Roman"/>
              <a:sym typeface="Times New Roman"/>
            </a:endParaRPr>
          </a:p>
          <a:p>
            <a:pPr indent="0" lvl="0" marL="0" rtl="0" algn="l">
              <a:spcBef>
                <a:spcPts val="4600"/>
              </a:spcBef>
              <a:spcAft>
                <a:spcPts val="0"/>
              </a:spcAft>
              <a:buClr>
                <a:schemeClr val="dk1"/>
              </a:buClr>
              <a:buSzPts val="1100"/>
              <a:buFont typeface="Arial"/>
              <a:buNone/>
            </a:pPr>
            <a:r>
              <a:rPr b="1" lang="en" sz="1700">
                <a:solidFill>
                  <a:schemeClr val="dk1"/>
                </a:solidFill>
                <a:latin typeface="Times New Roman"/>
                <a:ea typeface="Times New Roman"/>
                <a:cs typeface="Times New Roman"/>
                <a:sym typeface="Times New Roman"/>
              </a:rPr>
              <a:t>Job Hotspots in the UK:</a:t>
            </a:r>
            <a:br>
              <a:rPr b="1" lang="en" sz="1700">
                <a:solidFill>
                  <a:schemeClr val="dk1"/>
                </a:solidFill>
                <a:latin typeface="Times New Roman"/>
                <a:ea typeface="Times New Roman"/>
                <a:cs typeface="Times New Roman"/>
                <a:sym typeface="Times New Roman"/>
              </a:rPr>
            </a:br>
            <a:r>
              <a:rPr lang="en" sz="1700">
                <a:solidFill>
                  <a:schemeClr val="dk1"/>
                </a:solidFill>
                <a:latin typeface="Times New Roman"/>
                <a:ea typeface="Times New Roman"/>
                <a:cs typeface="Times New Roman"/>
                <a:sym typeface="Times New Roman"/>
              </a:rPr>
              <a:t> London is the main hub, followed by Manchester, Birmingham, Bristol, and Edinburgh, which all have thriving creative sectors.</a:t>
            </a:r>
            <a:endParaRPr sz="1700">
              <a:solidFill>
                <a:schemeClr val="dk1"/>
              </a:solidFill>
              <a:latin typeface="Times New Roman"/>
              <a:ea typeface="Times New Roman"/>
              <a:cs typeface="Times New Roman"/>
              <a:sym typeface="Times New Roman"/>
            </a:endParaRPr>
          </a:p>
          <a:p>
            <a:pPr indent="0" lvl="0" marL="0" rtl="0" algn="l">
              <a:spcBef>
                <a:spcPts val="4600"/>
              </a:spcBef>
              <a:spcAft>
                <a:spcPts val="0"/>
              </a:spcAft>
              <a:buClr>
                <a:schemeClr val="dk1"/>
              </a:buClr>
              <a:buSzPts val="1100"/>
              <a:buFont typeface="Arial"/>
              <a:buNone/>
            </a:pPr>
            <a:r>
              <a:rPr b="1" lang="en" sz="1700">
                <a:solidFill>
                  <a:schemeClr val="dk1"/>
                </a:solidFill>
                <a:latin typeface="Times New Roman"/>
                <a:ea typeface="Times New Roman"/>
                <a:cs typeface="Times New Roman"/>
                <a:sym typeface="Times New Roman"/>
              </a:rPr>
              <a:t>Average Salary:</a:t>
            </a:r>
            <a:br>
              <a:rPr b="1" lang="en" sz="1700">
                <a:solidFill>
                  <a:schemeClr val="dk1"/>
                </a:solidFill>
                <a:latin typeface="Times New Roman"/>
                <a:ea typeface="Times New Roman"/>
                <a:cs typeface="Times New Roman"/>
                <a:sym typeface="Times New Roman"/>
              </a:rPr>
            </a:br>
            <a:r>
              <a:rPr lang="en" sz="1700">
                <a:solidFill>
                  <a:schemeClr val="dk1"/>
                </a:solidFill>
                <a:latin typeface="Times New Roman"/>
                <a:ea typeface="Times New Roman"/>
                <a:cs typeface="Times New Roman"/>
                <a:sym typeface="Times New Roman"/>
              </a:rPr>
              <a:t> Entry-level designers earn around £18,000–£22,000 annually. With experience, this rises to £30,000–£40,000. Senior designers and art directors can earn over £50,000.</a:t>
            </a:r>
            <a:endParaRPr sz="1700">
              <a:solidFill>
                <a:schemeClr val="dk1"/>
              </a:solidFill>
              <a:latin typeface="Times New Roman"/>
              <a:ea typeface="Times New Roman"/>
              <a:cs typeface="Times New Roman"/>
              <a:sym typeface="Times New Roman"/>
            </a:endParaRPr>
          </a:p>
          <a:p>
            <a:pPr indent="0" lvl="0" marL="0" rtl="0" algn="l">
              <a:spcBef>
                <a:spcPts val="4600"/>
              </a:spcBef>
              <a:spcAft>
                <a:spcPts val="4600"/>
              </a:spcAft>
              <a:buClr>
                <a:schemeClr val="dk1"/>
              </a:buClr>
              <a:buSzPts val="1100"/>
              <a:buFont typeface="Arial"/>
              <a:buNone/>
            </a:pPr>
            <a:r>
              <a:rPr b="1" lang="en" sz="1700">
                <a:solidFill>
                  <a:schemeClr val="dk1"/>
                </a:solidFill>
                <a:latin typeface="Times New Roman"/>
                <a:ea typeface="Times New Roman"/>
                <a:cs typeface="Times New Roman"/>
                <a:sym typeface="Times New Roman"/>
              </a:rPr>
              <a:t>Job Outlook:</a:t>
            </a:r>
            <a:br>
              <a:rPr b="1" lang="en" sz="1700">
                <a:solidFill>
                  <a:schemeClr val="dk1"/>
                </a:solidFill>
                <a:latin typeface="Times New Roman"/>
                <a:ea typeface="Times New Roman"/>
                <a:cs typeface="Times New Roman"/>
                <a:sym typeface="Times New Roman"/>
              </a:rPr>
            </a:br>
            <a:r>
              <a:rPr lang="en" sz="1700">
                <a:solidFill>
                  <a:schemeClr val="dk1"/>
                </a:solidFill>
                <a:latin typeface="Times New Roman"/>
                <a:ea typeface="Times New Roman"/>
                <a:cs typeface="Times New Roman"/>
                <a:sym typeface="Times New Roman"/>
              </a:rPr>
              <a:t> Graphic design remains a growth sector, particularly in digital design, UX/UI, and branding, as demand for creative content continues to rise across industries.</a:t>
            </a:r>
            <a:endParaRPr sz="17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ph idx="1" type="body"/>
          </p:nvPr>
        </p:nvSpPr>
        <p:spPr>
          <a:xfrm>
            <a:off x="148725" y="184900"/>
            <a:ext cx="5577300" cy="37200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Clr>
                <a:schemeClr val="dk1"/>
              </a:buClr>
              <a:buSzPts val="1100"/>
              <a:buFont typeface="Arial"/>
              <a:buNone/>
            </a:pPr>
            <a:r>
              <a:rPr b="1" lang="en" sz="1700">
                <a:solidFill>
                  <a:schemeClr val="dk1"/>
                </a:solidFill>
                <a:latin typeface="Times New Roman"/>
                <a:ea typeface="Times New Roman"/>
                <a:cs typeface="Times New Roman"/>
                <a:sym typeface="Times New Roman"/>
              </a:rPr>
              <a:t>Average Salary:</a:t>
            </a:r>
            <a:br>
              <a:rPr b="1" lang="en" sz="1700">
                <a:solidFill>
                  <a:schemeClr val="dk1"/>
                </a:solidFill>
                <a:latin typeface="Times New Roman"/>
                <a:ea typeface="Times New Roman"/>
                <a:cs typeface="Times New Roman"/>
                <a:sym typeface="Times New Roman"/>
              </a:rPr>
            </a:br>
            <a:r>
              <a:rPr lang="en" sz="1700">
                <a:solidFill>
                  <a:schemeClr val="dk1"/>
                </a:solidFill>
                <a:latin typeface="Times New Roman"/>
                <a:ea typeface="Times New Roman"/>
                <a:cs typeface="Times New Roman"/>
                <a:sym typeface="Times New Roman"/>
              </a:rPr>
              <a:t> Entry-level designers earn around £18,000–£22,000 annually. With experience, this rises to £30,000–£40,000. Senior designers and art directors can earn over £50,000.</a:t>
            </a:r>
            <a:endParaRPr sz="1700">
              <a:solidFill>
                <a:schemeClr val="dk1"/>
              </a:solidFill>
              <a:latin typeface="Times New Roman"/>
              <a:ea typeface="Times New Roman"/>
              <a:cs typeface="Times New Roman"/>
              <a:sym typeface="Times New Roman"/>
            </a:endParaRPr>
          </a:p>
          <a:p>
            <a:pPr indent="0" lvl="0" marL="0" rtl="0" algn="l">
              <a:spcBef>
                <a:spcPts val="4600"/>
              </a:spcBef>
              <a:spcAft>
                <a:spcPts val="4600"/>
              </a:spcAft>
              <a:buNone/>
            </a:pPr>
            <a:r>
              <a:rPr b="1" lang="en" sz="1700">
                <a:solidFill>
                  <a:schemeClr val="dk1"/>
                </a:solidFill>
                <a:latin typeface="Times New Roman"/>
                <a:ea typeface="Times New Roman"/>
                <a:cs typeface="Times New Roman"/>
                <a:sym typeface="Times New Roman"/>
              </a:rPr>
              <a:t>Job Outlook:</a:t>
            </a:r>
            <a:br>
              <a:rPr b="1" lang="en" sz="1700">
                <a:solidFill>
                  <a:schemeClr val="dk1"/>
                </a:solidFill>
                <a:latin typeface="Times New Roman"/>
                <a:ea typeface="Times New Roman"/>
                <a:cs typeface="Times New Roman"/>
                <a:sym typeface="Times New Roman"/>
              </a:rPr>
            </a:br>
            <a:r>
              <a:rPr lang="en" sz="1700">
                <a:solidFill>
                  <a:schemeClr val="dk1"/>
                </a:solidFill>
                <a:latin typeface="Times New Roman"/>
                <a:ea typeface="Times New Roman"/>
                <a:cs typeface="Times New Roman"/>
                <a:sym typeface="Times New Roman"/>
              </a:rPr>
              <a:t> Graphic design remains a growth sector, particularly in digital design, UX/UI, and branding, as demand for creative content continues to rise across industries</a:t>
            </a:r>
            <a:endParaRPr/>
          </a:p>
        </p:txBody>
      </p:sp>
      <p:pic>
        <p:nvPicPr>
          <p:cNvPr id="71" name="Google Shape;71;p15" title="which graphic design job is right for you?">
            <a:hlinkClick r:id="rId3"/>
          </p:cNvPr>
          <p:cNvPicPr preferRelativeResize="0"/>
          <p:nvPr/>
        </p:nvPicPr>
        <p:blipFill>
          <a:blip r:embed="rId4">
            <a:alphaModFix/>
          </a:blip>
          <a:stretch>
            <a:fillRect/>
          </a:stretch>
        </p:blipFill>
        <p:spPr>
          <a:xfrm>
            <a:off x="5918600" y="184900"/>
            <a:ext cx="3048000" cy="1714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
                                        </p:tgtEl>
                                        <p:attrNameLst>
                                          <p:attrName>style.visibility</p:attrName>
                                        </p:attrNameLst>
                                      </p:cBhvr>
                                      <p:to>
                                        <p:strVal val="visible"/>
                                      </p:to>
                                    </p:set>
                                    <p:animEffect filter="fade" transition="in">
                                      <p:cBhvr>
                                        <p:cTn dur="1000"/>
                                        <p:tgtEl>
                                          <p:spTgt spid="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