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ba3a6af22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gba3a6af221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baf68dcb0d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baf68dcb0d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baf68dcb0d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19" name="Google Shape;219;gbaf68dcb0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ba3a6af221_0_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ba3a6af221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914400" y="2130428"/>
            <a:ext cx="103632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2"/>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7" name="Shape 17"/>
        <p:cNvGrpSpPr/>
        <p:nvPr/>
      </p:nvGrpSpPr>
      <p:grpSpPr>
        <a:xfrm>
          <a:off x="0" y="0"/>
          <a:ext cx="0" cy="0"/>
          <a:chOff x="0" y="0"/>
          <a:chExt cx="0" cy="0"/>
        </a:xfrm>
      </p:grpSpPr>
      <p:sp>
        <p:nvSpPr>
          <p:cNvPr id="18" name="Google Shape;18;p3"/>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2" name="Shape 22"/>
        <p:cNvGrpSpPr/>
        <p:nvPr/>
      </p:nvGrpSpPr>
      <p:grpSpPr>
        <a:xfrm>
          <a:off x="0" y="0"/>
          <a:ext cx="0" cy="0"/>
          <a:chOff x="0" y="0"/>
          <a:chExt cx="0" cy="0"/>
        </a:xfrm>
      </p:grpSpPr>
      <p:sp>
        <p:nvSpPr>
          <p:cNvPr id="23" name="Google Shape;23;p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4"/>
          <p:cNvSpPr txBox="1"/>
          <p:nvPr>
            <p:ph idx="1" type="body"/>
          </p:nvPr>
        </p:nvSpPr>
        <p:spPr>
          <a:xfrm>
            <a:off x="609600" y="1600203"/>
            <a:ext cx="109728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5" name="Google Shape;25;p4"/>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4"/>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8" name="Shape 28"/>
        <p:cNvGrpSpPr/>
        <p:nvPr/>
      </p:nvGrpSpPr>
      <p:grpSpPr>
        <a:xfrm>
          <a:off x="0" y="0"/>
          <a:ext cx="0" cy="0"/>
          <a:chOff x="0" y="0"/>
          <a:chExt cx="0" cy="0"/>
        </a:xfrm>
      </p:grpSpPr>
      <p:sp>
        <p:nvSpPr>
          <p:cNvPr id="29" name="Google Shape;29;p5"/>
          <p:cNvSpPr txBox="1"/>
          <p:nvPr>
            <p:ph type="title"/>
          </p:nvPr>
        </p:nvSpPr>
        <p:spPr>
          <a:xfrm>
            <a:off x="963084" y="4406903"/>
            <a:ext cx="103632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5"/>
          <p:cNvSpPr txBox="1"/>
          <p:nvPr>
            <p:ph idx="1" type="body"/>
          </p:nvPr>
        </p:nvSpPr>
        <p:spPr>
          <a:xfrm>
            <a:off x="963084" y="2906713"/>
            <a:ext cx="103632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1" name="Google Shape;31;p5"/>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5"/>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4" name="Shape 34"/>
        <p:cNvGrpSpPr/>
        <p:nvPr/>
      </p:nvGrpSpPr>
      <p:grpSpPr>
        <a:xfrm>
          <a:off x="0" y="0"/>
          <a:ext cx="0" cy="0"/>
          <a:chOff x="0" y="0"/>
          <a:chExt cx="0" cy="0"/>
        </a:xfrm>
      </p:grpSpPr>
      <p:sp>
        <p:nvSpPr>
          <p:cNvPr id="35" name="Google Shape;35;p6"/>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6"/>
          <p:cNvSpPr txBox="1"/>
          <p:nvPr>
            <p:ph idx="1" type="body"/>
          </p:nvPr>
        </p:nvSpPr>
        <p:spPr>
          <a:xfrm>
            <a:off x="609600" y="1600203"/>
            <a:ext cx="53848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6"/>
          <p:cNvSpPr txBox="1"/>
          <p:nvPr>
            <p:ph idx="2" type="body"/>
          </p:nvPr>
        </p:nvSpPr>
        <p:spPr>
          <a:xfrm>
            <a:off x="6197600" y="1600203"/>
            <a:ext cx="53848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8" name="Google Shape;38;p6"/>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6"/>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1" name="Shape 41"/>
        <p:cNvGrpSpPr/>
        <p:nvPr/>
      </p:nvGrpSpPr>
      <p:grpSpPr>
        <a:xfrm>
          <a:off x="0" y="0"/>
          <a:ext cx="0" cy="0"/>
          <a:chOff x="0" y="0"/>
          <a:chExt cx="0" cy="0"/>
        </a:xfrm>
      </p:grpSpPr>
      <p:sp>
        <p:nvSpPr>
          <p:cNvPr id="42" name="Google Shape;42;p7"/>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7"/>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4" name="Google Shape;44;p7"/>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5" name="Google Shape;45;p7"/>
          <p:cNvSpPr txBox="1"/>
          <p:nvPr>
            <p:ph idx="3" type="body"/>
          </p:nvPr>
        </p:nvSpPr>
        <p:spPr>
          <a:xfrm>
            <a:off x="6193369" y="1535113"/>
            <a:ext cx="5389033"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6" name="Google Shape;46;p7"/>
          <p:cNvSpPr txBox="1"/>
          <p:nvPr>
            <p:ph idx="4" type="body"/>
          </p:nvPr>
        </p:nvSpPr>
        <p:spPr>
          <a:xfrm>
            <a:off x="6193369" y="2174875"/>
            <a:ext cx="5389033"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7" name="Google Shape;47;p7"/>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7"/>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8"/>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609602" y="273050"/>
            <a:ext cx="4011084"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4766733" y="273053"/>
            <a:ext cx="6815667"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609602" y="1435103"/>
            <a:ext cx="4011084"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2389717" y="612775"/>
            <a:ext cx="7315200" cy="4114800"/>
          </a:xfrm>
          <a:prstGeom prst="rect">
            <a:avLst/>
          </a:prstGeom>
          <a:noFill/>
          <a:ln>
            <a:noFill/>
          </a:ln>
        </p:spPr>
        <p:txBody>
          <a:bodyPr anchorCtr="0" anchor="t" bIns="45700" lIns="91425" spcFirstLastPara="1" rIns="91425" wrap="square" tIns="45700">
            <a:noAutofit/>
          </a:bodyPr>
          <a:lstStyle>
            <a:lvl1pPr lvl="0" marR="0" rtl="0" algn="l">
              <a:spcBef>
                <a:spcPts val="64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spcBef>
                <a:spcPts val="56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spcBef>
                <a:spcPts val="48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spcBef>
                <a:spcPts val="4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64" name="Google Shape;64;p10"/>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3833019" y="-1623215"/>
            <a:ext cx="4525963" cy="10972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7285037" y="1828804"/>
            <a:ext cx="5851525" cy="2743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1697037" y="-812797"/>
            <a:ext cx="5851525" cy="8026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mc:AlternateContent>
    <mc:Choice Requires="p14">
      <p:transition spd="slow" p14:dur="900">
        <p:fade thruBlk="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609600" y="1600203"/>
            <a:ext cx="109728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609600" y="6356353"/>
            <a:ext cx="284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165600" y="6356353"/>
            <a:ext cx="3860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737600" y="6356353"/>
            <a:ext cx="28448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mc:AlternateContent>
    <mc:Choice Requires="p14">
      <p:transition spd="slow" p14:dur="900">
        <p:fade thruBlk="1"/>
      </p:transition>
    </mc:Choice>
    <mc:Fallback>
      <p:transition spd="slow">
        <p:fade/>
      </p:transition>
    </mc:Fallback>
  </mc:AlternateConten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https://www.ceop.police.uk/safety-centre/" TargetMode="External"/><Relationship Id="rId4" Type="http://schemas.openxmlformats.org/officeDocument/2006/relationships/hyperlink" Target="https://parentzone.org.uk/home" TargetMode="External"/><Relationship Id="rId10" Type="http://schemas.openxmlformats.org/officeDocument/2006/relationships/hyperlink" Target="https://www.bbc.co.uk/bitesize/topics/zfcvhbk/articles/zkcj92p" TargetMode="External"/><Relationship Id="rId9" Type="http://schemas.openxmlformats.org/officeDocument/2006/relationships/hyperlink" Target="https://www.childline.org.uk/info-advice/bullying-abuse-safety/online-mobile-safety/staying-safe-online/" TargetMode="External"/><Relationship Id="rId5" Type="http://schemas.openxmlformats.org/officeDocument/2006/relationships/hyperlink" Target="https://nationalonlinesafety.com/guides" TargetMode="External"/><Relationship Id="rId6" Type="http://schemas.openxmlformats.org/officeDocument/2006/relationships/hyperlink" Target="https://www.internetmatters.org/safer-internet-day/" TargetMode="External"/><Relationship Id="rId7" Type="http://schemas.openxmlformats.org/officeDocument/2006/relationships/hyperlink" Target="https://www.bbc.co.uk/newsround/55982531" TargetMode="External"/><Relationship Id="rId8" Type="http://schemas.openxmlformats.org/officeDocument/2006/relationships/hyperlink" Target="https://www.childnet.com/parents-and-carers"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hyperlink" Target="https://uk.pcmag.com/parental-control-monitoring/79219/the-best-parental-control-apps-for-your-phone" TargetMode="External"/><Relationship Id="rId4" Type="http://schemas.openxmlformats.org/officeDocument/2006/relationships/hyperlink" Target="https://www.verywellfamily.com/best-parental-control-apps-4779963"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Safer Internet Day" id="85" name="Google Shape;85;p13"/>
          <p:cNvPicPr preferRelativeResize="0"/>
          <p:nvPr/>
        </p:nvPicPr>
        <p:blipFill rotWithShape="1">
          <a:blip r:embed="rId3">
            <a:alphaModFix amt="40000"/>
          </a:blip>
          <a:srcRect b="11384" l="0" r="0" t="32365"/>
          <a:stretch/>
        </p:blipFill>
        <p:spPr>
          <a:xfrm>
            <a:off x="21" y="0"/>
            <a:ext cx="12191980" cy="6857990"/>
          </a:xfrm>
          <a:prstGeom prst="rect">
            <a:avLst/>
          </a:prstGeom>
          <a:noFill/>
          <a:ln>
            <a:noFill/>
          </a:ln>
        </p:spPr>
      </p:pic>
      <p:sp>
        <p:nvSpPr>
          <p:cNvPr id="86" name="Google Shape;86;p13"/>
          <p:cNvSpPr txBox="1"/>
          <p:nvPr>
            <p:ph type="ctrTitle"/>
          </p:nvPr>
        </p:nvSpPr>
        <p:spPr>
          <a:xfrm>
            <a:off x="437321" y="1098527"/>
            <a:ext cx="11754679" cy="5032449"/>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Safer Internet Use</a:t>
            </a:r>
            <a:br>
              <a:rPr b="1" lang="en-GB" sz="5400"/>
            </a:br>
            <a:br>
              <a:rPr b="1" lang="en-GB" sz="5400"/>
            </a:br>
            <a:r>
              <a:rPr b="1" lang="en-GB" sz="5400"/>
              <a:t>Information and Advice Evening</a:t>
            </a:r>
            <a:br>
              <a:rPr b="1" lang="en-GB" sz="5400"/>
            </a:br>
            <a:r>
              <a:rPr b="1" lang="en-GB" sz="5400"/>
              <a:t>for Parents and Carers</a:t>
            </a:r>
            <a:br>
              <a:rPr b="1" lang="en-GB" sz="5400"/>
            </a:br>
            <a:r>
              <a:rPr b="1" lang="en-GB" sz="5400"/>
              <a:t> </a:t>
            </a:r>
            <a:br>
              <a:rPr b="1" lang="en-GB" sz="5400"/>
            </a:br>
            <a:r>
              <a:rPr b="1" lang="en-GB" sz="5400"/>
              <a:t>2021</a:t>
            </a:r>
            <a:endParaRPr b="1" sz="5400"/>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Safer Internet Day" id="92" name="Google Shape;92;p14"/>
          <p:cNvPicPr preferRelativeResize="0"/>
          <p:nvPr/>
        </p:nvPicPr>
        <p:blipFill rotWithShape="1">
          <a:blip r:embed="rId3">
            <a:alphaModFix amt="40000"/>
          </a:blip>
          <a:srcRect b="11384" l="0" r="0" t="32365"/>
          <a:stretch/>
        </p:blipFill>
        <p:spPr>
          <a:xfrm>
            <a:off x="21" y="10"/>
            <a:ext cx="12191980" cy="6857990"/>
          </a:xfrm>
          <a:prstGeom prst="rect">
            <a:avLst/>
          </a:prstGeom>
          <a:noFill/>
          <a:ln>
            <a:noFill/>
          </a:ln>
        </p:spPr>
      </p:pic>
      <p:sp>
        <p:nvSpPr>
          <p:cNvPr id="93" name="Google Shape;93;p14"/>
          <p:cNvSpPr txBox="1"/>
          <p:nvPr>
            <p:ph type="ctrTitle"/>
          </p:nvPr>
        </p:nvSpPr>
        <p:spPr>
          <a:xfrm>
            <a:off x="437322" y="528902"/>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Risks and Opportunities</a:t>
            </a:r>
            <a:endParaRPr b="1" sz="5400"/>
          </a:p>
        </p:txBody>
      </p:sp>
      <p:sp>
        <p:nvSpPr>
          <p:cNvPr id="94" name="Google Shape;94;p14"/>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rgbClr val="888888"/>
              </a:buClr>
              <a:buSzPts val="3200"/>
              <a:buNone/>
            </a:pPr>
            <a:r>
              <a:t/>
            </a:r>
            <a:endParaRPr/>
          </a:p>
        </p:txBody>
      </p:sp>
      <p:sp>
        <p:nvSpPr>
          <p:cNvPr id="95" name="Google Shape;95;p14"/>
          <p:cNvSpPr txBox="1"/>
          <p:nvPr/>
        </p:nvSpPr>
        <p:spPr>
          <a:xfrm>
            <a:off x="212035" y="2605451"/>
            <a:ext cx="11847443" cy="2308324"/>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i="0" lang="en-GB" sz="3600" u="none" cap="none" strike="noStrike">
                <a:solidFill>
                  <a:schemeClr val="dk1"/>
                </a:solidFill>
                <a:latin typeface="Calibri"/>
                <a:ea typeface="Calibri"/>
                <a:cs typeface="Calibri"/>
                <a:sym typeface="Calibri"/>
              </a:rPr>
              <a:t>The Internet gives children access to information and people across the globe in seconds, this opens up superb opportunities but there are also lots of risks that come with this freedom. </a:t>
            </a:r>
            <a:endParaRPr/>
          </a:p>
          <a:p>
            <a:pPr indent="0" lvl="0" marL="0" marR="0" rtl="0" algn="l">
              <a:spcBef>
                <a:spcPts val="0"/>
              </a:spcBef>
              <a:spcAft>
                <a:spcPts val="0"/>
              </a:spcAft>
              <a:buNone/>
            </a:pPr>
            <a:r>
              <a:t/>
            </a:r>
            <a:endParaRPr b="1" sz="3600">
              <a:solidFill>
                <a:schemeClr val="lt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01" name="Google Shape;101;p15"/>
          <p:cNvPicPr preferRelativeResize="0"/>
          <p:nvPr/>
        </p:nvPicPr>
        <p:blipFill rotWithShape="1">
          <a:blip r:embed="rId3">
            <a:alphaModFix amt="40000"/>
          </a:blip>
          <a:srcRect b="11384" l="0" r="0" t="32365"/>
          <a:stretch/>
        </p:blipFill>
        <p:spPr>
          <a:xfrm>
            <a:off x="21" y="10"/>
            <a:ext cx="12191980" cy="6857990"/>
          </a:xfrm>
          <a:prstGeom prst="rect">
            <a:avLst/>
          </a:prstGeom>
          <a:noFill/>
          <a:ln>
            <a:noFill/>
          </a:ln>
        </p:spPr>
      </p:pic>
      <p:sp>
        <p:nvSpPr>
          <p:cNvPr id="102" name="Google Shape;102;p15"/>
          <p:cNvSpPr txBox="1"/>
          <p:nvPr>
            <p:ph type="ctrTitle"/>
          </p:nvPr>
        </p:nvSpPr>
        <p:spPr>
          <a:xfrm>
            <a:off x="437322" y="528902"/>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Opportunities</a:t>
            </a:r>
            <a:endParaRPr b="1" sz="5400"/>
          </a:p>
        </p:txBody>
      </p:sp>
      <p:sp>
        <p:nvSpPr>
          <p:cNvPr id="103" name="Google Shape;103;p15"/>
          <p:cNvSpPr txBox="1"/>
          <p:nvPr/>
        </p:nvSpPr>
        <p:spPr>
          <a:xfrm>
            <a:off x="1806217" y="2212868"/>
            <a:ext cx="8027331" cy="3970318"/>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Global contact with family and friends.</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Research and knowledge.</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Sharing interests.</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lt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09" name="Google Shape;109;p16"/>
          <p:cNvPicPr preferRelativeResize="0"/>
          <p:nvPr/>
        </p:nvPicPr>
        <p:blipFill rotWithShape="1">
          <a:blip r:embed="rId3">
            <a:alphaModFix amt="40000"/>
          </a:blip>
          <a:srcRect b="11384" l="0" r="0" t="32365"/>
          <a:stretch/>
        </p:blipFill>
        <p:spPr>
          <a:xfrm>
            <a:off x="21" y="10"/>
            <a:ext cx="12191980" cy="6857990"/>
          </a:xfrm>
          <a:prstGeom prst="rect">
            <a:avLst/>
          </a:prstGeom>
          <a:noFill/>
          <a:ln>
            <a:noFill/>
          </a:ln>
        </p:spPr>
      </p:pic>
      <p:sp>
        <p:nvSpPr>
          <p:cNvPr id="110" name="Google Shape;110;p16"/>
          <p:cNvSpPr txBox="1"/>
          <p:nvPr>
            <p:ph type="ctrTitle"/>
          </p:nvPr>
        </p:nvSpPr>
        <p:spPr>
          <a:xfrm>
            <a:off x="218660" y="0"/>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Risks</a:t>
            </a:r>
            <a:endParaRPr b="1" sz="5400"/>
          </a:p>
        </p:txBody>
      </p:sp>
      <p:sp>
        <p:nvSpPr>
          <p:cNvPr id="111" name="Google Shape;111;p16"/>
          <p:cNvSpPr txBox="1"/>
          <p:nvPr/>
        </p:nvSpPr>
        <p:spPr>
          <a:xfrm>
            <a:off x="3012914" y="1766002"/>
            <a:ext cx="5336715" cy="4524315"/>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Cyberbullying</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Victim of crime</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Lowering self-esteem</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Distraction</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17" name="Google Shape;117;p17"/>
          <p:cNvPicPr preferRelativeResize="0"/>
          <p:nvPr/>
        </p:nvPicPr>
        <p:blipFill rotWithShape="1">
          <a:blip r:embed="rId3">
            <a:alphaModFix amt="40000"/>
          </a:blip>
          <a:srcRect b="11384" l="0" r="0" t="32365"/>
          <a:stretch/>
        </p:blipFill>
        <p:spPr>
          <a:xfrm>
            <a:off x="21" y="10"/>
            <a:ext cx="12191980" cy="6857990"/>
          </a:xfrm>
          <a:prstGeom prst="rect">
            <a:avLst/>
          </a:prstGeom>
          <a:noFill/>
          <a:ln>
            <a:noFill/>
          </a:ln>
        </p:spPr>
      </p:pic>
      <p:sp>
        <p:nvSpPr>
          <p:cNvPr id="118" name="Google Shape;118;p17"/>
          <p:cNvSpPr txBox="1"/>
          <p:nvPr>
            <p:ph type="ctrTitle"/>
          </p:nvPr>
        </p:nvSpPr>
        <p:spPr>
          <a:xfrm>
            <a:off x="437321" y="-115042"/>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Positives of social media</a:t>
            </a:r>
            <a:endParaRPr b="1" sz="5400"/>
          </a:p>
        </p:txBody>
      </p:sp>
      <p:sp>
        <p:nvSpPr>
          <p:cNvPr id="119" name="Google Shape;119;p17"/>
          <p:cNvSpPr txBox="1"/>
          <p:nvPr/>
        </p:nvSpPr>
        <p:spPr>
          <a:xfrm>
            <a:off x="172289" y="1246518"/>
            <a:ext cx="11847443" cy="5632311"/>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Spiritual: self-regulation, freedom of expression. </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Physical: rest and relaxation time. </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Intellectual: wealth of information, swapping ideas.</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Emotional: can raise self-esteem, feel less isolated. </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Social: feeling connected with those near and far. </a:t>
            </a:r>
            <a:endParaRPr/>
          </a:p>
          <a:p>
            <a:pPr indent="0" lvl="0" marL="0" marR="0" rtl="0" algn="l">
              <a:spcBef>
                <a:spcPts val="0"/>
              </a:spcBef>
              <a:spcAft>
                <a:spcPts val="0"/>
              </a:spcAft>
              <a:buNone/>
            </a:pPr>
            <a:r>
              <a:t/>
            </a:r>
            <a:endParaRPr b="1" sz="3600">
              <a:solidFill>
                <a:schemeClr val="lt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25" name="Google Shape;125;p18"/>
          <p:cNvPicPr preferRelativeResize="0"/>
          <p:nvPr/>
        </p:nvPicPr>
        <p:blipFill rotWithShape="1">
          <a:blip r:embed="rId3">
            <a:alphaModFix amt="40000"/>
          </a:blip>
          <a:srcRect b="11384" l="0" r="0" t="32365"/>
          <a:stretch/>
        </p:blipFill>
        <p:spPr>
          <a:xfrm>
            <a:off x="21" y="10"/>
            <a:ext cx="12191980" cy="6857990"/>
          </a:xfrm>
          <a:prstGeom prst="rect">
            <a:avLst/>
          </a:prstGeom>
          <a:noFill/>
          <a:ln>
            <a:noFill/>
          </a:ln>
        </p:spPr>
      </p:pic>
      <p:sp>
        <p:nvSpPr>
          <p:cNvPr id="126" name="Google Shape;126;p18"/>
          <p:cNvSpPr txBox="1"/>
          <p:nvPr>
            <p:ph type="ctrTitle"/>
          </p:nvPr>
        </p:nvSpPr>
        <p:spPr>
          <a:xfrm>
            <a:off x="437321" y="-115042"/>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Negatives of social media</a:t>
            </a:r>
            <a:endParaRPr b="1" sz="5400"/>
          </a:p>
        </p:txBody>
      </p:sp>
      <p:sp>
        <p:nvSpPr>
          <p:cNvPr id="127" name="Google Shape;127;p18"/>
          <p:cNvSpPr txBox="1"/>
          <p:nvPr/>
        </p:nvSpPr>
        <p:spPr>
          <a:xfrm>
            <a:off x="172277" y="1555611"/>
            <a:ext cx="11847443" cy="4524315"/>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2800">
                <a:solidFill>
                  <a:schemeClr val="dk1"/>
                </a:solidFill>
                <a:latin typeface="Calibri"/>
                <a:ea typeface="Calibri"/>
                <a:cs typeface="Calibri"/>
                <a:sym typeface="Calibri"/>
              </a:rPr>
              <a:t>Spiritual: making choices that lead to harm, either for themselves or others. </a:t>
            </a:r>
            <a:endParaRPr/>
          </a:p>
          <a:p>
            <a:pPr indent="0" lvl="0" marL="0" marR="0" rtl="0" algn="l">
              <a:spcBef>
                <a:spcPts val="0"/>
              </a:spcBef>
              <a:spcAft>
                <a:spcPts val="0"/>
              </a:spcAft>
              <a:buNone/>
            </a:pPr>
            <a:r>
              <a:t/>
            </a:r>
            <a:endParaRPr b="1" sz="28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800">
                <a:solidFill>
                  <a:schemeClr val="dk1"/>
                </a:solidFill>
                <a:latin typeface="Calibri"/>
                <a:ea typeface="Calibri"/>
                <a:cs typeface="Calibri"/>
                <a:sym typeface="Calibri"/>
              </a:rPr>
              <a:t>Physical: loss of sleep, organised fights / physical bullying, sexual exploitation</a:t>
            </a:r>
            <a:endParaRPr/>
          </a:p>
          <a:p>
            <a:pPr indent="0" lvl="0" marL="0" marR="0" rtl="0" algn="l">
              <a:spcBef>
                <a:spcPts val="0"/>
              </a:spcBef>
              <a:spcAft>
                <a:spcPts val="0"/>
              </a:spcAft>
              <a:buNone/>
            </a:pPr>
            <a:r>
              <a:t/>
            </a:r>
            <a:endParaRPr b="1" sz="28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800">
                <a:solidFill>
                  <a:schemeClr val="dk1"/>
                </a:solidFill>
                <a:latin typeface="Calibri"/>
                <a:ea typeface="Calibri"/>
                <a:cs typeface="Calibri"/>
                <a:sym typeface="Calibri"/>
              </a:rPr>
              <a:t>Intellectual: distraction from learning at home and school.</a:t>
            </a:r>
            <a:endParaRPr/>
          </a:p>
          <a:p>
            <a:pPr indent="0" lvl="0" marL="0" marR="0" rtl="0" algn="l">
              <a:spcBef>
                <a:spcPts val="0"/>
              </a:spcBef>
              <a:spcAft>
                <a:spcPts val="0"/>
              </a:spcAft>
              <a:buNone/>
            </a:pPr>
            <a:r>
              <a:t/>
            </a:r>
            <a:endParaRPr b="1" sz="28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800">
                <a:solidFill>
                  <a:schemeClr val="dk1"/>
                </a:solidFill>
                <a:latin typeface="Calibri"/>
                <a:ea typeface="Calibri"/>
                <a:cs typeface="Calibri"/>
                <a:sym typeface="Calibri"/>
              </a:rPr>
              <a:t>Emotional: self-esteem/body image, mature subjects, cyberbullying, FOMO. </a:t>
            </a:r>
            <a:endParaRPr/>
          </a:p>
          <a:p>
            <a:pPr indent="0" lvl="0" marL="0" marR="0" rtl="0" algn="l">
              <a:spcBef>
                <a:spcPts val="0"/>
              </a:spcBef>
              <a:spcAft>
                <a:spcPts val="0"/>
              </a:spcAft>
              <a:buNone/>
            </a:pPr>
            <a:r>
              <a:t/>
            </a:r>
            <a:endParaRPr b="1" sz="28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800">
                <a:solidFill>
                  <a:schemeClr val="dk1"/>
                </a:solidFill>
                <a:latin typeface="Calibri"/>
                <a:ea typeface="Calibri"/>
                <a:cs typeface="Calibri"/>
                <a:sym typeface="Calibri"/>
              </a:rPr>
              <a:t>Social: negative relationships, arguments, acting older – role models. </a:t>
            </a:r>
            <a:endParaRPr/>
          </a:p>
          <a:p>
            <a:pPr indent="0" lvl="0" marL="0" marR="0" rtl="0" algn="l">
              <a:spcBef>
                <a:spcPts val="0"/>
              </a:spcBef>
              <a:spcAft>
                <a:spcPts val="0"/>
              </a:spcAft>
              <a:buNone/>
            </a:pPr>
            <a:r>
              <a:t/>
            </a:r>
            <a:endParaRPr b="1" sz="3600">
              <a:solidFill>
                <a:schemeClr val="lt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33" name="Google Shape;133;p19"/>
          <p:cNvPicPr preferRelativeResize="0"/>
          <p:nvPr/>
        </p:nvPicPr>
        <p:blipFill rotWithShape="1">
          <a:blip r:embed="rId3">
            <a:alphaModFix amt="40000"/>
          </a:blip>
          <a:srcRect b="11384" l="0" r="0" t="32365"/>
          <a:stretch/>
        </p:blipFill>
        <p:spPr>
          <a:xfrm>
            <a:off x="21" y="90163"/>
            <a:ext cx="12191980" cy="6857990"/>
          </a:xfrm>
          <a:prstGeom prst="rect">
            <a:avLst/>
          </a:prstGeom>
          <a:noFill/>
          <a:ln>
            <a:noFill/>
          </a:ln>
        </p:spPr>
      </p:pic>
      <p:sp>
        <p:nvSpPr>
          <p:cNvPr id="134" name="Google Shape;134;p19"/>
          <p:cNvSpPr txBox="1"/>
          <p:nvPr>
            <p:ph type="ctrTitle"/>
          </p:nvPr>
        </p:nvSpPr>
        <p:spPr>
          <a:xfrm>
            <a:off x="437321" y="-192315"/>
            <a:ext cx="11754600" cy="1825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Fake News / Critical Thinking</a:t>
            </a:r>
            <a:endParaRPr b="1" sz="5400"/>
          </a:p>
        </p:txBody>
      </p:sp>
      <p:sp>
        <p:nvSpPr>
          <p:cNvPr id="135" name="Google Shape;135;p19"/>
          <p:cNvSpPr txBox="1"/>
          <p:nvPr/>
        </p:nvSpPr>
        <p:spPr>
          <a:xfrm>
            <a:off x="25" y="2118297"/>
            <a:ext cx="11847300" cy="4068900"/>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It is particularly hard for children to spot fake news, we must make them aware that there are people who wish the children to think and act in certain ways.</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Ask them to consider “Whose opinion is this? Why do they want me to think this way?”</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41" name="Google Shape;141;p20"/>
          <p:cNvPicPr preferRelativeResize="0"/>
          <p:nvPr/>
        </p:nvPicPr>
        <p:blipFill rotWithShape="1">
          <a:blip r:embed="rId3">
            <a:alphaModFix amt="40000"/>
          </a:blip>
          <a:srcRect b="11384" l="0" r="0" t="32365"/>
          <a:stretch/>
        </p:blipFill>
        <p:spPr>
          <a:xfrm>
            <a:off x="21" y="10"/>
            <a:ext cx="12191980" cy="6857990"/>
          </a:xfrm>
          <a:prstGeom prst="rect">
            <a:avLst/>
          </a:prstGeom>
          <a:noFill/>
          <a:ln>
            <a:noFill/>
          </a:ln>
        </p:spPr>
      </p:pic>
      <p:sp>
        <p:nvSpPr>
          <p:cNvPr id="142" name="Google Shape;142;p20"/>
          <p:cNvSpPr txBox="1"/>
          <p:nvPr>
            <p:ph type="ctrTitle"/>
          </p:nvPr>
        </p:nvSpPr>
        <p:spPr>
          <a:xfrm>
            <a:off x="437321" y="-192315"/>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Grooming</a:t>
            </a:r>
            <a:endParaRPr b="1" sz="5400"/>
          </a:p>
        </p:txBody>
      </p:sp>
      <p:sp>
        <p:nvSpPr>
          <p:cNvPr id="143" name="Google Shape;143;p20"/>
          <p:cNvSpPr txBox="1"/>
          <p:nvPr/>
        </p:nvSpPr>
        <p:spPr>
          <a:xfrm>
            <a:off x="172278" y="1652414"/>
            <a:ext cx="11847443" cy="4524315"/>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Friend requests and the need for “friends” and “followers.”</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Grooming:</a:t>
            </a:r>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Child Sexual Exploitation</a:t>
            </a:r>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Radicalisation and extremism</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Everyone is at risk but some pupils are more vulnerable than others. </a:t>
            </a:r>
            <a:endParaRPr b="1" sz="36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49" name="Google Shape;149;p21"/>
          <p:cNvPicPr preferRelativeResize="0"/>
          <p:nvPr/>
        </p:nvPicPr>
        <p:blipFill rotWithShape="1">
          <a:blip r:embed="rId3">
            <a:alphaModFix amt="40000"/>
          </a:blip>
          <a:srcRect b="11384" l="0" r="0" t="32365"/>
          <a:stretch/>
        </p:blipFill>
        <p:spPr>
          <a:xfrm>
            <a:off x="21" y="90163"/>
            <a:ext cx="12191980" cy="6857990"/>
          </a:xfrm>
          <a:prstGeom prst="rect">
            <a:avLst/>
          </a:prstGeom>
          <a:noFill/>
          <a:ln>
            <a:noFill/>
          </a:ln>
        </p:spPr>
      </p:pic>
      <p:sp>
        <p:nvSpPr>
          <p:cNvPr id="150" name="Google Shape;150;p21"/>
          <p:cNvSpPr txBox="1"/>
          <p:nvPr>
            <p:ph type="ctrTitle"/>
          </p:nvPr>
        </p:nvSpPr>
        <p:spPr>
          <a:xfrm>
            <a:off x="437321" y="-192315"/>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Gaming</a:t>
            </a:r>
            <a:endParaRPr b="1" sz="5400"/>
          </a:p>
        </p:txBody>
      </p:sp>
      <p:sp>
        <p:nvSpPr>
          <p:cNvPr id="151" name="Google Shape;151;p21"/>
          <p:cNvSpPr txBox="1"/>
          <p:nvPr/>
        </p:nvSpPr>
        <p:spPr>
          <a:xfrm>
            <a:off x="172278" y="1652414"/>
            <a:ext cx="11847443" cy="4524315"/>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Breck Bednar – groomed and murdered by a 19-year-old. </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Bullying online during games.</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Distraction from sleep.</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Distraction from learning.</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57" name="Google Shape;157;p22"/>
          <p:cNvPicPr preferRelativeResize="0"/>
          <p:nvPr/>
        </p:nvPicPr>
        <p:blipFill rotWithShape="1">
          <a:blip r:embed="rId3">
            <a:alphaModFix amt="40000"/>
          </a:blip>
          <a:srcRect b="11384" l="0" r="0" t="32365"/>
          <a:stretch/>
        </p:blipFill>
        <p:spPr>
          <a:xfrm>
            <a:off x="21" y="90163"/>
            <a:ext cx="12191980" cy="6857990"/>
          </a:xfrm>
          <a:prstGeom prst="rect">
            <a:avLst/>
          </a:prstGeom>
          <a:noFill/>
          <a:ln>
            <a:noFill/>
          </a:ln>
        </p:spPr>
      </p:pic>
      <p:sp>
        <p:nvSpPr>
          <p:cNvPr id="158" name="Google Shape;158;p22"/>
          <p:cNvSpPr txBox="1"/>
          <p:nvPr>
            <p:ph type="ctrTitle"/>
          </p:nvPr>
        </p:nvSpPr>
        <p:spPr>
          <a:xfrm>
            <a:off x="437321" y="-192315"/>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Tone</a:t>
            </a:r>
            <a:endParaRPr b="1" sz="5400"/>
          </a:p>
        </p:txBody>
      </p:sp>
      <p:sp>
        <p:nvSpPr>
          <p:cNvPr id="159" name="Google Shape;159;p22"/>
          <p:cNvSpPr txBox="1"/>
          <p:nvPr/>
        </p:nvSpPr>
        <p:spPr>
          <a:xfrm>
            <a:off x="172278" y="1652414"/>
            <a:ext cx="11847443" cy="1754326"/>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The tone during group chats and comments is missing and therefore often misinterpreted. This can and does lead to arguments. </a:t>
            </a:r>
            <a:endParaRPr b="1" sz="36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65" name="Google Shape;165;p23"/>
          <p:cNvPicPr preferRelativeResize="0"/>
          <p:nvPr/>
        </p:nvPicPr>
        <p:blipFill rotWithShape="1">
          <a:blip r:embed="rId3">
            <a:alphaModFix amt="40000"/>
          </a:blip>
          <a:srcRect b="11384" l="0" r="0" t="32365"/>
          <a:stretch/>
        </p:blipFill>
        <p:spPr>
          <a:xfrm>
            <a:off x="21" y="90163"/>
            <a:ext cx="12191980" cy="6857990"/>
          </a:xfrm>
          <a:prstGeom prst="rect">
            <a:avLst/>
          </a:prstGeom>
          <a:noFill/>
          <a:ln>
            <a:noFill/>
          </a:ln>
        </p:spPr>
      </p:pic>
      <p:sp>
        <p:nvSpPr>
          <p:cNvPr id="166" name="Google Shape;166;p23"/>
          <p:cNvSpPr txBox="1"/>
          <p:nvPr>
            <p:ph type="ctrTitle"/>
          </p:nvPr>
        </p:nvSpPr>
        <p:spPr>
          <a:xfrm>
            <a:off x="437321" y="-192315"/>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Longevity</a:t>
            </a:r>
            <a:endParaRPr b="1" sz="5400"/>
          </a:p>
        </p:txBody>
      </p:sp>
      <p:sp>
        <p:nvSpPr>
          <p:cNvPr id="167" name="Google Shape;167;p23"/>
          <p:cNvSpPr txBox="1"/>
          <p:nvPr/>
        </p:nvSpPr>
        <p:spPr>
          <a:xfrm>
            <a:off x="172278" y="1652414"/>
            <a:ext cx="11847443" cy="3416320"/>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The longevity of comments made is often missed by pupils.</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742950" lvl="0" marL="742950" marR="0" rtl="0" algn="l">
              <a:spcBef>
                <a:spcPts val="0"/>
              </a:spcBef>
              <a:spcAft>
                <a:spcPts val="0"/>
              </a:spcAft>
              <a:buClr>
                <a:schemeClr val="dk1"/>
              </a:buClr>
              <a:buSzPts val="3600"/>
              <a:buFont typeface="Calibri"/>
              <a:buAutoNum type="arabicParenR"/>
            </a:pPr>
            <a:r>
              <a:rPr b="1" lang="en-GB" sz="3600">
                <a:solidFill>
                  <a:schemeClr val="dk1"/>
                </a:solidFill>
                <a:latin typeface="Calibri"/>
                <a:ea typeface="Calibri"/>
                <a:cs typeface="Calibri"/>
                <a:sym typeface="Calibri"/>
              </a:rPr>
              <a:t>An unkind comment can play on someone’s mind for months. </a:t>
            </a:r>
            <a:endParaRPr/>
          </a:p>
          <a:p>
            <a:pPr indent="-742950" lvl="0" marL="742950" marR="0" rtl="0" algn="l">
              <a:spcBef>
                <a:spcPts val="0"/>
              </a:spcBef>
              <a:spcAft>
                <a:spcPts val="0"/>
              </a:spcAft>
              <a:buClr>
                <a:schemeClr val="dk1"/>
              </a:buClr>
              <a:buSzPts val="3600"/>
              <a:buFont typeface="Calibri"/>
              <a:buAutoNum type="arabicParenR"/>
            </a:pPr>
            <a:r>
              <a:rPr b="1" lang="en-GB" sz="3600">
                <a:solidFill>
                  <a:schemeClr val="dk1"/>
                </a:solidFill>
                <a:latin typeface="Calibri"/>
                <a:ea typeface="Calibri"/>
                <a:cs typeface="Calibri"/>
                <a:sym typeface="Calibri"/>
              </a:rPr>
              <a:t>Making an unkind comment </a:t>
            </a:r>
            <a:r>
              <a:rPr b="1" lang="en-GB" sz="3600">
                <a:solidFill>
                  <a:schemeClr val="dk1"/>
                </a:solidFill>
                <a:latin typeface="Calibri"/>
                <a:ea typeface="Calibri"/>
                <a:cs typeface="Calibri"/>
                <a:sym typeface="Calibri"/>
              </a:rPr>
              <a:t>can come back to haunt you years later and cost you an opportunity. </a:t>
            </a:r>
            <a:endParaRPr b="1" sz="36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Safer Internet Day" id="173" name="Google Shape;173;p24"/>
          <p:cNvPicPr preferRelativeResize="0"/>
          <p:nvPr/>
        </p:nvPicPr>
        <p:blipFill rotWithShape="1">
          <a:blip r:embed="rId3">
            <a:alphaModFix amt="40000"/>
          </a:blip>
          <a:srcRect b="11384" l="0" r="0" t="32365"/>
          <a:stretch/>
        </p:blipFill>
        <p:spPr>
          <a:xfrm>
            <a:off x="21" y="90163"/>
            <a:ext cx="12191980" cy="6857990"/>
          </a:xfrm>
          <a:prstGeom prst="rect">
            <a:avLst/>
          </a:prstGeom>
          <a:noFill/>
          <a:ln>
            <a:noFill/>
          </a:ln>
        </p:spPr>
      </p:pic>
      <p:sp>
        <p:nvSpPr>
          <p:cNvPr id="174" name="Google Shape;174;p24"/>
          <p:cNvSpPr txBox="1"/>
          <p:nvPr>
            <p:ph type="ctrTitle"/>
          </p:nvPr>
        </p:nvSpPr>
        <p:spPr>
          <a:xfrm>
            <a:off x="437321" y="-192315"/>
            <a:ext cx="11754679" cy="182509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5400"/>
              <a:buFont typeface="Calibri"/>
              <a:buNone/>
            </a:pPr>
            <a:r>
              <a:rPr b="1" lang="en-GB" sz="5400"/>
              <a:t>Parental Involvement </a:t>
            </a:r>
            <a:endParaRPr b="1" sz="5400"/>
          </a:p>
        </p:txBody>
      </p:sp>
      <p:sp>
        <p:nvSpPr>
          <p:cNvPr id="175" name="Google Shape;175;p24"/>
          <p:cNvSpPr txBox="1"/>
          <p:nvPr/>
        </p:nvSpPr>
        <p:spPr>
          <a:xfrm>
            <a:off x="172278" y="1652414"/>
            <a:ext cx="11847443" cy="4524315"/>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If your child is experiencing difficulties on social media do not be tempted to get involved online.</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Report the abusive comments to the social media company.</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Report the abuse to the police on 101.</a:t>
            </a:r>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If appropriate – report the incident to the school. </a:t>
            </a:r>
            <a:endParaRPr b="1" sz="36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25"/>
          <p:cNvSpPr txBox="1"/>
          <p:nvPr>
            <p:ph type="title"/>
          </p:nvPr>
        </p:nvSpPr>
        <p:spPr>
          <a:xfrm>
            <a:off x="489679" y="2343281"/>
            <a:ext cx="10972800" cy="1143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4400"/>
              <a:buFont typeface="Calibri"/>
              <a:buNone/>
            </a:pPr>
            <a:r>
              <a:rPr b="1" lang="en-GB"/>
              <a:t>Advice given to pupils</a:t>
            </a:r>
            <a:endParaRPr b="1"/>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26"/>
          <p:cNvSpPr txBox="1"/>
          <p:nvPr>
            <p:ph type="title"/>
          </p:nvPr>
        </p:nvSpPr>
        <p:spPr>
          <a:xfrm>
            <a:off x="993925" y="-219496"/>
            <a:ext cx="10364451" cy="15961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4400"/>
              <a:buFont typeface="Calibri"/>
              <a:buNone/>
            </a:pPr>
            <a:r>
              <a:rPr b="1" lang="en-GB"/>
              <a:t> Legal Issues</a:t>
            </a:r>
            <a:endParaRPr b="1"/>
          </a:p>
        </p:txBody>
      </p:sp>
      <p:sp>
        <p:nvSpPr>
          <p:cNvPr id="186" name="Google Shape;186;p26"/>
          <p:cNvSpPr/>
          <p:nvPr/>
        </p:nvSpPr>
        <p:spPr>
          <a:xfrm>
            <a:off x="406400" y="1066801"/>
            <a:ext cx="11767125" cy="5450113"/>
          </a:xfrm>
          <a:prstGeom prst="verticalScroll">
            <a:avLst>
              <a:gd fmla="val 5660" name="adj"/>
            </a:avLst>
          </a:prstGeom>
          <a:solidFill>
            <a:srgbClr val="F2F2F2"/>
          </a:solidFill>
          <a:ln cap="flat" cmpd="sng" w="57150">
            <a:solidFill>
              <a:srgbClr val="C2D59B"/>
            </a:solidFill>
            <a:prstDash val="solid"/>
            <a:round/>
            <a:headEnd len="sm" w="sm" type="none"/>
            <a:tailEnd len="sm" w="sm" type="none"/>
          </a:ln>
        </p:spPr>
        <p:txBody>
          <a:bodyPr anchorCtr="0" anchor="ctr" bIns="45700" lIns="91425" spcFirstLastPara="1" rIns="91425" wrap="square" tIns="45700">
            <a:noAutofit/>
          </a:bodyPr>
          <a:lstStyle/>
          <a:p>
            <a:pPr indent="-228600" lvl="0" marL="342900" marR="0" rtl="0" algn="l">
              <a:spcBef>
                <a:spcPts val="0"/>
              </a:spcBef>
              <a:spcAft>
                <a:spcPts val="0"/>
              </a:spcAft>
              <a:buClr>
                <a:schemeClr val="dk1"/>
              </a:buClr>
              <a:buSzPts val="1800"/>
              <a:buFont typeface="Calibri"/>
              <a:buNone/>
            </a:pPr>
            <a:r>
              <a:t/>
            </a:r>
            <a:endParaRPr b="1" sz="18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600">
                <a:solidFill>
                  <a:schemeClr val="dk1"/>
                </a:solidFill>
                <a:latin typeface="Calibri"/>
                <a:ea typeface="Calibri"/>
                <a:cs typeface="Calibri"/>
                <a:sym typeface="Calibri"/>
              </a:rPr>
              <a:t>Cyber-bullying is a crime, as is bullying itself, here is what the Metropolitan Police say: </a:t>
            </a:r>
            <a:endParaRPr sz="2200"/>
          </a:p>
          <a:p>
            <a:pPr indent="0" lvl="0" marL="0" marR="0" rtl="0" algn="l">
              <a:spcBef>
                <a:spcPts val="0"/>
              </a:spcBef>
              <a:spcAft>
                <a:spcPts val="0"/>
              </a:spcAft>
              <a:buNone/>
            </a:pPr>
            <a:r>
              <a:t/>
            </a:r>
            <a:endParaRPr b="1" sz="2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600">
                <a:solidFill>
                  <a:schemeClr val="dk1"/>
                </a:solidFill>
                <a:latin typeface="Calibri"/>
                <a:ea typeface="Calibri"/>
                <a:cs typeface="Calibri"/>
                <a:sym typeface="Calibri"/>
              </a:rPr>
              <a:t>“Some types of bullying are illegal and should be reported to us.</a:t>
            </a:r>
            <a:r>
              <a:rPr lang="en-GB" sz="2600">
                <a:solidFill>
                  <a:schemeClr val="dk1"/>
                </a:solidFill>
                <a:latin typeface="Calibri"/>
                <a:ea typeface="Calibri"/>
                <a:cs typeface="Calibri"/>
                <a:sym typeface="Calibri"/>
              </a:rPr>
              <a:t> </a:t>
            </a:r>
            <a:r>
              <a:rPr b="1" lang="en-GB" sz="2600">
                <a:solidFill>
                  <a:schemeClr val="dk1"/>
                </a:solidFill>
                <a:latin typeface="Calibri"/>
                <a:ea typeface="Calibri"/>
                <a:cs typeface="Calibri"/>
                <a:sym typeface="Calibri"/>
              </a:rPr>
              <a:t>This includes bullying that involves:</a:t>
            </a:r>
            <a:endParaRPr sz="2200"/>
          </a:p>
          <a:p>
            <a:pPr indent="0" lvl="0" marL="0" marR="0" rtl="0" algn="l">
              <a:spcBef>
                <a:spcPts val="0"/>
              </a:spcBef>
              <a:spcAft>
                <a:spcPts val="0"/>
              </a:spcAft>
              <a:buNone/>
            </a:pPr>
            <a:r>
              <a:rPr b="1" lang="en-GB" sz="2600">
                <a:solidFill>
                  <a:schemeClr val="dk1"/>
                </a:solidFill>
                <a:latin typeface="Calibri"/>
                <a:ea typeface="Calibri"/>
                <a:cs typeface="Calibri"/>
                <a:sym typeface="Calibri"/>
              </a:rPr>
              <a:t>harassment and intimidation over a period of time including calling someone names or threatening them, making abusive phone calls, and sending abusive emails or texts (one incident is not normally enough to get a conviction), also anything involving hate crimes.”</a:t>
            </a:r>
            <a:endParaRPr b="1" sz="26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27"/>
          <p:cNvSpPr txBox="1"/>
          <p:nvPr>
            <p:ph type="title"/>
          </p:nvPr>
        </p:nvSpPr>
        <p:spPr>
          <a:xfrm>
            <a:off x="929016" y="161319"/>
            <a:ext cx="10364451" cy="15961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4400"/>
              <a:buFont typeface="Calibri"/>
              <a:buNone/>
            </a:pPr>
            <a:r>
              <a:rPr b="1" lang="en-GB"/>
              <a:t>Offensive Posts</a:t>
            </a:r>
            <a:endParaRPr b="1"/>
          </a:p>
        </p:txBody>
      </p:sp>
      <p:sp>
        <p:nvSpPr>
          <p:cNvPr id="192" name="Google Shape;192;p27"/>
          <p:cNvSpPr/>
          <p:nvPr/>
        </p:nvSpPr>
        <p:spPr>
          <a:xfrm>
            <a:off x="0" y="1341120"/>
            <a:ext cx="11993880" cy="4907280"/>
          </a:xfrm>
          <a:prstGeom prst="verticalScroll">
            <a:avLst>
              <a:gd fmla="val 9302" name="adj"/>
            </a:avLst>
          </a:prstGeom>
          <a:solidFill>
            <a:srgbClr val="F7F6F2"/>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2400">
                <a:solidFill>
                  <a:schemeClr val="dk1"/>
                </a:solidFill>
                <a:latin typeface="Calibri"/>
                <a:ea typeface="Calibri"/>
                <a:cs typeface="Calibri"/>
                <a:sym typeface="Calibri"/>
              </a:rPr>
              <a:t>Cyber-bullying is making offensive posts and sending offensive messages over a sustained period of time (not a one-off).</a:t>
            </a:r>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400">
                <a:solidFill>
                  <a:schemeClr val="dk1"/>
                </a:solidFill>
                <a:latin typeface="Calibri"/>
                <a:ea typeface="Calibri"/>
                <a:cs typeface="Calibri"/>
                <a:sym typeface="Calibri"/>
              </a:rPr>
              <a:t>Whilst not all offensive posts are cyber-bullying they do cause a great deal of upset and worry among friendship groups. </a:t>
            </a:r>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400">
                <a:solidFill>
                  <a:schemeClr val="dk1"/>
                </a:solidFill>
                <a:latin typeface="Calibri"/>
                <a:ea typeface="Calibri"/>
                <a:cs typeface="Calibri"/>
                <a:sym typeface="Calibri"/>
              </a:rPr>
              <a:t>Think carefully before you post something – once it is said it is out there forever. Remember that in future an employer may look over your social media posts to see if you are the type of person they wish to employ. </a:t>
            </a:r>
            <a:endParaRPr b="1" sz="24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28"/>
          <p:cNvSpPr txBox="1"/>
          <p:nvPr>
            <p:ph type="title"/>
          </p:nvPr>
        </p:nvSpPr>
        <p:spPr>
          <a:xfrm>
            <a:off x="959496" y="-255057"/>
            <a:ext cx="10364451" cy="15961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4400"/>
              <a:buFont typeface="Calibri"/>
              <a:buNone/>
            </a:pPr>
            <a:r>
              <a:rPr b="1" lang="en-GB"/>
              <a:t>Sexting</a:t>
            </a:r>
            <a:endParaRPr b="1"/>
          </a:p>
        </p:txBody>
      </p:sp>
      <p:sp>
        <p:nvSpPr>
          <p:cNvPr id="198" name="Google Shape;198;p28"/>
          <p:cNvSpPr/>
          <p:nvPr/>
        </p:nvSpPr>
        <p:spPr>
          <a:xfrm>
            <a:off x="792480" y="899160"/>
            <a:ext cx="10850880" cy="5440680"/>
          </a:xfrm>
          <a:prstGeom prst="verticalScroll">
            <a:avLst>
              <a:gd fmla="val 1780" name="adj"/>
            </a:avLst>
          </a:prstGeom>
          <a:solidFill>
            <a:srgbClr val="F7F6F2"/>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2400">
              <a:solidFill>
                <a:schemeClr val="lt1"/>
              </a:solidFill>
              <a:latin typeface="Calibri"/>
              <a:ea typeface="Calibri"/>
              <a:cs typeface="Calibri"/>
              <a:sym typeface="Calibri"/>
            </a:endParaRPr>
          </a:p>
          <a:p>
            <a:pPr indent="0" lvl="0" marL="0" marR="0" rtl="0" algn="l">
              <a:spcBef>
                <a:spcPts val="0"/>
              </a:spcBef>
              <a:spcAft>
                <a:spcPts val="0"/>
              </a:spcAft>
              <a:buNone/>
            </a:pPr>
            <a:r>
              <a:rPr i="1" lang="en-GB" sz="2400">
                <a:solidFill>
                  <a:schemeClr val="dk1"/>
                </a:solidFill>
                <a:latin typeface="Calibri"/>
                <a:ea typeface="Calibri"/>
                <a:cs typeface="Calibri"/>
                <a:sym typeface="Calibri"/>
              </a:rPr>
              <a:t>“Sexting is when someone sends or receives a sexually explicit text, image or video on their mobile phone.”</a:t>
            </a:r>
            <a:endParaRPr/>
          </a:p>
          <a:p>
            <a:pPr indent="0" lvl="0" marL="0" marR="0" rtl="0" algn="l">
              <a:spcBef>
                <a:spcPts val="0"/>
              </a:spcBef>
              <a:spcAft>
                <a:spcPts val="0"/>
              </a:spcAft>
              <a:buNone/>
            </a:pPr>
            <a:r>
              <a:t/>
            </a:r>
            <a:endParaRPr b="1" i="1" sz="2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400">
                <a:solidFill>
                  <a:schemeClr val="dk1"/>
                </a:solidFill>
                <a:latin typeface="Calibri"/>
                <a:ea typeface="Calibri"/>
                <a:cs typeface="Calibri"/>
                <a:sym typeface="Calibri"/>
              </a:rPr>
              <a:t>If an adult sends a sexually explicit image of themselves to a partner, they are trusting that the person receiving the image will not share it with others. Sadly not everyone can be trusted and many adults find themselves humiliated by a naked image that just won’t go away. </a:t>
            </a:r>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400">
                <a:solidFill>
                  <a:schemeClr val="dk1"/>
                </a:solidFill>
                <a:latin typeface="Calibri"/>
                <a:ea typeface="Calibri"/>
                <a:cs typeface="Calibri"/>
                <a:sym typeface="Calibri"/>
              </a:rPr>
              <a:t>Remember – things can be shared very fast on the Internet and once the image is out there it is almost impossible to eradicate it, in other words it will always be out there somewhere. </a:t>
            </a:r>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29"/>
          <p:cNvSpPr txBox="1"/>
          <p:nvPr>
            <p:ph type="title"/>
          </p:nvPr>
        </p:nvSpPr>
        <p:spPr>
          <a:xfrm>
            <a:off x="959496" y="-255057"/>
            <a:ext cx="10364451" cy="15961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4400"/>
              <a:buFont typeface="Calibri"/>
              <a:buNone/>
            </a:pPr>
            <a:r>
              <a:rPr b="1" lang="en-GB"/>
              <a:t>Sexting – Under 18</a:t>
            </a:r>
            <a:endParaRPr b="1"/>
          </a:p>
        </p:txBody>
      </p:sp>
      <p:sp>
        <p:nvSpPr>
          <p:cNvPr id="204" name="Google Shape;204;p29"/>
          <p:cNvSpPr/>
          <p:nvPr/>
        </p:nvSpPr>
        <p:spPr>
          <a:xfrm>
            <a:off x="609600" y="1082040"/>
            <a:ext cx="10668000" cy="5120640"/>
          </a:xfrm>
          <a:prstGeom prst="verticalScroll">
            <a:avLst>
              <a:gd fmla="val 7128" name="adj"/>
            </a:avLst>
          </a:prstGeom>
          <a:solidFill>
            <a:srgbClr val="F7F6F2"/>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2400">
                <a:solidFill>
                  <a:schemeClr val="dk1"/>
                </a:solidFill>
                <a:latin typeface="Calibri"/>
                <a:ea typeface="Calibri"/>
                <a:cs typeface="Calibri"/>
                <a:sym typeface="Calibri"/>
              </a:rPr>
              <a:t>Having sexting photos or videos on your phone or computer of people under the age of 18 is against the law.</a:t>
            </a:r>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400">
                <a:solidFill>
                  <a:schemeClr val="dk1"/>
                </a:solidFill>
                <a:latin typeface="Calibri"/>
                <a:ea typeface="Calibri"/>
                <a:cs typeface="Calibri"/>
                <a:sym typeface="Calibri"/>
              </a:rPr>
              <a:t>Under 18 the law sees you as a child. Therefore, if you have any indecent images or videos of somebody who is under 18 you would technically be in possession of an indecent image of a child – even if you are the same age. This is an offence under the Protection of Children Act 1978 and the Criminal Justice Act 1988.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30"/>
          <p:cNvSpPr txBox="1"/>
          <p:nvPr>
            <p:ph type="title"/>
          </p:nvPr>
        </p:nvSpPr>
        <p:spPr>
          <a:xfrm>
            <a:off x="959496" y="-255057"/>
            <a:ext cx="10364451" cy="15961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4400"/>
              <a:buFont typeface="Calibri"/>
              <a:buNone/>
            </a:pPr>
            <a:r>
              <a:rPr b="1" lang="en-GB"/>
              <a:t>Sexting – Under 18</a:t>
            </a:r>
            <a:endParaRPr b="1"/>
          </a:p>
        </p:txBody>
      </p:sp>
      <p:sp>
        <p:nvSpPr>
          <p:cNvPr id="210" name="Google Shape;210;p30"/>
          <p:cNvSpPr/>
          <p:nvPr/>
        </p:nvSpPr>
        <p:spPr>
          <a:xfrm>
            <a:off x="701040" y="1066800"/>
            <a:ext cx="10373360" cy="5334000"/>
          </a:xfrm>
          <a:prstGeom prst="verticalScroll">
            <a:avLst>
              <a:gd fmla="val 7128" name="adj"/>
            </a:avLst>
          </a:prstGeom>
          <a:solidFill>
            <a:srgbClr val="F7F6F2"/>
          </a:solidFill>
          <a:ln cap="flat" cmpd="sng" w="25400">
            <a:solidFill>
              <a:srgbClr val="395E89"/>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400">
                <a:solidFill>
                  <a:schemeClr val="dk1"/>
                </a:solidFill>
                <a:latin typeface="Calibri"/>
                <a:ea typeface="Calibri"/>
                <a:cs typeface="Calibri"/>
                <a:sym typeface="Calibri"/>
              </a:rPr>
              <a:t>Even if you take a picture of yourself naked and send it to someone  without being pressured to do so by anyone else , you have still created an indecent image of a child.</a:t>
            </a:r>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400">
                <a:solidFill>
                  <a:schemeClr val="dk1"/>
                </a:solidFill>
                <a:latin typeface="Calibri"/>
                <a:ea typeface="Calibri"/>
                <a:cs typeface="Calibri"/>
                <a:sym typeface="Calibri"/>
              </a:rPr>
              <a:t>However – in this situation you are likely to need some support. You will find the Heads of Year very supportive in helping you to deal with the repercussions of your decision to send the image. </a:t>
            </a:r>
            <a:endParaRPr/>
          </a:p>
          <a:p>
            <a:pPr indent="0" lvl="0" marL="0" marR="0" rtl="0" algn="l">
              <a:spcBef>
                <a:spcPts val="0"/>
              </a:spcBef>
              <a:spcAft>
                <a:spcPts val="0"/>
              </a:spcAft>
              <a:buNone/>
            </a:pPr>
            <a:r>
              <a:t/>
            </a:r>
            <a:endParaRPr b="1" sz="2400">
              <a:solidFill>
                <a:schemeClr val="dk1"/>
              </a:solidFill>
              <a:latin typeface="Calibri"/>
              <a:ea typeface="Calibri"/>
              <a:cs typeface="Calibri"/>
              <a:sym typeface="Calibri"/>
            </a:endParaRPr>
          </a:p>
          <a:p>
            <a:pPr indent="0" lvl="0" marL="0" marR="0" rtl="0" algn="l">
              <a:spcBef>
                <a:spcPts val="0"/>
              </a:spcBef>
              <a:spcAft>
                <a:spcPts val="0"/>
              </a:spcAft>
              <a:buNone/>
            </a:pPr>
            <a:r>
              <a:rPr b="1" lang="en-GB" sz="2400">
                <a:solidFill>
                  <a:schemeClr val="dk1"/>
                </a:solidFill>
                <a:latin typeface="Calibri"/>
                <a:ea typeface="Calibri"/>
                <a:cs typeface="Calibri"/>
                <a:sym typeface="Calibri"/>
              </a:rPr>
              <a:t>That said they would much rather you didn’t get yourself into that situation. </a:t>
            </a:r>
            <a:endParaRPr b="1" sz="2400">
              <a:solidFill>
                <a:schemeClr val="dk1"/>
              </a:solidFill>
              <a:latin typeface="Calibri"/>
              <a:ea typeface="Calibri"/>
              <a:cs typeface="Calibri"/>
              <a:sym typeface="Calibri"/>
            </a:endParaRPr>
          </a:p>
        </p:txBody>
      </p:sp>
    </p:spTree>
  </p:cSld>
  <p:clrMapOvr>
    <a:masterClrMapping/>
  </p:clrMapOvr>
  <mc:AlternateContent>
    <mc:Choice Requires="p14">
      <p:transition spd="slow" p14:dur="900">
        <p:fade thruBlk="1"/>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31"/>
          <p:cNvSpPr txBox="1"/>
          <p:nvPr>
            <p:ph type="title"/>
          </p:nvPr>
        </p:nvSpPr>
        <p:spPr>
          <a:xfrm>
            <a:off x="609600" y="274638"/>
            <a:ext cx="10972800" cy="1143000"/>
          </a:xfrm>
          <a:prstGeom prst="rect">
            <a:avLst/>
          </a:prstGeom>
        </p:spPr>
        <p:txBody>
          <a:bodyPr anchorCtr="0" anchor="ctr" bIns="45700" lIns="91425" spcFirstLastPara="1" rIns="91425" wrap="square" tIns="45700">
            <a:noAutofit/>
          </a:bodyPr>
          <a:lstStyle/>
          <a:p>
            <a:pPr indent="0" lvl="0" marL="0" rtl="0" algn="ctr">
              <a:spcBef>
                <a:spcPts val="0"/>
              </a:spcBef>
              <a:spcAft>
                <a:spcPts val="0"/>
              </a:spcAft>
              <a:buNone/>
            </a:pPr>
            <a:r>
              <a:rPr lang="en-GB"/>
              <a:t>Explore Safer Internet Advice</a:t>
            </a:r>
            <a:endParaRPr/>
          </a:p>
        </p:txBody>
      </p:sp>
      <p:sp>
        <p:nvSpPr>
          <p:cNvPr id="216" name="Google Shape;216;p31"/>
          <p:cNvSpPr txBox="1"/>
          <p:nvPr/>
        </p:nvSpPr>
        <p:spPr>
          <a:xfrm>
            <a:off x="172278" y="1652414"/>
            <a:ext cx="11847300" cy="4524300"/>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a:solidFill>
                  <a:schemeClr val="dk1"/>
                </a:solidFill>
                <a:latin typeface="Calibri"/>
                <a:ea typeface="Calibri"/>
                <a:cs typeface="Calibri"/>
                <a:sym typeface="Calibri"/>
              </a:rPr>
              <a:t>Explore advice with your child, showing them information about different online safety topics.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a:solidFill>
                  <a:schemeClr val="dk1"/>
                </a:solidFill>
                <a:latin typeface="Calibri"/>
                <a:ea typeface="Calibri"/>
                <a:cs typeface="Calibri"/>
                <a:sym typeface="Calibri"/>
              </a:rPr>
              <a:t>Use this as a conversation starter to ask them about their online life and let them know they can also come to you with any questions.</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32"/>
          <p:cNvSpPr txBox="1"/>
          <p:nvPr>
            <p:ph type="title"/>
          </p:nvPr>
        </p:nvSpPr>
        <p:spPr>
          <a:xfrm>
            <a:off x="609600" y="274638"/>
            <a:ext cx="10972800" cy="1143000"/>
          </a:xfrm>
          <a:prstGeom prst="rect">
            <a:avLst/>
          </a:prstGeom>
        </p:spPr>
        <p:txBody>
          <a:bodyPr anchorCtr="0" anchor="ctr" bIns="45700" lIns="91425" spcFirstLastPara="1" rIns="91425" wrap="square" tIns="45700">
            <a:noAutofit/>
          </a:bodyPr>
          <a:lstStyle/>
          <a:p>
            <a:pPr indent="0" lvl="0" marL="0" rtl="0" algn="ctr">
              <a:spcBef>
                <a:spcPts val="0"/>
              </a:spcBef>
              <a:spcAft>
                <a:spcPts val="0"/>
              </a:spcAft>
              <a:buNone/>
            </a:pPr>
            <a:r>
              <a:rPr lang="en-GB"/>
              <a:t>Support for Parents/Carers</a:t>
            </a:r>
            <a:endParaRPr/>
          </a:p>
        </p:txBody>
      </p:sp>
      <p:sp>
        <p:nvSpPr>
          <p:cNvPr id="222" name="Google Shape;222;p32"/>
          <p:cNvSpPr txBox="1"/>
          <p:nvPr/>
        </p:nvSpPr>
        <p:spPr>
          <a:xfrm>
            <a:off x="172277" y="1652425"/>
            <a:ext cx="5016600" cy="4524300"/>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3"/>
              </a:rPr>
              <a:t>CEOP</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4"/>
              </a:rPr>
              <a:t>ParentZone</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5"/>
              </a:rPr>
              <a:t>National Online Safety</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6"/>
              </a:rPr>
              <a:t>Internet Matters</a:t>
            </a:r>
            <a:endParaRPr b="1" sz="3600">
              <a:solidFill>
                <a:schemeClr val="dk1"/>
              </a:solidFill>
              <a:latin typeface="Calibri"/>
              <a:ea typeface="Calibri"/>
              <a:cs typeface="Calibri"/>
              <a:sym typeface="Calibri"/>
            </a:endParaRPr>
          </a:p>
        </p:txBody>
      </p:sp>
      <p:sp>
        <p:nvSpPr>
          <p:cNvPr id="223" name="Google Shape;223;p32"/>
          <p:cNvSpPr txBox="1"/>
          <p:nvPr/>
        </p:nvSpPr>
        <p:spPr>
          <a:xfrm>
            <a:off x="6176327" y="1748925"/>
            <a:ext cx="5016600" cy="4524300"/>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7"/>
              </a:rPr>
              <a:t>Newsround</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8"/>
              </a:rPr>
              <a:t>Childnet</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9"/>
              </a:rPr>
              <a:t>Childline</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10"/>
              </a:rPr>
              <a:t>BBC</a:t>
            </a:r>
            <a:endParaRPr b="1" sz="36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3"/>
          <p:cNvSpPr txBox="1"/>
          <p:nvPr>
            <p:ph type="title"/>
          </p:nvPr>
        </p:nvSpPr>
        <p:spPr>
          <a:xfrm>
            <a:off x="609600" y="274638"/>
            <a:ext cx="10972800" cy="1143000"/>
          </a:xfrm>
          <a:prstGeom prst="rect">
            <a:avLst/>
          </a:prstGeom>
        </p:spPr>
        <p:txBody>
          <a:bodyPr anchorCtr="0" anchor="ctr" bIns="45700" lIns="91425" spcFirstLastPara="1" rIns="91425" wrap="square" tIns="45700">
            <a:noAutofit/>
          </a:bodyPr>
          <a:lstStyle/>
          <a:p>
            <a:pPr indent="0" lvl="0" marL="0" rtl="0" algn="ctr">
              <a:spcBef>
                <a:spcPts val="0"/>
              </a:spcBef>
              <a:spcAft>
                <a:spcPts val="0"/>
              </a:spcAft>
              <a:buNone/>
            </a:pPr>
            <a:r>
              <a:rPr lang="en-GB"/>
              <a:t>Support for Parents/Carers</a:t>
            </a:r>
            <a:endParaRPr/>
          </a:p>
        </p:txBody>
      </p:sp>
      <p:sp>
        <p:nvSpPr>
          <p:cNvPr id="229" name="Google Shape;229;p33"/>
          <p:cNvSpPr txBox="1"/>
          <p:nvPr/>
        </p:nvSpPr>
        <p:spPr>
          <a:xfrm>
            <a:off x="3489450" y="1540625"/>
            <a:ext cx="5016600" cy="2428800"/>
          </a:xfrm>
          <a:prstGeom prst="rect">
            <a:avLst/>
          </a:prstGeom>
          <a:solidFill>
            <a:srgbClr val="D8D8D8"/>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3"/>
              </a:rPr>
              <a:t>Parent Apps</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rPr b="1" lang="en-GB" sz="3600" u="sng">
                <a:solidFill>
                  <a:schemeClr val="hlink"/>
                </a:solidFill>
                <a:latin typeface="Calibri"/>
                <a:ea typeface="Calibri"/>
                <a:cs typeface="Calibri"/>
                <a:sym typeface="Calibri"/>
                <a:hlinkClick r:id="rId4"/>
              </a:rPr>
              <a:t>5 Best Apps 2021</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36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