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9" r:id="rId3"/>
    <p:sldId id="257" r:id="rId4"/>
    <p:sldId id="283" r:id="rId5"/>
    <p:sldId id="280" r:id="rId6"/>
    <p:sldId id="259" r:id="rId7"/>
    <p:sldId id="291" r:id="rId8"/>
    <p:sldId id="287" r:id="rId9"/>
    <p:sldId id="258" r:id="rId10"/>
    <p:sldId id="286" r:id="rId11"/>
    <p:sldId id="260" r:id="rId12"/>
    <p:sldId id="290" r:id="rId13"/>
    <p:sldId id="262" r:id="rId14"/>
    <p:sldId id="266" r:id="rId15"/>
    <p:sldId id="29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CC"/>
    <a:srgbClr val="CCFF99"/>
    <a:srgbClr val="008000"/>
    <a:srgbClr val="339966"/>
    <a:srgbClr val="66FF66"/>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474" y="108"/>
      </p:cViewPr>
      <p:guideLst/>
    </p:cSldViewPr>
  </p:slideViewPr>
  <p:notesTextViewPr>
    <p:cViewPr>
      <p:scale>
        <a:sx n="1" d="1"/>
        <a:sy n="1" d="1"/>
      </p:scale>
      <p:origin x="0" y="0"/>
    </p:cViewPr>
  </p:notesTextViewPr>
  <p:sorterViewPr>
    <p:cViewPr>
      <p:scale>
        <a:sx n="100" d="100"/>
        <a:sy n="100" d="100"/>
      </p:scale>
      <p:origin x="0" y="-409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C0718A-BA69-4055-B0AC-376DAE5504A5}"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2628391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C0718A-BA69-4055-B0AC-376DAE5504A5}"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3177595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C0718A-BA69-4055-B0AC-376DAE5504A5}"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1361987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C0718A-BA69-4055-B0AC-376DAE5504A5}" type="datetimeFigureOut">
              <a:rPr lang="en-GB" smtClean="0"/>
              <a:t>19/02/2021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2325578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C0718A-BA69-4055-B0AC-376DAE5504A5}" type="datetimeFigureOut">
              <a:rPr lang="en-GB" smtClean="0"/>
              <a:t>19/02/2021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3452512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C0718A-BA69-4055-B0AC-376DAE5504A5}" type="datetimeFigureOut">
              <a:rPr lang="en-GB" smtClean="0"/>
              <a:t>19/02/2021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2233799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C0718A-BA69-4055-B0AC-376DAE5504A5}" type="datetimeFigureOut">
              <a:rPr lang="en-GB" smtClean="0"/>
              <a:t>19/02/2021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3961003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C0718A-BA69-4055-B0AC-376DAE5504A5}" type="datetimeFigureOut">
              <a:rPr lang="en-GB" smtClean="0"/>
              <a:t>19/02/2021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3871825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C0718A-BA69-4055-B0AC-376DAE5504A5}" type="datetimeFigureOut">
              <a:rPr lang="en-GB" smtClean="0"/>
              <a:t>19/02/2021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512645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C0718A-BA69-4055-B0AC-376DAE5504A5}"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2966018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C0718A-BA69-4055-B0AC-376DAE5504A5}" type="datetimeFigureOut">
              <a:rPr lang="en-GB" smtClean="0"/>
              <a:t>19/02/2021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1368C5-DBFD-4212-8B5F-DD5C2E694012}" type="slidenum">
              <a:rPr lang="en-GB" smtClean="0"/>
              <a:t>‹#›</a:t>
            </a:fld>
            <a:endParaRPr lang="en-GB"/>
          </a:p>
        </p:txBody>
      </p:sp>
    </p:spTree>
    <p:extLst>
      <p:ext uri="{BB962C8B-B14F-4D97-AF65-F5344CB8AC3E}">
        <p14:creationId xmlns:p14="http://schemas.microsoft.com/office/powerpoint/2010/main" val="2101120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C0718A-BA69-4055-B0AC-376DAE5504A5}" type="datetimeFigureOut">
              <a:rPr lang="en-GB" smtClean="0"/>
              <a:t>19/02/2021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1368C5-DBFD-4212-8B5F-DD5C2E694012}" type="slidenum">
              <a:rPr lang="en-GB" smtClean="0"/>
              <a:t>‹#›</a:t>
            </a:fld>
            <a:endParaRPr lang="en-GB"/>
          </a:p>
        </p:txBody>
      </p:sp>
    </p:spTree>
    <p:extLst>
      <p:ext uri="{BB962C8B-B14F-4D97-AF65-F5344CB8AC3E}">
        <p14:creationId xmlns:p14="http://schemas.microsoft.com/office/powerpoint/2010/main" val="30805698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ADE12-9258-48CB-9102-1C2757F43CAA}"/>
              </a:ext>
            </a:extLst>
          </p:cNvPr>
          <p:cNvSpPr>
            <a:spLocks noGrp="1"/>
          </p:cNvSpPr>
          <p:nvPr>
            <p:ph type="title"/>
          </p:nvPr>
        </p:nvSpPr>
        <p:spPr>
          <a:xfrm>
            <a:off x="0" y="0"/>
            <a:ext cx="5691464" cy="1600200"/>
          </a:xfrm>
          <a:effectLst>
            <a:outerShdw blurRad="50800" dist="38100" dir="2700000" algn="tl" rotWithShape="0">
              <a:prstClr val="black">
                <a:alpha val="40000"/>
              </a:prstClr>
            </a:outerShdw>
          </a:effectLst>
        </p:spPr>
        <p:txBody>
          <a:bodyPr>
            <a:noAutofit/>
          </a:bodyPr>
          <a:lstStyle/>
          <a:p>
            <a:r>
              <a:rPr lang="en-GB" sz="9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STATISTICS</a:t>
            </a:r>
          </a:p>
        </p:txBody>
      </p:sp>
      <p:sp>
        <p:nvSpPr>
          <p:cNvPr id="3" name="Subtitle 2">
            <a:extLst>
              <a:ext uri="{FF2B5EF4-FFF2-40B4-BE49-F238E27FC236}">
                <a16:creationId xmlns:a16="http://schemas.microsoft.com/office/drawing/2014/main" id="{51912BD6-54A6-4D3A-B573-B65181F8F4B1}"/>
              </a:ext>
            </a:extLst>
          </p:cNvPr>
          <p:cNvSpPr>
            <a:spLocks noGrp="1"/>
          </p:cNvSpPr>
          <p:nvPr>
            <p:ph type="body" sz="half" idx="2"/>
          </p:nvPr>
        </p:nvSpPr>
        <p:spPr>
          <a:xfrm>
            <a:off x="0" y="1651000"/>
            <a:ext cx="2705416" cy="594360"/>
          </a:xfrm>
        </p:spPr>
        <p:txBody>
          <a:bodyPr>
            <a:noAutofit/>
          </a:bodyPr>
          <a:lstStyle/>
          <a:p>
            <a:r>
              <a:rPr lang="en-GB" sz="4400" b="1" dirty="0">
                <a:ln w="9525">
                  <a:solidFill>
                    <a:schemeClr val="bg1"/>
                  </a:solidFill>
                  <a:prstDash val="solid"/>
                </a:ln>
                <a:effectLst>
                  <a:outerShdw blurRad="12700" dist="38100" dir="2700000" algn="tl" rotWithShape="0">
                    <a:schemeClr val="bg1">
                      <a:lumMod val="50000"/>
                    </a:schemeClr>
                  </a:outerShdw>
                </a:effectLst>
              </a:rPr>
              <a:t>MRS ELLIS</a:t>
            </a:r>
          </a:p>
        </p:txBody>
      </p:sp>
    </p:spTree>
    <p:extLst>
      <p:ext uri="{BB962C8B-B14F-4D97-AF65-F5344CB8AC3E}">
        <p14:creationId xmlns:p14="http://schemas.microsoft.com/office/powerpoint/2010/main" val="1371655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F87548-7B0C-43C6-B9DB-7B9F6C608840}"/>
              </a:ext>
            </a:extLst>
          </p:cNvPr>
          <p:cNvSpPr>
            <a:spLocks noGrp="1"/>
          </p:cNvSpPr>
          <p:nvPr>
            <p:ph type="title"/>
          </p:nvPr>
        </p:nvSpPr>
        <p:spPr>
          <a:xfrm>
            <a:off x="0" y="0"/>
            <a:ext cx="10515600" cy="1325563"/>
          </a:xfrm>
        </p:spPr>
        <p:txBody>
          <a:bodyPr/>
          <a:lstStyle/>
          <a:p>
            <a:r>
              <a:rPr lang="en-GB" b="1" i="1" u="sng" dirty="0">
                <a:latin typeface="+mn-lt"/>
              </a:rPr>
              <a:t>WELCOME</a:t>
            </a:r>
          </a:p>
        </p:txBody>
      </p:sp>
      <p:sp>
        <p:nvSpPr>
          <p:cNvPr id="6" name="Content Placeholder 5">
            <a:extLst>
              <a:ext uri="{FF2B5EF4-FFF2-40B4-BE49-F238E27FC236}">
                <a16:creationId xmlns:a16="http://schemas.microsoft.com/office/drawing/2014/main" id="{C52E7A0B-C697-4A96-99C1-B47E784A5040}"/>
              </a:ext>
            </a:extLst>
          </p:cNvPr>
          <p:cNvSpPr>
            <a:spLocks noGrp="1"/>
          </p:cNvSpPr>
          <p:nvPr>
            <p:ph idx="1"/>
          </p:nvPr>
        </p:nvSpPr>
        <p:spPr>
          <a:xfrm>
            <a:off x="409575" y="1254124"/>
            <a:ext cx="6029325" cy="5146676"/>
          </a:xfrm>
          <a:ln w="38100">
            <a:solidFill>
              <a:schemeClr val="accent6"/>
            </a:solidFill>
          </a:ln>
        </p:spPr>
        <p:txBody>
          <a:bodyPr>
            <a:normAutofit lnSpcReduction="10000"/>
          </a:bodyPr>
          <a:lstStyle/>
          <a:p>
            <a:r>
              <a:rPr lang="en-GB" i="1" dirty="0"/>
              <a:t>Hello pupils and parents and welcome to my Statistics Option PowerPoint.</a:t>
            </a:r>
          </a:p>
          <a:p>
            <a:r>
              <a:rPr lang="en-GB" i="1" dirty="0"/>
              <a:t>I hope this gives you all the information that you need to decide whether or not you would like to take my subject as one of your options.</a:t>
            </a:r>
          </a:p>
          <a:p>
            <a:r>
              <a:rPr lang="en-GB" i="1" dirty="0"/>
              <a:t>My subject is one that many just think is Maths, hard and boring but please let me remove these misconceptions by guiding you through what Statistics is and its benefits.</a:t>
            </a:r>
          </a:p>
          <a:p>
            <a:r>
              <a:rPr lang="en-GB" i="1" dirty="0"/>
              <a:t>You will surprised just how much you use it.</a:t>
            </a:r>
          </a:p>
        </p:txBody>
      </p:sp>
      <p:pic>
        <p:nvPicPr>
          <p:cNvPr id="7" name="Picture 6">
            <a:extLst>
              <a:ext uri="{FF2B5EF4-FFF2-40B4-BE49-F238E27FC236}">
                <a16:creationId xmlns:a16="http://schemas.microsoft.com/office/drawing/2014/main" id="{5099FAFA-18D5-4189-98D9-18344A205695}"/>
              </a:ext>
            </a:extLst>
          </p:cNvPr>
          <p:cNvPicPr>
            <a:picLocks noChangeAspect="1"/>
          </p:cNvPicPr>
          <p:nvPr/>
        </p:nvPicPr>
        <p:blipFill>
          <a:blip r:embed="rId2"/>
          <a:stretch>
            <a:fillRect/>
          </a:stretch>
        </p:blipFill>
        <p:spPr>
          <a:xfrm>
            <a:off x="7667625" y="1257300"/>
            <a:ext cx="3657600" cy="5105399"/>
          </a:xfrm>
          <a:prstGeom prst="rect">
            <a:avLst/>
          </a:prstGeom>
          <a:ln w="38100">
            <a:solidFill>
              <a:schemeClr val="accent6"/>
            </a:solidFill>
          </a:ln>
        </p:spPr>
      </p:pic>
    </p:spTree>
    <p:extLst>
      <p:ext uri="{BB962C8B-B14F-4D97-AF65-F5344CB8AC3E}">
        <p14:creationId xmlns:p14="http://schemas.microsoft.com/office/powerpoint/2010/main" val="27911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644EB46-9EC6-46B2-8436-9F6942C86376}"/>
              </a:ext>
            </a:extLst>
          </p:cNvPr>
          <p:cNvPicPr>
            <a:picLocks noChangeAspect="1"/>
          </p:cNvPicPr>
          <p:nvPr/>
        </p:nvPicPr>
        <p:blipFill rotWithShape="1">
          <a:blip r:embed="rId2"/>
          <a:srcRect l="10864" t="6710" r="7114" b="6891"/>
          <a:stretch/>
        </p:blipFill>
        <p:spPr>
          <a:xfrm>
            <a:off x="116205" y="1657350"/>
            <a:ext cx="4789170" cy="5048885"/>
          </a:xfrm>
          <a:prstGeom prst="rect">
            <a:avLst/>
          </a:prstGeom>
          <a:ln w="38100">
            <a:solidFill>
              <a:schemeClr val="accent6"/>
            </a:solidFill>
          </a:ln>
        </p:spPr>
      </p:pic>
      <p:sp>
        <p:nvSpPr>
          <p:cNvPr id="5" name="TextBox 4">
            <a:extLst>
              <a:ext uri="{FF2B5EF4-FFF2-40B4-BE49-F238E27FC236}">
                <a16:creationId xmlns:a16="http://schemas.microsoft.com/office/drawing/2014/main" id="{0AB406FB-780E-48FB-9B6D-3215D6D87D58}"/>
              </a:ext>
            </a:extLst>
          </p:cNvPr>
          <p:cNvSpPr txBox="1"/>
          <p:nvPr/>
        </p:nvSpPr>
        <p:spPr>
          <a:xfrm>
            <a:off x="246380" y="2000885"/>
            <a:ext cx="2052320" cy="830997"/>
          </a:xfrm>
          <a:prstGeom prst="rect">
            <a:avLst/>
          </a:prstGeom>
          <a:noFill/>
        </p:spPr>
        <p:txBody>
          <a:bodyPr wrap="square" rtlCol="0">
            <a:spAutoFit/>
          </a:bodyPr>
          <a:lstStyle/>
          <a:p>
            <a:pPr algn="ctr"/>
            <a:r>
              <a:rPr lang="en-GB" sz="2400" i="1" dirty="0">
                <a:latin typeface="Calibri" panose="020F0502020204030204" pitchFamily="34" charset="0"/>
                <a:ea typeface="Calibri" panose="020F0502020204030204" pitchFamily="34" charset="0"/>
                <a:cs typeface="Calibri" panose="020F0502020204030204" pitchFamily="34" charset="0"/>
              </a:rPr>
              <a:t>W</a:t>
            </a:r>
            <a:r>
              <a:rPr lang="en-GB" sz="2400" i="1" dirty="0">
                <a:effectLst/>
                <a:latin typeface="Calibri" panose="020F0502020204030204" pitchFamily="34" charset="0"/>
                <a:ea typeface="Calibri" panose="020F0502020204030204" pitchFamily="34" charset="0"/>
                <a:cs typeface="Calibri" panose="020F0502020204030204" pitchFamily="34" charset="0"/>
              </a:rPr>
              <a:t>hy do I have to learn this?</a:t>
            </a:r>
            <a:endParaRPr lang="en-GB" sz="2400" dirty="0"/>
          </a:p>
        </p:txBody>
      </p:sp>
      <p:sp>
        <p:nvSpPr>
          <p:cNvPr id="6" name="TextBox 5">
            <a:extLst>
              <a:ext uri="{FF2B5EF4-FFF2-40B4-BE49-F238E27FC236}">
                <a16:creationId xmlns:a16="http://schemas.microsoft.com/office/drawing/2014/main" id="{7DE6C600-7A0E-49E3-8F79-54A0B3A210CC}"/>
              </a:ext>
            </a:extLst>
          </p:cNvPr>
          <p:cNvSpPr txBox="1"/>
          <p:nvPr/>
        </p:nvSpPr>
        <p:spPr>
          <a:xfrm>
            <a:off x="2287270" y="2021205"/>
            <a:ext cx="2519680" cy="1200329"/>
          </a:xfrm>
          <a:prstGeom prst="rect">
            <a:avLst/>
          </a:prstGeom>
          <a:noFill/>
        </p:spPr>
        <p:txBody>
          <a:bodyPr wrap="square" rtlCol="0">
            <a:spAutoFit/>
          </a:bodyPr>
          <a:lstStyle/>
          <a:p>
            <a:pPr algn="ctr"/>
            <a:r>
              <a:rPr lang="en-GB" sz="2400" i="1" dirty="0">
                <a:effectLst/>
                <a:latin typeface="Calibri" panose="020F0502020204030204" pitchFamily="34" charset="0"/>
                <a:ea typeface="Calibri" panose="020F0502020204030204" pitchFamily="34" charset="0"/>
                <a:cs typeface="Calibri" panose="020F0502020204030204" pitchFamily="34" charset="0"/>
              </a:rPr>
              <a:t>When am I ever going to use or need this?</a:t>
            </a:r>
            <a:endParaRPr lang="en-GB" sz="2400" dirty="0"/>
          </a:p>
        </p:txBody>
      </p:sp>
      <p:sp>
        <p:nvSpPr>
          <p:cNvPr id="10" name="TextBox 9">
            <a:extLst>
              <a:ext uri="{FF2B5EF4-FFF2-40B4-BE49-F238E27FC236}">
                <a16:creationId xmlns:a16="http://schemas.microsoft.com/office/drawing/2014/main" id="{74EF6ADC-217A-41DC-A81B-553DCEACC1AE}"/>
              </a:ext>
            </a:extLst>
          </p:cNvPr>
          <p:cNvSpPr txBox="1"/>
          <p:nvPr/>
        </p:nvSpPr>
        <p:spPr>
          <a:xfrm>
            <a:off x="5038726" y="171450"/>
            <a:ext cx="7048500" cy="6555641"/>
          </a:xfrm>
          <a:prstGeom prst="rect">
            <a:avLst/>
          </a:prstGeom>
          <a:noFill/>
          <a:ln w="38100">
            <a:solidFill>
              <a:schemeClr val="accent6"/>
            </a:solidFill>
          </a:ln>
        </p:spPr>
        <p:txBody>
          <a:bodyPr wrap="square">
            <a:spAutoFit/>
          </a:bodyPr>
          <a:lstStyle/>
          <a:p>
            <a:pPr marL="342900" indent="-342900">
              <a:buFont typeface="Arial" panose="020B0604020202020204" pitchFamily="34" charset="0"/>
              <a:buChar char="•"/>
            </a:pPr>
            <a:r>
              <a:rPr lang="en-GB" sz="2800" i="1" dirty="0">
                <a:solidFill>
                  <a:srgbClr val="000000"/>
                </a:solidFill>
                <a:latin typeface="Calibri" panose="020F0502020204030204" pitchFamily="34" charset="0"/>
                <a:ea typeface="Calibri" panose="020F0502020204030204" pitchFamily="34" charset="0"/>
                <a:cs typeface="Calibri" panose="020F0502020204030204" pitchFamily="34" charset="0"/>
              </a:rPr>
              <a:t>What do you do when you see a lot of numbers, charts and the word, statistics? You very well may ignore them. </a:t>
            </a:r>
            <a:r>
              <a:rPr lang="en-GB" sz="2800" b="1" i="1" dirty="0">
                <a:solidFill>
                  <a:srgbClr val="000000"/>
                </a:solidFill>
                <a:latin typeface="Calibri" panose="020F0502020204030204" pitchFamily="34" charset="0"/>
                <a:ea typeface="Calibri" panose="020F0502020204030204" pitchFamily="34" charset="0"/>
                <a:cs typeface="Calibri" panose="020F0502020204030204" pitchFamily="34" charset="0"/>
              </a:rPr>
              <a:t>But not today!</a:t>
            </a:r>
            <a:r>
              <a:rPr lang="en-GB" sz="2800" b="1" i="1" dirty="0">
                <a:latin typeface="Calibri" panose="020F0502020204030204" pitchFamily="34" charset="0"/>
                <a:ea typeface="Calibri" panose="020F0502020204030204" pitchFamily="34" charset="0"/>
                <a:cs typeface="Calibri" panose="020F0502020204030204" pitchFamily="34" charset="0"/>
              </a:rPr>
              <a:t> </a:t>
            </a:r>
          </a:p>
          <a:p>
            <a:pPr marL="342900" indent="-342900">
              <a:buFont typeface="Arial" panose="020B0604020202020204" pitchFamily="34" charset="0"/>
              <a:buChar char="•"/>
            </a:pPr>
            <a:r>
              <a:rPr lang="en-GB" sz="2800" i="1" dirty="0">
                <a:effectLst/>
                <a:latin typeface="Calibri" panose="020F0502020204030204" pitchFamily="34" charset="0"/>
                <a:ea typeface="Calibri" panose="020F0502020204030204" pitchFamily="34" charset="0"/>
                <a:cs typeface="Calibri" panose="020F0502020204030204" pitchFamily="34" charset="0"/>
              </a:rPr>
              <a:t>Well rest assured by taking Statistics these questions will not be spoken anymore as everything you will learn is related to the real life applications.</a:t>
            </a:r>
          </a:p>
          <a:p>
            <a:pPr marL="342900" indent="-342900">
              <a:buFont typeface="Arial" panose="020B0604020202020204" pitchFamily="34" charset="0"/>
              <a:buChar char="•"/>
            </a:pPr>
            <a:r>
              <a:rPr lang="en-GB" sz="2800" i="1" dirty="0">
                <a:effectLst/>
                <a:latin typeface="Calibri" panose="020F0502020204030204" pitchFamily="34" charset="0"/>
                <a:ea typeface="Calibri" panose="020F0502020204030204" pitchFamily="34" charset="0"/>
                <a:cs typeface="Calibri" panose="020F0502020204030204" pitchFamily="34" charset="0"/>
              </a:rPr>
              <a:t>By taking Statistics as an option you will see how it is used to make decisions that affect our daily lives</a:t>
            </a:r>
            <a:r>
              <a:rPr lang="en-GB" sz="2800" i="1" dirty="0">
                <a:latin typeface="Calibri" panose="020F0502020204030204" pitchFamily="34" charset="0"/>
                <a:ea typeface="Calibri" panose="020F0502020204030204" pitchFamily="34" charset="0"/>
                <a:cs typeface="Calibri" panose="020F0502020204030204" pitchFamily="34" charset="0"/>
              </a:rPr>
              <a:t> and t</a:t>
            </a:r>
            <a:r>
              <a:rPr lang="en-GB" sz="2800" i="1" dirty="0">
                <a:effectLst/>
                <a:latin typeface="Calibri" panose="020F0502020204030204" pitchFamily="34" charset="0"/>
                <a:ea typeface="Calibri" panose="020F0502020204030204" pitchFamily="34" charset="0"/>
                <a:cs typeface="Calibri" panose="020F0502020204030204" pitchFamily="34" charset="0"/>
              </a:rPr>
              <a:t>he knowledge of statistical methods will give you a better understanding of how they affect you.</a:t>
            </a:r>
          </a:p>
          <a:p>
            <a:pPr marL="342900" indent="-342900">
              <a:buFont typeface="Arial" panose="020B0604020202020204" pitchFamily="34" charset="0"/>
              <a:buChar char="•"/>
            </a:pPr>
            <a:r>
              <a:rPr lang="en-GB" sz="2800" i="1" dirty="0">
                <a:effectLst/>
                <a:latin typeface="Calibri" panose="020F0502020204030204" pitchFamily="34" charset="0"/>
                <a:ea typeface="Calibri" panose="020F0502020204030204" pitchFamily="34" charset="0"/>
                <a:cs typeface="Calibri" panose="020F0502020204030204" pitchFamily="34" charset="0"/>
              </a:rPr>
              <a:t>No matter what line of work you select you will find yourself faced with decisions where an understanding of data is helpful.</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A2563029-E6CC-4B59-8026-B1E682FF0A45}"/>
              </a:ext>
            </a:extLst>
          </p:cNvPr>
          <p:cNvSpPr txBox="1"/>
          <p:nvPr/>
        </p:nvSpPr>
        <p:spPr>
          <a:xfrm>
            <a:off x="104775" y="1259443"/>
            <a:ext cx="4848225" cy="830997"/>
          </a:xfrm>
          <a:prstGeom prst="rect">
            <a:avLst/>
          </a:prstGeom>
          <a:noFill/>
        </p:spPr>
        <p:txBody>
          <a:bodyPr wrap="square">
            <a:spAutoFit/>
          </a:bodyPr>
          <a:lstStyle/>
          <a:p>
            <a:pPr algn="ctr"/>
            <a:r>
              <a:rPr lang="en-GB" sz="2400" i="1" dirty="0">
                <a:effectLst/>
                <a:latin typeface="Calibri" panose="020F0502020204030204" pitchFamily="34" charset="0"/>
                <a:ea typeface="Calibri" panose="020F0502020204030204" pitchFamily="34" charset="0"/>
                <a:cs typeface="Calibri" panose="020F0502020204030204" pitchFamily="34" charset="0"/>
              </a:rPr>
              <a:t>How many times do you here yourself say</a:t>
            </a:r>
            <a:endParaRPr lang="en-GB" sz="2400" dirty="0"/>
          </a:p>
        </p:txBody>
      </p:sp>
      <p:sp>
        <p:nvSpPr>
          <p:cNvPr id="12" name="Title 1">
            <a:extLst>
              <a:ext uri="{FF2B5EF4-FFF2-40B4-BE49-F238E27FC236}">
                <a16:creationId xmlns:a16="http://schemas.microsoft.com/office/drawing/2014/main" id="{B6B2E550-6F9C-4678-AB03-6CB047DCC313}"/>
              </a:ext>
            </a:extLst>
          </p:cNvPr>
          <p:cNvSpPr>
            <a:spLocks noGrp="1"/>
          </p:cNvSpPr>
          <p:nvPr>
            <p:ph type="title"/>
          </p:nvPr>
        </p:nvSpPr>
        <p:spPr>
          <a:xfrm>
            <a:off x="0" y="0"/>
            <a:ext cx="10515600" cy="1325563"/>
          </a:xfrm>
        </p:spPr>
        <p:txBody>
          <a:bodyPr/>
          <a:lstStyle/>
          <a:p>
            <a:r>
              <a:rPr lang="en-GB" b="1" i="1" u="sng" dirty="0">
                <a:latin typeface="+mn-lt"/>
              </a:rPr>
              <a:t>STATISTICS</a:t>
            </a:r>
          </a:p>
        </p:txBody>
      </p:sp>
    </p:spTree>
    <p:extLst>
      <p:ext uri="{BB962C8B-B14F-4D97-AF65-F5344CB8AC3E}">
        <p14:creationId xmlns:p14="http://schemas.microsoft.com/office/powerpoint/2010/main" val="1047632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30803-413C-4F69-9FD7-F533790670E4}"/>
              </a:ext>
            </a:extLst>
          </p:cNvPr>
          <p:cNvSpPr>
            <a:spLocks noGrp="1"/>
          </p:cNvSpPr>
          <p:nvPr>
            <p:ph type="title"/>
          </p:nvPr>
        </p:nvSpPr>
        <p:spPr>
          <a:xfrm>
            <a:off x="0" y="0"/>
            <a:ext cx="10515600" cy="1325563"/>
          </a:xfrm>
        </p:spPr>
        <p:txBody>
          <a:bodyPr/>
          <a:lstStyle/>
          <a:p>
            <a:r>
              <a:rPr lang="en-GB" b="1" i="1" u="sng" dirty="0">
                <a:latin typeface="+mn-lt"/>
              </a:rPr>
              <a:t>STATISTICS</a:t>
            </a:r>
          </a:p>
        </p:txBody>
      </p:sp>
      <p:sp>
        <p:nvSpPr>
          <p:cNvPr id="3" name="Content Placeholder 2">
            <a:extLst>
              <a:ext uri="{FF2B5EF4-FFF2-40B4-BE49-F238E27FC236}">
                <a16:creationId xmlns:a16="http://schemas.microsoft.com/office/drawing/2014/main" id="{925FDAF5-5682-40D8-9365-743EBD4434F1}"/>
              </a:ext>
            </a:extLst>
          </p:cNvPr>
          <p:cNvSpPr>
            <a:spLocks noGrp="1"/>
          </p:cNvSpPr>
          <p:nvPr>
            <p:ph idx="1"/>
          </p:nvPr>
        </p:nvSpPr>
        <p:spPr>
          <a:xfrm>
            <a:off x="276225" y="1473199"/>
            <a:ext cx="6019800" cy="5089526"/>
          </a:xfrm>
          <a:ln w="38100">
            <a:solidFill>
              <a:schemeClr val="accent6"/>
            </a:solidFill>
          </a:ln>
        </p:spPr>
        <p:txBody>
          <a:bodyPr>
            <a:noAutofit/>
          </a:bodyPr>
          <a:lstStyle/>
          <a:p>
            <a:pPr>
              <a:lnSpc>
                <a:spcPct val="107000"/>
              </a:lnSpc>
              <a:spcAft>
                <a:spcPts val="800"/>
              </a:spcAft>
            </a:pPr>
            <a:r>
              <a:rPr lang="en-GB" i="1"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The majority of pupils think what are the</a:t>
            </a:r>
            <a:r>
              <a:rPr lang="en-GB" b="1" i="1" dirty="0">
                <a:effectLst/>
                <a:latin typeface="Calibri" panose="020F0502020204030204" pitchFamily="34" charset="0"/>
                <a:ea typeface="Calibri" panose="020F0502020204030204" pitchFamily="34" charset="0"/>
                <a:cs typeface="Times New Roman" panose="02020603050405020304" pitchFamily="18" charset="0"/>
              </a:rPr>
              <a:t> uses of statistics in our daily life</a:t>
            </a:r>
            <a:r>
              <a:rPr lang="en-GB" i="1"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i="1" dirty="0">
                <a:effectLst/>
                <a:latin typeface="Calibri" panose="020F0502020204030204" pitchFamily="34" charset="0"/>
                <a:ea typeface="Calibri" panose="020F0502020204030204" pitchFamily="34" charset="0"/>
                <a:cs typeface="Times New Roman" panose="02020603050405020304" pitchFamily="18" charset="0"/>
              </a:rPr>
              <a:t>They also want to know the </a:t>
            </a:r>
            <a:r>
              <a:rPr lang="en-GB" b="1" i="1" u="none" strike="noStrike" dirty="0">
                <a:effectLst/>
                <a:latin typeface="Calibri" panose="020F0502020204030204" pitchFamily="34" charset="0"/>
                <a:ea typeface="Calibri" panose="020F0502020204030204" pitchFamily="34" charset="0"/>
                <a:cs typeface="Calibri" panose="020F0502020204030204" pitchFamily="34" charset="0"/>
              </a:rPr>
              <a:t>importance of statistics</a:t>
            </a:r>
            <a:r>
              <a:rPr lang="en-GB" b="1" i="1" dirty="0">
                <a:effectLst/>
                <a:latin typeface="Calibri" panose="020F0502020204030204" pitchFamily="34" charset="0"/>
                <a:ea typeface="Calibri" panose="020F0502020204030204" pitchFamily="34" charset="0"/>
                <a:cs typeface="Calibri" panose="020F0502020204030204" pitchFamily="34" charset="0"/>
              </a:rPr>
              <a:t> </a:t>
            </a:r>
            <a:r>
              <a:rPr lang="en-GB" i="1"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in our daily life. </a:t>
            </a:r>
          </a:p>
          <a:p>
            <a:pPr>
              <a:lnSpc>
                <a:spcPct val="107000"/>
              </a:lnSpc>
              <a:spcAft>
                <a:spcPts val="800"/>
              </a:spcAft>
            </a:pPr>
            <a:r>
              <a:rPr lang="en-GB" i="1"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Today, I am going to tell you what the uses of statistics in our daily life and about the education and job scope of statistics.</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DE1552B-37E3-4502-8149-1A9D8ED07F64}"/>
              </a:ext>
            </a:extLst>
          </p:cNvPr>
          <p:cNvPicPr>
            <a:picLocks noChangeAspect="1"/>
          </p:cNvPicPr>
          <p:nvPr/>
        </p:nvPicPr>
        <p:blipFill>
          <a:blip r:embed="rId2"/>
          <a:stretch>
            <a:fillRect/>
          </a:stretch>
        </p:blipFill>
        <p:spPr>
          <a:xfrm>
            <a:off x="6486526" y="1438276"/>
            <a:ext cx="5495924" cy="5106408"/>
          </a:xfrm>
          <a:prstGeom prst="rect">
            <a:avLst/>
          </a:prstGeom>
          <a:ln w="38100">
            <a:solidFill>
              <a:schemeClr val="accent6"/>
            </a:solidFill>
          </a:ln>
        </p:spPr>
      </p:pic>
      <p:sp>
        <p:nvSpPr>
          <p:cNvPr id="5" name="TextBox 4">
            <a:extLst>
              <a:ext uri="{FF2B5EF4-FFF2-40B4-BE49-F238E27FC236}">
                <a16:creationId xmlns:a16="http://schemas.microsoft.com/office/drawing/2014/main" id="{CD196655-C4F7-4B47-B166-7582E2BD94B6}"/>
              </a:ext>
            </a:extLst>
          </p:cNvPr>
          <p:cNvSpPr txBox="1"/>
          <p:nvPr/>
        </p:nvSpPr>
        <p:spPr>
          <a:xfrm>
            <a:off x="7134225" y="2076450"/>
            <a:ext cx="2028825" cy="830997"/>
          </a:xfrm>
          <a:prstGeom prst="rect">
            <a:avLst/>
          </a:prstGeom>
          <a:noFill/>
        </p:spPr>
        <p:txBody>
          <a:bodyPr wrap="square" rtlCol="0">
            <a:spAutoFit/>
          </a:bodyPr>
          <a:lstStyle/>
          <a:p>
            <a:pPr algn="ctr"/>
            <a:r>
              <a:rPr lang="en-GB" sz="2400" dirty="0"/>
              <a:t>What job can I do with this?</a:t>
            </a:r>
          </a:p>
        </p:txBody>
      </p:sp>
      <p:sp>
        <p:nvSpPr>
          <p:cNvPr id="6" name="TextBox 5">
            <a:extLst>
              <a:ext uri="{FF2B5EF4-FFF2-40B4-BE49-F238E27FC236}">
                <a16:creationId xmlns:a16="http://schemas.microsoft.com/office/drawing/2014/main" id="{21A61ACB-1BEC-47DD-B0EE-CBF003D330A5}"/>
              </a:ext>
            </a:extLst>
          </p:cNvPr>
          <p:cNvSpPr txBox="1"/>
          <p:nvPr/>
        </p:nvSpPr>
        <p:spPr>
          <a:xfrm>
            <a:off x="9067800" y="2009775"/>
            <a:ext cx="2409826" cy="1200329"/>
          </a:xfrm>
          <a:prstGeom prst="rect">
            <a:avLst/>
          </a:prstGeom>
          <a:noFill/>
        </p:spPr>
        <p:txBody>
          <a:bodyPr wrap="square" rtlCol="0">
            <a:spAutoFit/>
          </a:bodyPr>
          <a:lstStyle/>
          <a:p>
            <a:pPr algn="ctr"/>
            <a:r>
              <a:rPr lang="en-GB" sz="2400" dirty="0"/>
              <a:t>Will this help with other subjects?</a:t>
            </a:r>
          </a:p>
        </p:txBody>
      </p:sp>
    </p:spTree>
    <p:extLst>
      <p:ext uri="{BB962C8B-B14F-4D97-AF65-F5344CB8AC3E}">
        <p14:creationId xmlns:p14="http://schemas.microsoft.com/office/powerpoint/2010/main" val="680393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35EE9198-F303-4ED9-96A5-932547B5F2D1}"/>
              </a:ext>
            </a:extLst>
          </p:cNvPr>
          <p:cNvSpPr>
            <a:spLocks noGrp="1"/>
          </p:cNvSpPr>
          <p:nvPr>
            <p:ph type="title"/>
          </p:nvPr>
        </p:nvSpPr>
        <p:spPr>
          <a:xfrm>
            <a:off x="0" y="0"/>
            <a:ext cx="10515600" cy="1325563"/>
          </a:xfrm>
        </p:spPr>
        <p:txBody>
          <a:bodyPr/>
          <a:lstStyle/>
          <a:p>
            <a:r>
              <a:rPr lang="en-GB" b="1" i="1" u="sng" dirty="0">
                <a:latin typeface="+mn-lt"/>
              </a:rPr>
              <a:t>UNDERSTANDING STATISTICS</a:t>
            </a:r>
          </a:p>
        </p:txBody>
      </p:sp>
      <p:sp>
        <p:nvSpPr>
          <p:cNvPr id="3" name="Content Placeholder 2">
            <a:extLst>
              <a:ext uri="{FF2B5EF4-FFF2-40B4-BE49-F238E27FC236}">
                <a16:creationId xmlns:a16="http://schemas.microsoft.com/office/drawing/2014/main" id="{D82AC2E1-A0AE-4524-8E4E-33056F3D5B00}"/>
              </a:ext>
            </a:extLst>
          </p:cNvPr>
          <p:cNvSpPr>
            <a:spLocks noGrp="1"/>
          </p:cNvSpPr>
          <p:nvPr>
            <p:ph idx="4294967295"/>
          </p:nvPr>
        </p:nvSpPr>
        <p:spPr>
          <a:xfrm>
            <a:off x="219075" y="1025524"/>
            <a:ext cx="7172326" cy="5832475"/>
          </a:xfrm>
          <a:ln w="38100">
            <a:solidFill>
              <a:schemeClr val="accent6"/>
            </a:solidFill>
          </a:ln>
        </p:spPr>
        <p:txBody>
          <a:bodyPr>
            <a:noAutofit/>
          </a:bodyPr>
          <a:lstStyle/>
          <a:p>
            <a:r>
              <a:rPr lang="en-GB" i="1" dirty="0"/>
              <a:t>You've heard that today we live in the Information Age where we understand a great deal about the world around us. Much of this information was determined by using statistics. </a:t>
            </a:r>
          </a:p>
          <a:p>
            <a:r>
              <a:rPr lang="en-GB" i="1" dirty="0"/>
              <a:t>When used correctly, statistics tell us any trends in what happened in the past and can be useful in predicting what may happen in the future. </a:t>
            </a:r>
          </a:p>
          <a:p>
            <a:r>
              <a:rPr lang="en-GB" i="1" dirty="0"/>
              <a:t>Studies show human mind tend to understand things easily when it is presented with the help of data and visual aids. </a:t>
            </a:r>
          </a:p>
          <a:p>
            <a:r>
              <a:rPr lang="en-GB" i="1" dirty="0"/>
              <a:t>In this information world, the role of statistics is undeniable and it is increasing day by day. </a:t>
            </a:r>
          </a:p>
          <a:p>
            <a:endParaRPr lang="en-GB" i="1" dirty="0"/>
          </a:p>
        </p:txBody>
      </p:sp>
      <p:pic>
        <p:nvPicPr>
          <p:cNvPr id="5" name="Picture 4">
            <a:extLst>
              <a:ext uri="{FF2B5EF4-FFF2-40B4-BE49-F238E27FC236}">
                <a16:creationId xmlns:a16="http://schemas.microsoft.com/office/drawing/2014/main" id="{341F0B1F-B13E-4D62-870B-23D41ADDA578}"/>
              </a:ext>
            </a:extLst>
          </p:cNvPr>
          <p:cNvPicPr>
            <a:picLocks noChangeAspect="1"/>
          </p:cNvPicPr>
          <p:nvPr/>
        </p:nvPicPr>
        <p:blipFill>
          <a:blip r:embed="rId2"/>
          <a:stretch>
            <a:fillRect/>
          </a:stretch>
        </p:blipFill>
        <p:spPr>
          <a:xfrm>
            <a:off x="7493463" y="1209675"/>
            <a:ext cx="4501052" cy="5267325"/>
          </a:xfrm>
          <a:prstGeom prst="rect">
            <a:avLst/>
          </a:prstGeom>
          <a:ln w="38100">
            <a:solidFill>
              <a:schemeClr val="accent6"/>
            </a:solidFill>
          </a:ln>
        </p:spPr>
      </p:pic>
    </p:spTree>
    <p:extLst>
      <p:ext uri="{BB962C8B-B14F-4D97-AF65-F5344CB8AC3E}">
        <p14:creationId xmlns:p14="http://schemas.microsoft.com/office/powerpoint/2010/main" val="2801103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7A959-BDDE-413B-82AF-841A8E5414A9}"/>
              </a:ext>
            </a:extLst>
          </p:cNvPr>
          <p:cNvSpPr>
            <a:spLocks noGrp="1"/>
          </p:cNvSpPr>
          <p:nvPr>
            <p:ph type="title"/>
          </p:nvPr>
        </p:nvSpPr>
        <p:spPr>
          <a:xfrm>
            <a:off x="0" y="0"/>
            <a:ext cx="10515600" cy="1325563"/>
          </a:xfrm>
        </p:spPr>
        <p:txBody>
          <a:bodyPr/>
          <a:lstStyle/>
          <a:p>
            <a:r>
              <a:rPr lang="en-GB" b="1" i="1" u="sng" dirty="0">
                <a:solidFill>
                  <a:srgbClr val="000000"/>
                </a:solidFill>
                <a:effectLst/>
                <a:latin typeface="Calibri" panose="020F0502020204030204" pitchFamily="34" charset="0"/>
                <a:ea typeface="Times New Roman" panose="02020603050405020304" pitchFamily="18" charset="0"/>
              </a:rPr>
              <a:t>WHAT WILL I DO IN STATISTIC LESSONS?</a:t>
            </a:r>
            <a:endParaRPr lang="en-GB" dirty="0"/>
          </a:p>
        </p:txBody>
      </p:sp>
      <p:sp>
        <p:nvSpPr>
          <p:cNvPr id="3" name="Content Placeholder 2">
            <a:extLst>
              <a:ext uri="{FF2B5EF4-FFF2-40B4-BE49-F238E27FC236}">
                <a16:creationId xmlns:a16="http://schemas.microsoft.com/office/drawing/2014/main" id="{41AF0DE8-F6CB-4267-82FB-74370B2F43E7}"/>
              </a:ext>
            </a:extLst>
          </p:cNvPr>
          <p:cNvSpPr>
            <a:spLocks noGrp="1"/>
          </p:cNvSpPr>
          <p:nvPr>
            <p:ph idx="1"/>
          </p:nvPr>
        </p:nvSpPr>
        <p:spPr>
          <a:xfrm>
            <a:off x="257175" y="1130299"/>
            <a:ext cx="11601450" cy="5565775"/>
          </a:xfrm>
          <a:ln w="38100">
            <a:solidFill>
              <a:schemeClr val="accent6"/>
            </a:solidFill>
          </a:ln>
        </p:spPr>
        <p:txBody>
          <a:bodyPr>
            <a:noAutofit/>
          </a:bodyPr>
          <a:lstStyle/>
          <a:p>
            <a:r>
              <a:rPr lang="en-GB" i="1" dirty="0">
                <a:solidFill>
                  <a:srgbClr val="000000"/>
                </a:solidFill>
                <a:effectLst/>
                <a:latin typeface="Calibri" panose="020F0502020204030204" pitchFamily="34" charset="0"/>
                <a:ea typeface="Times New Roman" panose="02020603050405020304" pitchFamily="18" charset="0"/>
              </a:rPr>
              <a:t>Learning Statistics involves collecting, organising, presenting, analysing and interpreting data to assist in making more effective decisions.</a:t>
            </a:r>
          </a:p>
          <a:p>
            <a:r>
              <a:rPr lang="en-GB" i="1" dirty="0">
                <a:solidFill>
                  <a:srgbClr val="000000"/>
                </a:solidFill>
                <a:latin typeface="Calibri" panose="020F0502020204030204" pitchFamily="34" charset="0"/>
                <a:ea typeface="Times New Roman" panose="02020603050405020304" pitchFamily="18" charset="0"/>
              </a:rPr>
              <a:t>Teaching happens by individual and group work </a:t>
            </a:r>
            <a:r>
              <a:rPr lang="en-GB" i="1" dirty="0">
                <a:solidFill>
                  <a:srgbClr val="282828"/>
                </a:solidFill>
                <a:effectLst/>
                <a:latin typeface="Calibri" panose="020F0502020204030204" pitchFamily="34" charset="0"/>
                <a:ea typeface="Times New Roman" panose="02020603050405020304" pitchFamily="18" charset="0"/>
              </a:rPr>
              <a:t>activities, we look at </a:t>
            </a:r>
            <a:r>
              <a:rPr lang="en-GB" i="1" dirty="0">
                <a:effectLst/>
                <a:latin typeface="Calibri" panose="020F0502020204030204" pitchFamily="34" charset="0"/>
                <a:ea typeface="Calibri" panose="020F0502020204030204" pitchFamily="34" charset="0"/>
                <a:cs typeface="Calibri" panose="020F0502020204030204" pitchFamily="34" charset="0"/>
              </a:rPr>
              <a:t>using data </a:t>
            </a:r>
            <a:r>
              <a:rPr lang="en-GB" i="1" dirty="0">
                <a:latin typeface="Calibri" panose="020F0502020204030204" pitchFamily="34" charset="0"/>
                <a:ea typeface="Calibri" panose="020F0502020204030204" pitchFamily="34" charset="0"/>
                <a:cs typeface="Calibri" panose="020F0502020204030204" pitchFamily="34" charset="0"/>
              </a:rPr>
              <a:t>and </a:t>
            </a:r>
            <a:r>
              <a:rPr lang="en-GB" i="1" dirty="0">
                <a:solidFill>
                  <a:srgbClr val="282828"/>
                </a:solidFill>
                <a:effectLst/>
                <a:latin typeface="Calibri" panose="020F0502020204030204" pitchFamily="34" charset="0"/>
                <a:ea typeface="Times New Roman" panose="02020603050405020304" pitchFamily="18" charset="0"/>
              </a:rPr>
              <a:t>investigating in a </a:t>
            </a:r>
            <a:r>
              <a:rPr lang="en-GB" i="1" dirty="0">
                <a:effectLst/>
                <a:latin typeface="Calibri" panose="020F0502020204030204" pitchFamily="34" charset="0"/>
                <a:ea typeface="Calibri" panose="020F0502020204030204" pitchFamily="34" charset="0"/>
                <a:cs typeface="Calibri" panose="020F0502020204030204" pitchFamily="34" charset="0"/>
              </a:rPr>
              <a:t>wide variety of fields, </a:t>
            </a:r>
            <a:r>
              <a:rPr lang="en-GB" i="1" dirty="0">
                <a:solidFill>
                  <a:srgbClr val="282828"/>
                </a:solidFill>
                <a:effectLst/>
                <a:latin typeface="Calibri" panose="020F0502020204030204" pitchFamily="34" charset="0"/>
                <a:ea typeface="Times New Roman" panose="02020603050405020304" pitchFamily="18" charset="0"/>
              </a:rPr>
              <a:t>by applying statistical and mathematical knowledge to </a:t>
            </a:r>
            <a:r>
              <a:rPr lang="en-GB" i="1" dirty="0">
                <a:effectLst/>
                <a:latin typeface="Calibri" panose="020F0502020204030204" pitchFamily="34" charset="0"/>
                <a:ea typeface="Calibri" panose="020F0502020204030204" pitchFamily="34" charset="0"/>
                <a:cs typeface="Calibri" panose="020F0502020204030204" pitchFamily="34" charset="0"/>
              </a:rPr>
              <a:t>social, economic, medical, political, and environmental problems.</a:t>
            </a:r>
          </a:p>
          <a:p>
            <a:r>
              <a:rPr lang="en-GB" i="1" dirty="0">
                <a:solidFill>
                  <a:srgbClr val="282828"/>
                </a:solidFill>
                <a:effectLst/>
                <a:latin typeface="Calibri" panose="020F0502020204030204" pitchFamily="34" charset="0"/>
                <a:ea typeface="Times New Roman" panose="02020603050405020304" pitchFamily="18" charset="0"/>
              </a:rPr>
              <a:t>You will be taught about the concepts of logic, reasoning, evaluating and research methods by</a:t>
            </a:r>
            <a:r>
              <a:rPr lang="en-GB"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practical, as well as a strategic approach to work and a accuracy to detail.</a:t>
            </a:r>
            <a:r>
              <a:rPr lang="en-GB" i="1" dirty="0">
                <a:effectLst/>
                <a:latin typeface="Calibri" panose="020F0502020204030204" pitchFamily="34" charset="0"/>
                <a:ea typeface="Calibri" panose="020F0502020204030204" pitchFamily="34" charset="0"/>
                <a:cs typeface="Calibri" panose="020F0502020204030204" pitchFamily="34" charset="0"/>
              </a:rPr>
              <a:t> It allows you to join the dots of a problem and give a solution, which is notable based on intuition but backed up by real logical reasons from the data.</a:t>
            </a:r>
            <a:endParaRPr lang="en-GB" dirty="0">
              <a:effectLst/>
              <a:latin typeface="Times New Roman" panose="02020603050405020304" pitchFamily="18" charset="0"/>
              <a:ea typeface="Times New Roman" panose="02020603050405020304" pitchFamily="18" charset="0"/>
            </a:endParaRPr>
          </a:p>
          <a:p>
            <a:r>
              <a:rPr lang="en-GB"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Taking Statistics will give you effective oral and written </a:t>
            </a:r>
            <a:r>
              <a:rPr lang="en-GB" i="1" u="none" strike="noStrike" dirty="0">
                <a:effectLst/>
                <a:latin typeface="Calibri" panose="020F0502020204030204" pitchFamily="34" charset="0"/>
                <a:ea typeface="Times New Roman" panose="02020603050405020304" pitchFamily="18" charset="0"/>
                <a:cs typeface="Calibri" panose="020F0502020204030204" pitchFamily="34" charset="0"/>
              </a:rPr>
              <a:t>communication skills</a:t>
            </a:r>
            <a:r>
              <a:rPr lang="en-GB" i="1" u="none" strike="noStrike" dirty="0">
                <a:latin typeface="Calibri" panose="020F0502020204030204" pitchFamily="34" charset="0"/>
                <a:ea typeface="Times New Roman" panose="02020603050405020304" pitchFamily="18" charset="0"/>
                <a:cs typeface="Calibri" panose="020F0502020204030204" pitchFamily="34" charset="0"/>
              </a:rPr>
              <a:t>, </a:t>
            </a:r>
            <a:r>
              <a:rPr lang="en-GB"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ability to influence others and strengthen your employability skills. </a:t>
            </a:r>
            <a:endParaRPr lang="en-GB" dirty="0">
              <a:latin typeface="Calibri" panose="020F0502020204030204" pitchFamily="34" charset="0"/>
              <a:ea typeface="Times New Roman" panose="02020603050405020304" pitchFamily="18" charset="0"/>
              <a:cs typeface="Times New Roman" panose="02020603050405020304" pitchFamily="18" charset="0"/>
            </a:endParaRPr>
          </a:p>
          <a:p>
            <a:endParaRPr lang="en-GB" i="1"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1834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FC02029-906A-4AB4-A6DD-66F08A4C5777}"/>
              </a:ext>
            </a:extLst>
          </p:cNvPr>
          <p:cNvSpPr>
            <a:spLocks noGrp="1"/>
          </p:cNvSpPr>
          <p:nvPr>
            <p:ph type="title"/>
          </p:nvPr>
        </p:nvSpPr>
        <p:spPr>
          <a:xfrm>
            <a:off x="0" y="0"/>
            <a:ext cx="10515600" cy="1325563"/>
          </a:xfrm>
        </p:spPr>
        <p:txBody>
          <a:bodyPr/>
          <a:lstStyle/>
          <a:p>
            <a:r>
              <a:rPr lang="en-GB" b="1" i="1" u="sng" dirty="0">
                <a:solidFill>
                  <a:srgbClr val="000000"/>
                </a:solidFill>
                <a:effectLst/>
                <a:latin typeface="Calibri" panose="020F0502020204030204" pitchFamily="34" charset="0"/>
                <a:ea typeface="Times New Roman" panose="02020603050405020304" pitchFamily="18" charset="0"/>
              </a:rPr>
              <a:t>WHAT WILL I DO IN STATISTIC LESSONS?</a:t>
            </a:r>
            <a:endParaRPr lang="en-GB" dirty="0"/>
          </a:p>
        </p:txBody>
      </p:sp>
      <p:sp>
        <p:nvSpPr>
          <p:cNvPr id="5" name="Content Placeholder 4">
            <a:extLst>
              <a:ext uri="{FF2B5EF4-FFF2-40B4-BE49-F238E27FC236}">
                <a16:creationId xmlns:a16="http://schemas.microsoft.com/office/drawing/2014/main" id="{026B8BEC-3BBF-4241-85B4-2C0FB6D5D8D5}"/>
              </a:ext>
            </a:extLst>
          </p:cNvPr>
          <p:cNvSpPr>
            <a:spLocks noGrp="1"/>
          </p:cNvSpPr>
          <p:nvPr>
            <p:ph sz="half" idx="1"/>
          </p:nvPr>
        </p:nvSpPr>
        <p:spPr>
          <a:xfrm>
            <a:off x="371475" y="1454150"/>
            <a:ext cx="6991350" cy="5099050"/>
          </a:xfrm>
          <a:ln w="38100">
            <a:solidFill>
              <a:schemeClr val="accent6"/>
            </a:solidFill>
          </a:ln>
        </p:spPr>
        <p:txBody>
          <a:bodyPr>
            <a:noAutofit/>
          </a:bodyPr>
          <a:lstStyle/>
          <a:p>
            <a:r>
              <a:rPr lang="en-GB" i="1" dirty="0"/>
              <a:t>The way I teach statistics is by focusing on real life events to make it much more enjoyable and interesting.</a:t>
            </a:r>
          </a:p>
          <a:p>
            <a:r>
              <a:rPr lang="en-GB" i="1" dirty="0"/>
              <a:t>By doing this pupils are engaged and can see what and why they are doing the tasks.</a:t>
            </a:r>
          </a:p>
          <a:p>
            <a:r>
              <a:rPr lang="en-GB" i="1" dirty="0"/>
              <a:t>We look at actual data and topics that everyone uses or comes across at some point in their life through social, education or careers, of which we discuss whilst working on each one to enhance knowledge.</a:t>
            </a:r>
          </a:p>
          <a:p>
            <a:r>
              <a:rPr lang="en-GB" i="1" dirty="0"/>
              <a:t>It makes learning more accessible for all and easy to grasp.</a:t>
            </a:r>
          </a:p>
          <a:p>
            <a:endParaRPr lang="en-GB" i="1" dirty="0"/>
          </a:p>
        </p:txBody>
      </p:sp>
      <p:pic>
        <p:nvPicPr>
          <p:cNvPr id="7" name="Picture 6">
            <a:extLst>
              <a:ext uri="{FF2B5EF4-FFF2-40B4-BE49-F238E27FC236}">
                <a16:creationId xmlns:a16="http://schemas.microsoft.com/office/drawing/2014/main" id="{3B60A75E-E6F9-45F4-BDA8-7D781C601D18}"/>
              </a:ext>
            </a:extLst>
          </p:cNvPr>
          <p:cNvPicPr>
            <a:picLocks noChangeAspect="1"/>
          </p:cNvPicPr>
          <p:nvPr/>
        </p:nvPicPr>
        <p:blipFill>
          <a:blip r:embed="rId2"/>
          <a:stretch>
            <a:fillRect/>
          </a:stretch>
        </p:blipFill>
        <p:spPr>
          <a:xfrm>
            <a:off x="7800975" y="1457325"/>
            <a:ext cx="3943350" cy="5095875"/>
          </a:xfrm>
          <a:prstGeom prst="rect">
            <a:avLst/>
          </a:prstGeom>
          <a:ln w="38100">
            <a:solidFill>
              <a:schemeClr val="accent6"/>
            </a:solidFill>
          </a:ln>
        </p:spPr>
      </p:pic>
    </p:spTree>
    <p:extLst>
      <p:ext uri="{BB962C8B-B14F-4D97-AF65-F5344CB8AC3E}">
        <p14:creationId xmlns:p14="http://schemas.microsoft.com/office/powerpoint/2010/main" val="833488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1266-FF80-495A-89B8-417EAA2B2F6A}"/>
              </a:ext>
            </a:extLst>
          </p:cNvPr>
          <p:cNvSpPr>
            <a:spLocks noGrp="1"/>
          </p:cNvSpPr>
          <p:nvPr>
            <p:ph type="title"/>
          </p:nvPr>
        </p:nvSpPr>
        <p:spPr>
          <a:xfrm>
            <a:off x="0" y="0"/>
            <a:ext cx="10629900" cy="1325563"/>
          </a:xfrm>
        </p:spPr>
        <p:txBody>
          <a:bodyPr>
            <a:noAutofit/>
          </a:bodyPr>
          <a:lstStyle/>
          <a:p>
            <a:r>
              <a:rPr lang="en-GB" b="1" i="1" u="sng" dirty="0">
                <a:latin typeface="+mn-lt"/>
              </a:rPr>
              <a:t>SOME OF THE THEMES WE INVESTIGATE</a:t>
            </a:r>
          </a:p>
        </p:txBody>
      </p:sp>
      <p:sp>
        <p:nvSpPr>
          <p:cNvPr id="4" name="Content Placeholder 3">
            <a:extLst>
              <a:ext uri="{FF2B5EF4-FFF2-40B4-BE49-F238E27FC236}">
                <a16:creationId xmlns:a16="http://schemas.microsoft.com/office/drawing/2014/main" id="{C3629EB7-BA58-43B6-B636-119D736F7BD2}"/>
              </a:ext>
            </a:extLst>
          </p:cNvPr>
          <p:cNvSpPr>
            <a:spLocks noGrp="1"/>
          </p:cNvSpPr>
          <p:nvPr>
            <p:ph sz="half" idx="2"/>
          </p:nvPr>
        </p:nvSpPr>
        <p:spPr>
          <a:xfrm>
            <a:off x="7810499" y="1749425"/>
            <a:ext cx="3895726" cy="4422776"/>
          </a:xfrm>
          <a:ln w="38100">
            <a:solidFill>
              <a:schemeClr val="accent6"/>
            </a:solidFill>
          </a:ln>
        </p:spPr>
        <p:txBody>
          <a:bodyPr>
            <a:normAutofit/>
          </a:bodyPr>
          <a:lstStyle/>
          <a:p>
            <a:r>
              <a:rPr lang="en-GB" i="1" dirty="0"/>
              <a:t>Employment</a:t>
            </a:r>
          </a:p>
          <a:p>
            <a:r>
              <a:rPr lang="en-GB" i="1" dirty="0"/>
              <a:t>Travel &amp; Tourism</a:t>
            </a:r>
          </a:p>
          <a:p>
            <a:r>
              <a:rPr lang="en-GB" i="1" dirty="0"/>
              <a:t>Recycling</a:t>
            </a:r>
          </a:p>
          <a:p>
            <a:r>
              <a:rPr lang="en-GB" i="1" dirty="0"/>
              <a:t>Grades &amp; UCAS</a:t>
            </a:r>
          </a:p>
          <a:p>
            <a:r>
              <a:rPr lang="en-GB" i="1" dirty="0"/>
              <a:t>Music  </a:t>
            </a:r>
          </a:p>
          <a:p>
            <a:r>
              <a:rPr lang="en-GB" i="1" dirty="0"/>
              <a:t>Movies  </a:t>
            </a:r>
          </a:p>
          <a:p>
            <a:endParaRPr lang="en-GB" i="1" dirty="0"/>
          </a:p>
        </p:txBody>
      </p:sp>
      <p:pic>
        <p:nvPicPr>
          <p:cNvPr id="5" name="Picture 4">
            <a:extLst>
              <a:ext uri="{FF2B5EF4-FFF2-40B4-BE49-F238E27FC236}">
                <a16:creationId xmlns:a16="http://schemas.microsoft.com/office/drawing/2014/main" id="{2962CE87-FD86-4A94-96EE-CE76D03E0B64}"/>
              </a:ext>
            </a:extLst>
          </p:cNvPr>
          <p:cNvPicPr>
            <a:picLocks noChangeAspect="1"/>
          </p:cNvPicPr>
          <p:nvPr/>
        </p:nvPicPr>
        <p:blipFill>
          <a:blip r:embed="rId2"/>
          <a:stretch>
            <a:fillRect/>
          </a:stretch>
        </p:blipFill>
        <p:spPr>
          <a:xfrm>
            <a:off x="4286249" y="1799653"/>
            <a:ext cx="3419475" cy="4353497"/>
          </a:xfrm>
          <a:prstGeom prst="rect">
            <a:avLst/>
          </a:prstGeom>
          <a:ln w="38100">
            <a:solidFill>
              <a:schemeClr val="accent6"/>
            </a:solidFill>
          </a:ln>
        </p:spPr>
      </p:pic>
      <p:sp>
        <p:nvSpPr>
          <p:cNvPr id="3" name="Content Placeholder 2">
            <a:extLst>
              <a:ext uri="{FF2B5EF4-FFF2-40B4-BE49-F238E27FC236}">
                <a16:creationId xmlns:a16="http://schemas.microsoft.com/office/drawing/2014/main" id="{DFCB8026-02B8-41AB-8BA4-27E3CE17FBEE}"/>
              </a:ext>
            </a:extLst>
          </p:cNvPr>
          <p:cNvSpPr>
            <a:spLocks noGrp="1"/>
          </p:cNvSpPr>
          <p:nvPr>
            <p:ph sz="half" idx="1"/>
          </p:nvPr>
        </p:nvSpPr>
        <p:spPr>
          <a:xfrm>
            <a:off x="542925" y="1787525"/>
            <a:ext cx="3648075" cy="4351338"/>
          </a:xfrm>
          <a:ln w="38100">
            <a:solidFill>
              <a:schemeClr val="accent6"/>
            </a:solidFill>
          </a:ln>
        </p:spPr>
        <p:txBody>
          <a:bodyPr>
            <a:normAutofit/>
          </a:bodyPr>
          <a:lstStyle/>
          <a:p>
            <a:r>
              <a:rPr lang="en-GB" i="1" dirty="0"/>
              <a:t>Housing</a:t>
            </a:r>
          </a:p>
          <a:p>
            <a:r>
              <a:rPr lang="en-GB" i="1" dirty="0"/>
              <a:t>Advertising</a:t>
            </a:r>
          </a:p>
          <a:p>
            <a:r>
              <a:rPr lang="en-GB" i="1" dirty="0"/>
              <a:t>Nutrition</a:t>
            </a:r>
          </a:p>
          <a:p>
            <a:r>
              <a:rPr lang="en-GB" i="1" dirty="0"/>
              <a:t>Olympics</a:t>
            </a:r>
          </a:p>
          <a:p>
            <a:r>
              <a:rPr lang="en-GB" i="1" dirty="0"/>
              <a:t>Weather </a:t>
            </a:r>
          </a:p>
          <a:p>
            <a:r>
              <a:rPr lang="en-GB" i="1" dirty="0"/>
              <a:t>Crime </a:t>
            </a:r>
          </a:p>
        </p:txBody>
      </p:sp>
    </p:spTree>
    <p:extLst>
      <p:ext uri="{BB962C8B-B14F-4D97-AF65-F5344CB8AC3E}">
        <p14:creationId xmlns:p14="http://schemas.microsoft.com/office/powerpoint/2010/main" val="1909411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38391E2F-AF0C-4D77-B7AA-44C11C8EC6E6}"/>
              </a:ext>
            </a:extLst>
          </p:cNvPr>
          <p:cNvSpPr>
            <a:spLocks noGrp="1"/>
          </p:cNvSpPr>
          <p:nvPr>
            <p:ph type="title"/>
          </p:nvPr>
        </p:nvSpPr>
        <p:spPr>
          <a:xfrm>
            <a:off x="0" y="0"/>
            <a:ext cx="10515600" cy="1325563"/>
          </a:xfrm>
        </p:spPr>
        <p:txBody>
          <a:bodyPr>
            <a:normAutofit/>
          </a:bodyPr>
          <a:lstStyle/>
          <a:p>
            <a:r>
              <a:rPr lang="en-GB" b="1" i="1" u="sng" dirty="0">
                <a:latin typeface="+mn-lt"/>
              </a:rPr>
              <a:t>IS STATISTICS RIGHT FOR YOU?</a:t>
            </a:r>
          </a:p>
        </p:txBody>
      </p:sp>
      <p:sp>
        <p:nvSpPr>
          <p:cNvPr id="3" name="Content Placeholder 2">
            <a:extLst>
              <a:ext uri="{FF2B5EF4-FFF2-40B4-BE49-F238E27FC236}">
                <a16:creationId xmlns:a16="http://schemas.microsoft.com/office/drawing/2014/main" id="{429718D0-79F6-4EBB-9ACA-7FD88FA15DEC}"/>
              </a:ext>
            </a:extLst>
          </p:cNvPr>
          <p:cNvSpPr>
            <a:spLocks noGrp="1"/>
          </p:cNvSpPr>
          <p:nvPr>
            <p:ph sz="half" idx="4294967295"/>
          </p:nvPr>
        </p:nvSpPr>
        <p:spPr>
          <a:xfrm>
            <a:off x="247650" y="1381125"/>
            <a:ext cx="3751263" cy="5067300"/>
          </a:xfrm>
          <a:ln w="38100">
            <a:solidFill>
              <a:schemeClr val="accent6"/>
            </a:solidFill>
          </a:ln>
        </p:spPr>
        <p:txBody>
          <a:bodyPr>
            <a:noAutofit/>
          </a:bodyPr>
          <a:lstStyle/>
          <a:p>
            <a:pPr>
              <a:lnSpc>
                <a:spcPct val="107000"/>
              </a:lnSpc>
              <a:spcAft>
                <a:spcPts val="800"/>
              </a:spcAft>
            </a:pPr>
            <a:r>
              <a:rPr lang="en-GB" i="1" dirty="0">
                <a:effectLst/>
                <a:latin typeface="Calibri" panose="020F0502020204030204" pitchFamily="34" charset="0"/>
                <a:ea typeface="Calibri" panose="020F0502020204030204" pitchFamily="34" charset="0"/>
                <a:cs typeface="Calibri" panose="020F0502020204030204" pitchFamily="34" charset="0"/>
              </a:rPr>
              <a:t>If you think you need to be in top sets Maths, it’s not the case, although maths is involved because numerical information is everywhere and </a:t>
            </a:r>
            <a:r>
              <a:rPr lang="en-GB" i="1" dirty="0"/>
              <a:t>formulas are used </a:t>
            </a:r>
            <a:r>
              <a:rPr lang="en-GB" i="1" dirty="0">
                <a:effectLst/>
                <a:latin typeface="Calibri" panose="020F0502020204030204" pitchFamily="34" charset="0"/>
                <a:ea typeface="Calibri" panose="020F0502020204030204" pitchFamily="34" charset="0"/>
                <a:cs typeface="Calibri" panose="020F0502020204030204" pitchFamily="34" charset="0"/>
              </a:rPr>
              <a:t>it isn’t just all about the maths, its more fun than that!</a:t>
            </a:r>
          </a:p>
          <a:p>
            <a:pPr>
              <a:lnSpc>
                <a:spcPct val="107000"/>
              </a:lnSpc>
              <a:spcAft>
                <a:spcPts val="800"/>
              </a:spcAft>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8" name="Content Placeholder 7">
            <a:extLst>
              <a:ext uri="{FF2B5EF4-FFF2-40B4-BE49-F238E27FC236}">
                <a16:creationId xmlns:a16="http://schemas.microsoft.com/office/drawing/2014/main" id="{76CDF1F6-7C7E-4CE1-915B-D1989177CF63}"/>
              </a:ext>
            </a:extLst>
          </p:cNvPr>
          <p:cNvSpPr>
            <a:spLocks noGrp="1"/>
          </p:cNvSpPr>
          <p:nvPr>
            <p:ph sz="quarter" idx="4294967295"/>
          </p:nvPr>
        </p:nvSpPr>
        <p:spPr>
          <a:xfrm>
            <a:off x="7886700" y="1362074"/>
            <a:ext cx="4029075" cy="5095875"/>
          </a:xfrm>
          <a:ln w="38100">
            <a:solidFill>
              <a:schemeClr val="accent6"/>
            </a:solidFill>
          </a:ln>
        </p:spPr>
        <p:txBody>
          <a:bodyPr>
            <a:noAutofit/>
          </a:bodyPr>
          <a:lstStyle/>
          <a:p>
            <a:r>
              <a:rPr lang="en-GB" sz="2800" i="1" dirty="0">
                <a:effectLst/>
                <a:ea typeface="Times New Roman" panose="02020603050405020304" pitchFamily="18" charset="0"/>
                <a:cs typeface="Arial" panose="020B0604020202020204" pitchFamily="34" charset="0"/>
              </a:rPr>
              <a:t>If you appreciate problem solving and decision making</a:t>
            </a:r>
            <a:endParaRPr lang="en-GB" sz="2800" i="1" dirty="0">
              <a:ea typeface="Times New Roman" panose="02020603050405020304" pitchFamily="18" charset="0"/>
              <a:cs typeface="Calibri" panose="020F0502020204030204" pitchFamily="34" charset="0"/>
            </a:endParaRPr>
          </a:p>
          <a:p>
            <a:r>
              <a:rPr lang="en-GB" sz="2800" i="1" dirty="0">
                <a:effectLst/>
                <a:ea typeface="Times New Roman" panose="02020603050405020304" pitchFamily="18" charset="0"/>
                <a:cs typeface="Calibri" panose="020F0502020204030204" pitchFamily="34" charset="0"/>
              </a:rPr>
              <a:t>If you enjoy subjects that have a clear relevance to the working world you will find statistics very rewarding</a:t>
            </a:r>
          </a:p>
          <a:p>
            <a:r>
              <a:rPr lang="en-GB" sz="2800" i="1" dirty="0"/>
              <a:t>If you want to develop varied Employability skills this is the subject for you</a:t>
            </a:r>
          </a:p>
          <a:p>
            <a:endParaRPr lang="en-GB" dirty="0"/>
          </a:p>
        </p:txBody>
      </p:sp>
      <p:pic>
        <p:nvPicPr>
          <p:cNvPr id="4" name="Picture 3">
            <a:extLst>
              <a:ext uri="{FF2B5EF4-FFF2-40B4-BE49-F238E27FC236}">
                <a16:creationId xmlns:a16="http://schemas.microsoft.com/office/drawing/2014/main" id="{23F4D0FD-392D-4EC3-9A69-BEF94162B696}"/>
              </a:ext>
            </a:extLst>
          </p:cNvPr>
          <p:cNvPicPr>
            <a:picLocks noChangeAspect="1"/>
          </p:cNvPicPr>
          <p:nvPr/>
        </p:nvPicPr>
        <p:blipFill>
          <a:blip r:embed="rId2"/>
          <a:stretch>
            <a:fillRect/>
          </a:stretch>
        </p:blipFill>
        <p:spPr>
          <a:xfrm>
            <a:off x="4076700" y="1703636"/>
            <a:ext cx="3705225" cy="4517528"/>
          </a:xfrm>
          <a:prstGeom prst="rect">
            <a:avLst/>
          </a:prstGeom>
          <a:ln w="38100">
            <a:solidFill>
              <a:schemeClr val="accent6"/>
            </a:solidFill>
          </a:ln>
        </p:spPr>
      </p:pic>
      <p:sp>
        <p:nvSpPr>
          <p:cNvPr id="9" name="Content Placeholder 7">
            <a:extLst>
              <a:ext uri="{FF2B5EF4-FFF2-40B4-BE49-F238E27FC236}">
                <a16:creationId xmlns:a16="http://schemas.microsoft.com/office/drawing/2014/main" id="{D75D3055-AEFD-4D4F-B702-B58D01817241}"/>
              </a:ext>
            </a:extLst>
          </p:cNvPr>
          <p:cNvSpPr txBox="1">
            <a:spLocks/>
          </p:cNvSpPr>
          <p:nvPr/>
        </p:nvSpPr>
        <p:spPr>
          <a:xfrm>
            <a:off x="200025" y="1828800"/>
            <a:ext cx="3981450" cy="36845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Tree>
    <p:extLst>
      <p:ext uri="{BB962C8B-B14F-4D97-AF65-F5344CB8AC3E}">
        <p14:creationId xmlns:p14="http://schemas.microsoft.com/office/powerpoint/2010/main" val="2310684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4C35CE9-38DB-4AD9-B48A-71B40E141AE0}"/>
              </a:ext>
            </a:extLst>
          </p:cNvPr>
          <p:cNvSpPr>
            <a:spLocks noGrp="1"/>
          </p:cNvSpPr>
          <p:nvPr>
            <p:ph type="title"/>
          </p:nvPr>
        </p:nvSpPr>
        <p:spPr>
          <a:xfrm>
            <a:off x="0" y="0"/>
            <a:ext cx="10515600" cy="1325563"/>
          </a:xfrm>
        </p:spPr>
        <p:txBody>
          <a:bodyPr>
            <a:normAutofit/>
          </a:bodyPr>
          <a:lstStyle/>
          <a:p>
            <a:r>
              <a:rPr lang="en-GB" b="1" i="1" u="sng" dirty="0">
                <a:effectLst/>
                <a:latin typeface="Calibri" panose="020F0502020204030204" pitchFamily="34" charset="0"/>
                <a:ea typeface="Times New Roman" panose="02020603050405020304" pitchFamily="18" charset="0"/>
                <a:cs typeface="Arial" panose="020B0604020202020204" pitchFamily="34" charset="0"/>
              </a:rPr>
              <a:t>IS STATISTICS RIGHT FOR YOU?</a:t>
            </a:r>
            <a:br>
              <a:rPr lang="en-GB" i="1" u="sng" dirty="0">
                <a:effectLst/>
                <a:latin typeface="Calibri" panose="020F0502020204030204" pitchFamily="34" charset="0"/>
                <a:ea typeface="Calibri" panose="020F0502020204030204" pitchFamily="34" charset="0"/>
                <a:cs typeface="Times New Roman" panose="02020603050405020304" pitchFamily="18" charset="0"/>
              </a:rPr>
            </a:br>
            <a:endParaRPr lang="en-GB" i="1" u="sng" dirty="0"/>
          </a:p>
        </p:txBody>
      </p:sp>
      <p:sp>
        <p:nvSpPr>
          <p:cNvPr id="8" name="Content Placeholder 7">
            <a:extLst>
              <a:ext uri="{FF2B5EF4-FFF2-40B4-BE49-F238E27FC236}">
                <a16:creationId xmlns:a16="http://schemas.microsoft.com/office/drawing/2014/main" id="{24E2B2A8-3476-48A4-96DC-15BE4C17BC99}"/>
              </a:ext>
            </a:extLst>
          </p:cNvPr>
          <p:cNvSpPr>
            <a:spLocks noGrp="1"/>
          </p:cNvSpPr>
          <p:nvPr>
            <p:ph sz="half" idx="1"/>
          </p:nvPr>
        </p:nvSpPr>
        <p:spPr>
          <a:xfrm>
            <a:off x="200023" y="1254124"/>
            <a:ext cx="5781677" cy="5470526"/>
          </a:xfrm>
          <a:ln w="38100">
            <a:solidFill>
              <a:schemeClr val="accent6"/>
            </a:solidFill>
          </a:ln>
        </p:spPr>
        <p:txBody>
          <a:bodyPr>
            <a:noAutofit/>
          </a:bodyPr>
          <a:lstStyle/>
          <a:p>
            <a:pPr>
              <a:lnSpc>
                <a:spcPct val="107000"/>
              </a:lnSpc>
              <a:spcAft>
                <a:spcPts val="800"/>
              </a:spcAft>
            </a:pPr>
            <a:r>
              <a:rPr lang="en-GB" i="1" dirty="0">
                <a:effectLst/>
                <a:latin typeface="Calibri" panose="020F0502020204030204" pitchFamily="34" charset="0"/>
                <a:ea typeface="Times New Roman" panose="02020603050405020304" pitchFamily="18" charset="0"/>
                <a:cs typeface="Calibri" panose="020F0502020204030204" pitchFamily="34" charset="0"/>
              </a:rPr>
              <a:t>Statistics is useful for pupils who are planning on taking GCSE in Geography or Business Studies because these subjects also require you to handle and interpret statistics. </a:t>
            </a:r>
          </a:p>
          <a:p>
            <a:pPr>
              <a:lnSpc>
                <a:spcPct val="107000"/>
              </a:lnSpc>
              <a:spcAft>
                <a:spcPts val="800"/>
              </a:spcAft>
            </a:pPr>
            <a:r>
              <a:rPr lang="en-GB" i="1" dirty="0">
                <a:effectLst/>
                <a:ea typeface="Times New Roman" panose="02020603050405020304" pitchFamily="18" charset="0"/>
              </a:rPr>
              <a:t>Pupils going on to study subjects including Science, Geography, Social sciences, Psychology, Business, Sociology, Sports and Economics at sixth form will find knowledge of statistics extremely useful. </a:t>
            </a:r>
            <a:endParaRPr lang="en-GB" dirty="0">
              <a:effectLst/>
              <a:ea typeface="Times New Roman" panose="02020603050405020304" pitchFamily="18" charset="0"/>
            </a:endParaRPr>
          </a:p>
          <a:p>
            <a:pPr>
              <a:lnSpc>
                <a:spcPct val="107000"/>
              </a:lnSpc>
              <a:spcAft>
                <a:spcPts val="800"/>
              </a:spcAft>
            </a:pPr>
            <a:endParaRPr lang="en-GB" i="1" dirty="0">
              <a:effectLst/>
              <a:latin typeface="Calibri" panose="020F0502020204030204" pitchFamily="34" charset="0"/>
              <a:ea typeface="Calibri" panose="020F0502020204030204" pitchFamily="34" charset="0"/>
              <a:cs typeface="Calibri" panose="020F0502020204030204" pitchFamily="34" charset="0"/>
            </a:endParaRPr>
          </a:p>
          <a:p>
            <a:endParaRPr lang="en-GB" i="1" dirty="0"/>
          </a:p>
        </p:txBody>
      </p:sp>
      <p:sp>
        <p:nvSpPr>
          <p:cNvPr id="5" name="Content Placeholder 4">
            <a:extLst>
              <a:ext uri="{FF2B5EF4-FFF2-40B4-BE49-F238E27FC236}">
                <a16:creationId xmlns:a16="http://schemas.microsoft.com/office/drawing/2014/main" id="{6ED57D42-5D9B-4666-9A0B-24541625955A}"/>
              </a:ext>
            </a:extLst>
          </p:cNvPr>
          <p:cNvSpPr>
            <a:spLocks noGrp="1"/>
          </p:cNvSpPr>
          <p:nvPr>
            <p:ph sz="half" idx="2"/>
          </p:nvPr>
        </p:nvSpPr>
        <p:spPr>
          <a:xfrm>
            <a:off x="9267825" y="1273174"/>
            <a:ext cx="2800350" cy="5451475"/>
          </a:xfrm>
          <a:ln w="38100">
            <a:solidFill>
              <a:schemeClr val="accent6"/>
            </a:solidFill>
          </a:ln>
        </p:spPr>
        <p:txBody>
          <a:bodyPr>
            <a:noAutofit/>
          </a:bodyPr>
          <a:lstStyle/>
          <a:p>
            <a:r>
              <a:rPr lang="en-GB" i="1" dirty="0">
                <a:effectLst/>
                <a:ea typeface="Times New Roman" panose="02020603050405020304" pitchFamily="18" charset="0"/>
              </a:rPr>
              <a:t>Having a GCSE in this subject will greatly benefit those pupils considering a variety of career options, roles include finance, marketing, business, medicine, politics, and many more.</a:t>
            </a:r>
            <a:endParaRPr lang="en-GB" i="1" dirty="0"/>
          </a:p>
        </p:txBody>
      </p:sp>
      <p:pic>
        <p:nvPicPr>
          <p:cNvPr id="9" name="Picture 8">
            <a:extLst>
              <a:ext uri="{FF2B5EF4-FFF2-40B4-BE49-F238E27FC236}">
                <a16:creationId xmlns:a16="http://schemas.microsoft.com/office/drawing/2014/main" id="{A036D6D8-474C-43BC-AC53-542C2F9E9C0A}"/>
              </a:ext>
            </a:extLst>
          </p:cNvPr>
          <p:cNvPicPr>
            <a:picLocks noChangeAspect="1"/>
          </p:cNvPicPr>
          <p:nvPr/>
        </p:nvPicPr>
        <p:blipFill>
          <a:blip r:embed="rId2"/>
          <a:stretch>
            <a:fillRect/>
          </a:stretch>
        </p:blipFill>
        <p:spPr>
          <a:xfrm>
            <a:off x="6086475" y="1708238"/>
            <a:ext cx="3076575" cy="4425862"/>
          </a:xfrm>
          <a:prstGeom prst="rect">
            <a:avLst/>
          </a:prstGeom>
          <a:ln w="38100">
            <a:solidFill>
              <a:schemeClr val="accent6"/>
            </a:solidFill>
          </a:ln>
        </p:spPr>
      </p:pic>
    </p:spTree>
    <p:extLst>
      <p:ext uri="{BB962C8B-B14F-4D97-AF65-F5344CB8AC3E}">
        <p14:creationId xmlns:p14="http://schemas.microsoft.com/office/powerpoint/2010/main" val="3234476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D4684-3AF0-491D-A61E-1379E5A771BA}"/>
              </a:ext>
            </a:extLst>
          </p:cNvPr>
          <p:cNvSpPr>
            <a:spLocks noGrp="1"/>
          </p:cNvSpPr>
          <p:nvPr>
            <p:ph type="title"/>
          </p:nvPr>
        </p:nvSpPr>
        <p:spPr>
          <a:xfrm>
            <a:off x="-1" y="0"/>
            <a:ext cx="11953875" cy="1325563"/>
          </a:xfrm>
        </p:spPr>
        <p:txBody>
          <a:bodyPr/>
          <a:lstStyle/>
          <a:p>
            <a:r>
              <a:rPr lang="en-GB" b="1" i="1" u="sng" dirty="0">
                <a:latin typeface="+mn-lt"/>
              </a:rPr>
              <a:t>HOW DOES IT HELP MY EDUCATION AND CAREER?</a:t>
            </a:r>
          </a:p>
        </p:txBody>
      </p:sp>
      <p:sp>
        <p:nvSpPr>
          <p:cNvPr id="3" name="Content Placeholder 2">
            <a:extLst>
              <a:ext uri="{FF2B5EF4-FFF2-40B4-BE49-F238E27FC236}">
                <a16:creationId xmlns:a16="http://schemas.microsoft.com/office/drawing/2014/main" id="{71E7DE14-5590-485A-85A4-929F3CA0499C}"/>
              </a:ext>
            </a:extLst>
          </p:cNvPr>
          <p:cNvSpPr>
            <a:spLocks noGrp="1"/>
          </p:cNvSpPr>
          <p:nvPr>
            <p:ph idx="1"/>
          </p:nvPr>
        </p:nvSpPr>
        <p:spPr>
          <a:xfrm>
            <a:off x="295276" y="1587500"/>
            <a:ext cx="6848474" cy="4927600"/>
          </a:xfrm>
          <a:ln w="38100">
            <a:solidFill>
              <a:schemeClr val="accent6"/>
            </a:solidFill>
          </a:ln>
        </p:spPr>
        <p:txBody>
          <a:bodyPr>
            <a:noAutofit/>
          </a:bodyPr>
          <a:lstStyle/>
          <a:p>
            <a:r>
              <a:rPr lang="en-GB" i="1" dirty="0">
                <a:effectLst/>
                <a:latin typeface="Calibri" panose="020F0502020204030204" pitchFamily="34" charset="0"/>
                <a:ea typeface="Times New Roman" panose="02020603050405020304" pitchFamily="18" charset="0"/>
              </a:rPr>
              <a:t>In recent years, </a:t>
            </a:r>
            <a:r>
              <a:rPr lang="en-GB" b="1" i="1" dirty="0">
                <a:effectLst/>
                <a:latin typeface="Calibri" panose="020F0502020204030204" pitchFamily="34" charset="0"/>
                <a:ea typeface="Times New Roman" panose="02020603050405020304" pitchFamily="18" charset="0"/>
              </a:rPr>
              <a:t>“Statistics”</a:t>
            </a:r>
            <a:r>
              <a:rPr lang="en-GB" i="1" dirty="0">
                <a:effectLst/>
                <a:latin typeface="Calibri" panose="020F0502020204030204" pitchFamily="34" charset="0"/>
                <a:ea typeface="Times New Roman" panose="02020603050405020304" pitchFamily="18" charset="0"/>
              </a:rPr>
              <a:t> has become one of the best choices among pupils to choose, as Statistics are used in each and every career nowadays. It is a basic skill that can give you a competitive edge in any job and can prove invaluable.</a:t>
            </a:r>
          </a:p>
          <a:p>
            <a:r>
              <a:rPr lang="en-GB" sz="2800" i="1" dirty="0">
                <a:solidFill>
                  <a:srgbClr val="111111"/>
                </a:solidFill>
                <a:effectLst/>
                <a:latin typeface="Calibri" panose="020F0502020204030204" pitchFamily="34" charset="0"/>
                <a:ea typeface="Calibri" panose="020F0502020204030204" pitchFamily="34" charset="0"/>
                <a:cs typeface="Calibri" panose="020F0502020204030204" pitchFamily="34" charset="0"/>
              </a:rPr>
              <a:t>The major driver of this growth is that our global society is becoming increasingly data-rich and data-dependent.</a:t>
            </a:r>
            <a:r>
              <a:rPr lang="en-GB" sz="2800" i="1" dirty="0">
                <a:effectLst/>
                <a:latin typeface="Calibri" panose="020F0502020204030204" pitchFamily="34" charset="0"/>
                <a:ea typeface="Calibri" panose="020F0502020204030204" pitchFamily="34" charset="0"/>
                <a:cs typeface="Times New Roman" panose="02020603050405020304" pitchFamily="18" charset="0"/>
              </a:rPr>
              <a:t> And, there appears to be no apparent end to this growing need making it a solid and rewarding subject choice.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GB" dirty="0">
              <a:effectLst/>
              <a:latin typeface="Times New Roman" panose="02020603050405020304" pitchFamily="18" charset="0"/>
              <a:ea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D41451F0-82A3-47A1-BE93-D0EE64E75307}"/>
              </a:ext>
            </a:extLst>
          </p:cNvPr>
          <p:cNvPicPr>
            <a:picLocks noChangeAspect="1"/>
          </p:cNvPicPr>
          <p:nvPr/>
        </p:nvPicPr>
        <p:blipFill rotWithShape="1">
          <a:blip r:embed="rId2"/>
          <a:srcRect r="57384"/>
          <a:stretch/>
        </p:blipFill>
        <p:spPr>
          <a:xfrm>
            <a:off x="7296150" y="1552575"/>
            <a:ext cx="4541285" cy="4953000"/>
          </a:xfrm>
          <a:prstGeom prst="rect">
            <a:avLst/>
          </a:prstGeom>
          <a:ln w="38100">
            <a:solidFill>
              <a:schemeClr val="accent6"/>
            </a:solidFill>
          </a:ln>
        </p:spPr>
      </p:pic>
      <p:sp>
        <p:nvSpPr>
          <p:cNvPr id="5" name="TextBox 4">
            <a:extLst>
              <a:ext uri="{FF2B5EF4-FFF2-40B4-BE49-F238E27FC236}">
                <a16:creationId xmlns:a16="http://schemas.microsoft.com/office/drawing/2014/main" id="{84B0178B-B5F1-452A-8426-84CC8D6FE0FC}"/>
              </a:ext>
            </a:extLst>
          </p:cNvPr>
          <p:cNvSpPr txBox="1"/>
          <p:nvPr/>
        </p:nvSpPr>
        <p:spPr>
          <a:xfrm>
            <a:off x="8115300" y="2381250"/>
            <a:ext cx="1181100" cy="738664"/>
          </a:xfrm>
          <a:prstGeom prst="rect">
            <a:avLst/>
          </a:prstGeom>
          <a:noFill/>
        </p:spPr>
        <p:txBody>
          <a:bodyPr wrap="square" rtlCol="0">
            <a:spAutoFit/>
          </a:bodyPr>
          <a:lstStyle/>
          <a:p>
            <a:r>
              <a:rPr lang="en-GB" sz="1400" b="1" dirty="0"/>
              <a:t>More choices for education and jobs</a:t>
            </a:r>
          </a:p>
        </p:txBody>
      </p:sp>
      <p:sp>
        <p:nvSpPr>
          <p:cNvPr id="6" name="TextBox 5">
            <a:extLst>
              <a:ext uri="{FF2B5EF4-FFF2-40B4-BE49-F238E27FC236}">
                <a16:creationId xmlns:a16="http://schemas.microsoft.com/office/drawing/2014/main" id="{DC75A625-F8F2-41D2-8D5C-B63E69E31B88}"/>
              </a:ext>
            </a:extLst>
          </p:cNvPr>
          <p:cNvSpPr txBox="1"/>
          <p:nvPr/>
        </p:nvSpPr>
        <p:spPr>
          <a:xfrm>
            <a:off x="10096499" y="2219325"/>
            <a:ext cx="1381125" cy="954107"/>
          </a:xfrm>
          <a:prstGeom prst="rect">
            <a:avLst/>
          </a:prstGeom>
          <a:noFill/>
        </p:spPr>
        <p:txBody>
          <a:bodyPr wrap="square" rtlCol="0">
            <a:spAutoFit/>
          </a:bodyPr>
          <a:lstStyle/>
          <a:p>
            <a:r>
              <a:rPr lang="en-GB" sz="1400" b="1" dirty="0"/>
              <a:t>Recognised GCSE in further education and careers</a:t>
            </a:r>
          </a:p>
        </p:txBody>
      </p:sp>
    </p:spTree>
    <p:extLst>
      <p:ext uri="{BB962C8B-B14F-4D97-AF65-F5344CB8AC3E}">
        <p14:creationId xmlns:p14="http://schemas.microsoft.com/office/powerpoint/2010/main" val="3936170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6621D-28BB-4320-8832-5A3BD89B161A}"/>
              </a:ext>
            </a:extLst>
          </p:cNvPr>
          <p:cNvSpPr>
            <a:spLocks noGrp="1"/>
          </p:cNvSpPr>
          <p:nvPr>
            <p:ph type="title"/>
          </p:nvPr>
        </p:nvSpPr>
        <p:spPr>
          <a:xfrm>
            <a:off x="0" y="0"/>
            <a:ext cx="10515600" cy="1325563"/>
          </a:xfrm>
        </p:spPr>
        <p:txBody>
          <a:bodyPr/>
          <a:lstStyle/>
          <a:p>
            <a:r>
              <a:rPr lang="en-GB" b="1" i="1" u="sng" dirty="0">
                <a:latin typeface="+mn-lt"/>
              </a:rPr>
              <a:t>FINALLY</a:t>
            </a:r>
          </a:p>
        </p:txBody>
      </p:sp>
      <p:sp>
        <p:nvSpPr>
          <p:cNvPr id="3" name="Content Placeholder 2">
            <a:extLst>
              <a:ext uri="{FF2B5EF4-FFF2-40B4-BE49-F238E27FC236}">
                <a16:creationId xmlns:a16="http://schemas.microsoft.com/office/drawing/2014/main" id="{97C411CE-F514-4BFA-B7CA-C1BFF371D79E}"/>
              </a:ext>
            </a:extLst>
          </p:cNvPr>
          <p:cNvSpPr>
            <a:spLocks noGrp="1"/>
          </p:cNvSpPr>
          <p:nvPr>
            <p:ph idx="1"/>
          </p:nvPr>
        </p:nvSpPr>
        <p:spPr>
          <a:xfrm>
            <a:off x="200025" y="1177924"/>
            <a:ext cx="8343900" cy="5461001"/>
          </a:xfrm>
          <a:ln w="38100">
            <a:solidFill>
              <a:schemeClr val="accent6"/>
            </a:solidFill>
          </a:ln>
        </p:spPr>
        <p:txBody>
          <a:bodyPr>
            <a:noAutofit/>
          </a:bodyPr>
          <a:lstStyle/>
          <a:p>
            <a:r>
              <a:rPr lang="en-GB" i="1" dirty="0"/>
              <a:t>So, that is the basis of Statistics and I hope your first impression of the subject has been changed for the better.</a:t>
            </a:r>
          </a:p>
          <a:p>
            <a:r>
              <a:rPr lang="en-GB" i="1" dirty="0"/>
              <a:t>You can see how Statistics is beneficial for further education and many careers, due to its uses of everyday life and appeals to both male and female. </a:t>
            </a:r>
          </a:p>
          <a:p>
            <a:r>
              <a:rPr lang="en-GB" i="1" dirty="0"/>
              <a:t>Statistics is classed as a higher level subject and many gain high level grades due to the broad components the subject offers, so works on all pupils teaching styles and strengths, all this will be an advantage on your CV </a:t>
            </a:r>
          </a:p>
          <a:p>
            <a:r>
              <a:rPr lang="en-GB" i="1" dirty="0"/>
              <a:t>Lets hope I’ve encouraged you to get involved in and please feel free to contact me for anymore information.</a:t>
            </a:r>
          </a:p>
          <a:p>
            <a:endParaRPr lang="en-GB" i="1" dirty="0"/>
          </a:p>
        </p:txBody>
      </p:sp>
      <p:pic>
        <p:nvPicPr>
          <p:cNvPr id="7" name="Picture 6">
            <a:extLst>
              <a:ext uri="{FF2B5EF4-FFF2-40B4-BE49-F238E27FC236}">
                <a16:creationId xmlns:a16="http://schemas.microsoft.com/office/drawing/2014/main" id="{A346D3CF-3EE3-4EC2-9147-1D059922B8C8}"/>
              </a:ext>
            </a:extLst>
          </p:cNvPr>
          <p:cNvPicPr>
            <a:picLocks noChangeAspect="1"/>
          </p:cNvPicPr>
          <p:nvPr/>
        </p:nvPicPr>
        <p:blipFill>
          <a:blip r:embed="rId2"/>
          <a:stretch>
            <a:fillRect/>
          </a:stretch>
        </p:blipFill>
        <p:spPr>
          <a:xfrm>
            <a:off x="8667750" y="1219199"/>
            <a:ext cx="3338511" cy="5448301"/>
          </a:xfrm>
          <a:prstGeom prst="rect">
            <a:avLst/>
          </a:prstGeom>
          <a:ln w="38100">
            <a:solidFill>
              <a:schemeClr val="accent6"/>
            </a:solidFill>
          </a:ln>
        </p:spPr>
      </p:pic>
    </p:spTree>
    <p:extLst>
      <p:ext uri="{BB962C8B-B14F-4D97-AF65-F5344CB8AC3E}">
        <p14:creationId xmlns:p14="http://schemas.microsoft.com/office/powerpoint/2010/main" val="3034841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83C7C8A-4C33-4CB4-BEC9-E3117FA76DB4}"/>
              </a:ext>
            </a:extLst>
          </p:cNvPr>
          <p:cNvSpPr txBox="1"/>
          <p:nvPr/>
        </p:nvSpPr>
        <p:spPr>
          <a:xfrm>
            <a:off x="133349" y="2129133"/>
            <a:ext cx="5953125" cy="1021556"/>
          </a:xfrm>
          <a:prstGeom prst="flowChartAlternateProcess">
            <a:avLst/>
          </a:prstGeom>
          <a:solidFill>
            <a:srgbClr val="008000"/>
          </a:solidFill>
          <a:ln>
            <a:solidFill>
              <a:schemeClr val="tx1"/>
            </a:solidFill>
          </a:ln>
        </p:spPr>
        <p:txBody>
          <a:bodyPr wrap="square">
            <a:spAutoFit/>
          </a:bodyPr>
          <a:lstStyle/>
          <a:p>
            <a:r>
              <a:rPr lang="en-GB" sz="1800" spc="-5" dirty="0">
                <a:solidFill>
                  <a:schemeClr val="bg1"/>
                </a:solidFill>
                <a:effectLst/>
                <a:latin typeface="Calibri" panose="020F0502020204030204" pitchFamily="34" charset="0"/>
                <a:ea typeface="Times New Roman" panose="02020603050405020304" pitchFamily="18" charset="0"/>
              </a:rPr>
              <a:t>3. Everybody watches weather forecasting</a:t>
            </a:r>
            <a:r>
              <a:rPr lang="en-GB" spc="-5" dirty="0">
                <a:solidFill>
                  <a:schemeClr val="bg1"/>
                </a:solidFill>
                <a:latin typeface="Calibri" panose="020F0502020204030204" pitchFamily="34" charset="0"/>
                <a:ea typeface="Times New Roman" panose="02020603050405020304" pitchFamily="18" charset="0"/>
              </a:rPr>
              <a:t>, </a:t>
            </a:r>
            <a:r>
              <a:rPr lang="en-GB" sz="1800" spc="-5" dirty="0">
                <a:solidFill>
                  <a:schemeClr val="bg1"/>
                </a:solidFill>
                <a:effectLst/>
                <a:latin typeface="Calibri" panose="020F0502020204030204" pitchFamily="34" charset="0"/>
                <a:ea typeface="Times New Roman" panose="02020603050405020304" pitchFamily="18" charset="0"/>
              </a:rPr>
              <a:t>computer models compare prior weather with the current weather and predict future weather.</a:t>
            </a:r>
            <a:endParaRPr lang="en-GB" sz="1800" dirty="0">
              <a:solidFill>
                <a:schemeClr val="bg1"/>
              </a:solidFill>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325F82AB-320E-497F-BD42-D2732483C976}"/>
              </a:ext>
            </a:extLst>
          </p:cNvPr>
          <p:cNvSpPr txBox="1"/>
          <p:nvPr/>
        </p:nvSpPr>
        <p:spPr>
          <a:xfrm>
            <a:off x="133349" y="571500"/>
            <a:ext cx="6086476" cy="1530548"/>
          </a:xfrm>
          <a:prstGeom prst="flowChartPunchedTape">
            <a:avLst/>
          </a:prstGeom>
          <a:solidFill>
            <a:srgbClr val="339966"/>
          </a:solidFill>
          <a:ln>
            <a:solidFill>
              <a:schemeClr val="tx1"/>
            </a:solidFill>
          </a:ln>
        </p:spPr>
        <p:txBody>
          <a:bodyPr wrap="square">
            <a:spAutoFit/>
          </a:bodyPr>
          <a:lstStyle/>
          <a:p>
            <a:r>
              <a:rPr lang="en-GB" sz="1800" spc="-5" dirty="0">
                <a:solidFill>
                  <a:schemeClr val="bg1"/>
                </a:solidFill>
                <a:effectLst/>
                <a:latin typeface="Calibri" panose="020F0502020204030204" pitchFamily="34" charset="0"/>
                <a:ea typeface="Times New Roman" panose="02020603050405020304" pitchFamily="18" charset="0"/>
              </a:rPr>
              <a:t>1. Statistics mostly used by the researcher. They use their statistical skills to collect the relevant data. Otherwise, it results in a loss of money, time and data.</a:t>
            </a:r>
            <a:endParaRPr lang="en-GB" sz="1800" dirty="0">
              <a:solidFill>
                <a:schemeClr val="bg1"/>
              </a:solidFill>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BFFBDF15-0A2D-4E1D-8C95-7E90C8D80F71}"/>
              </a:ext>
            </a:extLst>
          </p:cNvPr>
          <p:cNvSpPr txBox="1"/>
          <p:nvPr/>
        </p:nvSpPr>
        <p:spPr>
          <a:xfrm>
            <a:off x="102393" y="4215110"/>
            <a:ext cx="5745957" cy="1687890"/>
          </a:xfrm>
          <a:prstGeom prst="ellipse">
            <a:avLst/>
          </a:prstGeom>
          <a:solidFill>
            <a:schemeClr val="accent6"/>
          </a:solidFill>
          <a:ln>
            <a:solidFill>
              <a:schemeClr val="tx1"/>
            </a:solidFill>
          </a:ln>
        </p:spPr>
        <p:txBody>
          <a:bodyPr wrap="square">
            <a:spAutoFit/>
          </a:bodyPr>
          <a:lstStyle/>
          <a:p>
            <a:r>
              <a:rPr lang="en-GB" sz="1800" spc="-5" dirty="0">
                <a:solidFill>
                  <a:schemeClr val="bg1"/>
                </a:solidFill>
                <a:effectLst/>
                <a:latin typeface="Calibri" panose="020F0502020204030204" pitchFamily="34" charset="0"/>
                <a:ea typeface="Times New Roman" panose="02020603050405020304" pitchFamily="18" charset="0"/>
              </a:rPr>
              <a:t>7. Everybody has some kind of insurance, whether it is medical, home or any other insurance. Statistics calculate the risk of giving insurance.</a:t>
            </a:r>
            <a:endParaRPr lang="en-GB" sz="1800" dirty="0">
              <a:solidFill>
                <a:schemeClr val="bg1"/>
              </a:solidFill>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77875567-66CC-43AD-B3EB-FBFBD3AA8080}"/>
              </a:ext>
            </a:extLst>
          </p:cNvPr>
          <p:cNvSpPr txBox="1"/>
          <p:nvPr/>
        </p:nvSpPr>
        <p:spPr>
          <a:xfrm>
            <a:off x="90489" y="3224510"/>
            <a:ext cx="6148386" cy="923330"/>
          </a:xfrm>
          <a:prstGeom prst="homePlate">
            <a:avLst/>
          </a:prstGeom>
          <a:solidFill>
            <a:schemeClr val="accent6">
              <a:lumMod val="60000"/>
              <a:lumOff val="40000"/>
            </a:schemeClr>
          </a:solidFill>
          <a:ln>
            <a:solidFill>
              <a:schemeClr val="tx1"/>
            </a:solidFill>
          </a:ln>
        </p:spPr>
        <p:txBody>
          <a:bodyPr wrap="square">
            <a:spAutoFit/>
          </a:bodyPr>
          <a:lstStyle/>
          <a:p>
            <a:pPr algn="l"/>
            <a:r>
              <a:rPr lang="en-GB" sz="1800" spc="-5" dirty="0">
                <a:solidFill>
                  <a:schemeClr val="bg1"/>
                </a:solidFill>
                <a:effectLst/>
                <a:latin typeface="Calibri" panose="020F0502020204030204" pitchFamily="34" charset="0"/>
                <a:ea typeface="Times New Roman" panose="02020603050405020304" pitchFamily="18" charset="0"/>
              </a:rPr>
              <a:t>5. Statistics play a big role in the medical field. Before any drugs prescribed, scientist must show a statistically valid rate of effectiveness. Statistics are behind all the study of medical.</a:t>
            </a:r>
            <a:endParaRPr lang="en-GB" sz="1800" dirty="0">
              <a:solidFill>
                <a:schemeClr val="bg1"/>
              </a:solidFill>
              <a:effectLst/>
              <a:latin typeface="Times New Roman" panose="02020603050405020304" pitchFamily="18" charset="0"/>
              <a:ea typeface="Times New Roman" panose="02020603050405020304" pitchFamily="18" charset="0"/>
            </a:endParaRPr>
          </a:p>
        </p:txBody>
      </p:sp>
      <p:sp>
        <p:nvSpPr>
          <p:cNvPr id="13" name="TextBox 12">
            <a:extLst>
              <a:ext uri="{FF2B5EF4-FFF2-40B4-BE49-F238E27FC236}">
                <a16:creationId xmlns:a16="http://schemas.microsoft.com/office/drawing/2014/main" id="{15C2204F-D389-455F-B8FA-5598174650DA}"/>
              </a:ext>
            </a:extLst>
          </p:cNvPr>
          <p:cNvSpPr txBox="1"/>
          <p:nvPr/>
        </p:nvSpPr>
        <p:spPr>
          <a:xfrm>
            <a:off x="6381750" y="76111"/>
            <a:ext cx="5734050" cy="1477328"/>
          </a:xfrm>
          <a:prstGeom prst="rect">
            <a:avLst/>
          </a:prstGeom>
          <a:solidFill>
            <a:srgbClr val="66FF66"/>
          </a:solidFill>
          <a:ln>
            <a:solidFill>
              <a:schemeClr val="tx1"/>
            </a:solidFill>
          </a:ln>
        </p:spPr>
        <p:txBody>
          <a:bodyPr wrap="square">
            <a:spAutoFit/>
          </a:bodyPr>
          <a:lstStyle/>
          <a:p>
            <a:pPr algn="l"/>
            <a:r>
              <a:rPr lang="en-GB" sz="1800" spc="-5" dirty="0">
                <a:solidFill>
                  <a:schemeClr val="bg1"/>
                </a:solidFill>
                <a:effectLst/>
                <a:latin typeface="Calibri" panose="020F0502020204030204" pitchFamily="34" charset="0"/>
                <a:ea typeface="Times New Roman" panose="02020603050405020304" pitchFamily="18" charset="0"/>
              </a:rPr>
              <a:t>2. Statistical concepts are used in quality testing. Companies make many products on a daily basis and every company should make sure that they sold the best quality items. But companies cannot test all the products, so they use statistics sample.</a:t>
            </a:r>
            <a:endParaRPr lang="en-GB" sz="1800" dirty="0">
              <a:solidFill>
                <a:schemeClr val="bg1"/>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F524301F-8409-427B-863A-5068F6F44E99}"/>
              </a:ext>
            </a:extLst>
          </p:cNvPr>
          <p:cNvSpPr txBox="1"/>
          <p:nvPr/>
        </p:nvSpPr>
        <p:spPr>
          <a:xfrm>
            <a:off x="6324600" y="1628835"/>
            <a:ext cx="5686425" cy="1304806"/>
          </a:xfrm>
          <a:prstGeom prst="snip2SameRect">
            <a:avLst/>
          </a:prstGeom>
          <a:solidFill>
            <a:srgbClr val="33CC33"/>
          </a:solidFill>
          <a:ln>
            <a:solidFill>
              <a:schemeClr val="tx1"/>
            </a:solidFill>
          </a:ln>
        </p:spPr>
        <p:txBody>
          <a:bodyPr wrap="square">
            <a:spAutoFit/>
          </a:bodyPr>
          <a:lstStyle/>
          <a:p>
            <a:r>
              <a:rPr lang="en-GB" sz="1800" spc="-5" dirty="0">
                <a:solidFill>
                  <a:schemeClr val="bg1"/>
                </a:solidFill>
                <a:effectLst/>
                <a:latin typeface="Calibri" panose="020F0502020204030204" pitchFamily="34" charset="0"/>
                <a:ea typeface="Times New Roman" panose="02020603050405020304" pitchFamily="18" charset="0"/>
              </a:rPr>
              <a:t>4. </a:t>
            </a:r>
            <a:r>
              <a:rPr lang="en-GB" dirty="0">
                <a:solidFill>
                  <a:schemeClr val="bg1"/>
                </a:solidFill>
              </a:rPr>
              <a:t>Statistics is also helpful in emergency preparedness. With the help of statistics, we can predict any natural disaster that may happen shortly. It will help us to get prepared for an emergency. </a:t>
            </a:r>
            <a:endParaRPr lang="en-GB" sz="1800" dirty="0">
              <a:solidFill>
                <a:schemeClr val="bg1"/>
              </a:solidFill>
              <a:effectLst/>
              <a:latin typeface="Times New Roman" panose="02020603050405020304" pitchFamily="18" charset="0"/>
              <a:ea typeface="Times New Roman" panose="02020603050405020304" pitchFamily="18" charset="0"/>
            </a:endParaRPr>
          </a:p>
        </p:txBody>
      </p:sp>
      <p:sp>
        <p:nvSpPr>
          <p:cNvPr id="17" name="TextBox 16">
            <a:extLst>
              <a:ext uri="{FF2B5EF4-FFF2-40B4-BE49-F238E27FC236}">
                <a16:creationId xmlns:a16="http://schemas.microsoft.com/office/drawing/2014/main" id="{CD5BCCC7-90C6-43F1-A6DD-D5744F0FA3EA}"/>
              </a:ext>
            </a:extLst>
          </p:cNvPr>
          <p:cNvSpPr txBox="1"/>
          <p:nvPr/>
        </p:nvSpPr>
        <p:spPr>
          <a:xfrm>
            <a:off x="6353175" y="3072110"/>
            <a:ext cx="5715000" cy="1200329"/>
          </a:xfrm>
          <a:prstGeom prst="flowChartOnlineStorage">
            <a:avLst/>
          </a:prstGeom>
          <a:solidFill>
            <a:schemeClr val="accent6">
              <a:lumMod val="75000"/>
            </a:schemeClr>
          </a:solidFill>
          <a:ln>
            <a:solidFill>
              <a:schemeClr val="tx1"/>
            </a:solidFill>
          </a:ln>
        </p:spPr>
        <p:txBody>
          <a:bodyPr wrap="square">
            <a:spAutoFit/>
          </a:bodyPr>
          <a:lstStyle/>
          <a:p>
            <a:pPr algn="l"/>
            <a:r>
              <a:rPr lang="en-GB" sz="1800" spc="-5" dirty="0">
                <a:solidFill>
                  <a:schemeClr val="bg1"/>
                </a:solidFill>
                <a:effectLst/>
                <a:latin typeface="Calibri" panose="020F0502020204030204" pitchFamily="34" charset="0"/>
                <a:ea typeface="Times New Roman" panose="02020603050405020304" pitchFamily="18" charset="0"/>
              </a:rPr>
              <a:t>6. News reporter makes a prediction of winner for elections based on political campaigns. Here statistics play a strong part in who will be your governments.</a:t>
            </a:r>
            <a:endParaRPr lang="en-GB" sz="1800" dirty="0">
              <a:solidFill>
                <a:schemeClr val="bg1"/>
              </a:solidFill>
              <a:effectLst/>
              <a:latin typeface="Times New Roman" panose="02020603050405020304" pitchFamily="18" charset="0"/>
              <a:ea typeface="Times New Roman" panose="02020603050405020304" pitchFamily="18" charset="0"/>
            </a:endParaRPr>
          </a:p>
        </p:txBody>
      </p:sp>
      <p:sp>
        <p:nvSpPr>
          <p:cNvPr id="19" name="TextBox 18">
            <a:extLst>
              <a:ext uri="{FF2B5EF4-FFF2-40B4-BE49-F238E27FC236}">
                <a16:creationId xmlns:a16="http://schemas.microsoft.com/office/drawing/2014/main" id="{F45B724A-FBA7-4A96-AA9E-A9FA8B5AA3C6}"/>
              </a:ext>
            </a:extLst>
          </p:cNvPr>
          <p:cNvSpPr txBox="1"/>
          <p:nvPr/>
        </p:nvSpPr>
        <p:spPr>
          <a:xfrm>
            <a:off x="76199" y="5982385"/>
            <a:ext cx="6086475" cy="802600"/>
          </a:xfrm>
          <a:prstGeom prst="flowChartPunchedCard">
            <a:avLst/>
          </a:prstGeom>
          <a:solidFill>
            <a:srgbClr val="339966"/>
          </a:solidFill>
          <a:ln>
            <a:solidFill>
              <a:schemeClr val="tx1"/>
            </a:solidFill>
          </a:ln>
        </p:spPr>
        <p:txBody>
          <a:bodyPr wrap="square">
            <a:spAutoFit/>
          </a:bodyPr>
          <a:lstStyle/>
          <a:p>
            <a:r>
              <a:rPr lang="en-GB" sz="1800" spc="-5" dirty="0">
                <a:solidFill>
                  <a:schemeClr val="bg1"/>
                </a:solidFill>
                <a:effectLst/>
                <a:latin typeface="Calibri" panose="020F0502020204030204" pitchFamily="34" charset="0"/>
                <a:ea typeface="Times New Roman" panose="02020603050405020304" pitchFamily="18" charset="0"/>
              </a:rPr>
              <a:t>9. In financial market. Statistics are the key of how traders and businessmen invest and make money.</a:t>
            </a:r>
            <a:endParaRPr lang="en-GB" sz="1800" dirty="0">
              <a:solidFill>
                <a:schemeClr val="bg1"/>
              </a:solidFill>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D4EBEB97-336C-4097-9737-E369E72EE794}"/>
              </a:ext>
            </a:extLst>
          </p:cNvPr>
          <p:cNvSpPr txBox="1"/>
          <p:nvPr/>
        </p:nvSpPr>
        <p:spPr>
          <a:xfrm>
            <a:off x="6305550" y="5672435"/>
            <a:ext cx="5800725" cy="1101923"/>
          </a:xfrm>
          <a:prstGeom prst="snip2DiagRect">
            <a:avLst/>
          </a:prstGeom>
          <a:solidFill>
            <a:srgbClr val="CCFF99"/>
          </a:solidFill>
          <a:ln>
            <a:solidFill>
              <a:schemeClr val="tx1"/>
            </a:solidFill>
          </a:ln>
        </p:spPr>
        <p:txBody>
          <a:bodyPr wrap="square">
            <a:spAutoFit/>
          </a:bodyPr>
          <a:lstStyle/>
          <a:p>
            <a:pPr algn="l"/>
            <a:r>
              <a:rPr lang="en-GB" b="0" i="0" dirty="0">
                <a:solidFill>
                  <a:schemeClr val="bg1"/>
                </a:solidFill>
                <a:effectLst/>
                <a:latin typeface="-apple-system"/>
              </a:rPr>
              <a:t>10. Every sports require statistics to make the sport more effective. Statistics help the sport person to get the idea about his/her performance in the particular sports.</a:t>
            </a:r>
          </a:p>
        </p:txBody>
      </p:sp>
      <p:sp>
        <p:nvSpPr>
          <p:cNvPr id="14" name="TextBox 13">
            <a:extLst>
              <a:ext uri="{FF2B5EF4-FFF2-40B4-BE49-F238E27FC236}">
                <a16:creationId xmlns:a16="http://schemas.microsoft.com/office/drawing/2014/main" id="{054BBAF9-53C5-40CB-99E6-2BCF3EDCFBC0}"/>
              </a:ext>
            </a:extLst>
          </p:cNvPr>
          <p:cNvSpPr txBox="1"/>
          <p:nvPr/>
        </p:nvSpPr>
        <p:spPr>
          <a:xfrm>
            <a:off x="5965031" y="4429422"/>
            <a:ext cx="6100762" cy="1146572"/>
          </a:xfrm>
          <a:prstGeom prst="flowChartDocument">
            <a:avLst/>
          </a:prstGeom>
          <a:solidFill>
            <a:srgbClr val="99FFCC"/>
          </a:solidFill>
          <a:ln>
            <a:solidFill>
              <a:schemeClr val="tx1"/>
            </a:solidFill>
          </a:ln>
        </p:spPr>
        <p:txBody>
          <a:bodyPr wrap="square">
            <a:spAutoFit/>
          </a:bodyPr>
          <a:lstStyle/>
          <a:p>
            <a:r>
              <a:rPr lang="en-GB" dirty="0">
                <a:solidFill>
                  <a:schemeClr val="bg1"/>
                </a:solidFill>
              </a:rPr>
              <a:t>8. Statistics are widely used in consumer goods products. The business use statistics to calculate which consumer goods are available in the store or not and when to ship the products. </a:t>
            </a:r>
          </a:p>
        </p:txBody>
      </p:sp>
      <p:sp>
        <p:nvSpPr>
          <p:cNvPr id="18" name="TextBox 17">
            <a:extLst>
              <a:ext uri="{FF2B5EF4-FFF2-40B4-BE49-F238E27FC236}">
                <a16:creationId xmlns:a16="http://schemas.microsoft.com/office/drawing/2014/main" id="{179750BB-5075-47ED-80BA-226324D5492A}"/>
              </a:ext>
            </a:extLst>
          </p:cNvPr>
          <p:cNvSpPr txBox="1"/>
          <p:nvPr/>
        </p:nvSpPr>
        <p:spPr>
          <a:xfrm>
            <a:off x="114300" y="0"/>
            <a:ext cx="6076950" cy="646331"/>
          </a:xfrm>
          <a:prstGeom prst="rect">
            <a:avLst/>
          </a:prstGeom>
          <a:solidFill>
            <a:schemeClr val="accent3">
              <a:lumMod val="20000"/>
              <a:lumOff val="80000"/>
            </a:schemeClr>
          </a:solidFill>
          <a:ln>
            <a:solidFill>
              <a:schemeClr val="tx1"/>
            </a:solidFill>
          </a:ln>
        </p:spPr>
        <p:txBody>
          <a:bodyPr wrap="square">
            <a:spAutoFit/>
          </a:bodyPr>
          <a:lstStyle/>
          <a:p>
            <a:r>
              <a:rPr lang="en-GB" sz="1800" b="1" dirty="0">
                <a:solidFill>
                  <a:schemeClr val="bg1"/>
                </a:solidFill>
                <a:effectLst/>
                <a:latin typeface="Calibri" panose="020F0502020204030204" pitchFamily="34" charset="0"/>
                <a:ea typeface="Times New Roman" panose="02020603050405020304" pitchFamily="18" charset="0"/>
              </a:rPr>
              <a:t>Statistics in government</a:t>
            </a:r>
            <a:r>
              <a:rPr lang="en-GB" sz="1800" dirty="0">
                <a:solidFill>
                  <a:schemeClr val="bg1"/>
                </a:solidFill>
                <a:effectLst/>
                <a:latin typeface="Calibri" panose="020F0502020204030204" pitchFamily="34" charset="0"/>
                <a:ea typeface="Times New Roman" panose="02020603050405020304" pitchFamily="18" charset="0"/>
              </a:rPr>
              <a:t> is utilized by making judgments about health, populations, education, and much more. </a:t>
            </a:r>
            <a:endParaRPr lang="en-GB" dirty="0">
              <a:solidFill>
                <a:schemeClr val="bg1"/>
              </a:solidFill>
            </a:endParaRPr>
          </a:p>
        </p:txBody>
      </p:sp>
    </p:spTree>
    <p:extLst>
      <p:ext uri="{BB962C8B-B14F-4D97-AF65-F5344CB8AC3E}">
        <p14:creationId xmlns:p14="http://schemas.microsoft.com/office/powerpoint/2010/main" val="3513210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fltVal val="0"/>
                                          </p:val>
                                        </p:tav>
                                        <p:tav tm="100000">
                                          <p:val>
                                            <p:strVal val="#ppt_w"/>
                                          </p:val>
                                        </p:tav>
                                      </p:tavLst>
                                    </p:anim>
                                    <p:anim calcmode="lin" valueType="num">
                                      <p:cBhvr>
                                        <p:cTn id="20" dur="1000" fill="hold"/>
                                        <p:tgtEl>
                                          <p:spTgt spid="13"/>
                                        </p:tgtEl>
                                        <p:attrNameLst>
                                          <p:attrName>ppt_h</p:attrName>
                                        </p:attrNameLst>
                                      </p:cBhvr>
                                      <p:tavLst>
                                        <p:tav tm="0">
                                          <p:val>
                                            <p:fltVal val="0"/>
                                          </p:val>
                                        </p:tav>
                                        <p:tav tm="100000">
                                          <p:val>
                                            <p:strVal val="#ppt_h"/>
                                          </p:val>
                                        </p:tav>
                                      </p:tavLst>
                                    </p:anim>
                                    <p:anim calcmode="lin" valueType="num">
                                      <p:cBhvr>
                                        <p:cTn id="21" dur="1000" fill="hold"/>
                                        <p:tgtEl>
                                          <p:spTgt spid="13"/>
                                        </p:tgtEl>
                                        <p:attrNameLst>
                                          <p:attrName>style.rotation</p:attrName>
                                        </p:attrNameLst>
                                      </p:cBhvr>
                                      <p:tavLst>
                                        <p:tav tm="0">
                                          <p:val>
                                            <p:fltVal val="90"/>
                                          </p:val>
                                        </p:tav>
                                        <p:tav tm="100000">
                                          <p:val>
                                            <p:fltVal val="0"/>
                                          </p:val>
                                        </p:tav>
                                      </p:tavLst>
                                    </p:anim>
                                    <p:animEffect transition="in" filter="fade">
                                      <p:cBhvr>
                                        <p:cTn id="22" dur="10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heel(1)">
                                      <p:cBhvr>
                                        <p:cTn id="33" dur="2000"/>
                                        <p:tgtEl>
                                          <p:spTgt spid="15"/>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down)">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down)">
                                      <p:cBhvr>
                                        <p:cTn id="43" dur="580">
                                          <p:stCondLst>
                                            <p:cond delay="0"/>
                                          </p:stCondLst>
                                        </p:cTn>
                                        <p:tgtEl>
                                          <p:spTgt spid="17"/>
                                        </p:tgtEl>
                                      </p:cBhvr>
                                    </p:animEffect>
                                    <p:anim calcmode="lin" valueType="num">
                                      <p:cBhvr>
                                        <p:cTn id="4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49" dur="26">
                                          <p:stCondLst>
                                            <p:cond delay="650"/>
                                          </p:stCondLst>
                                        </p:cTn>
                                        <p:tgtEl>
                                          <p:spTgt spid="17"/>
                                        </p:tgtEl>
                                      </p:cBhvr>
                                      <p:to x="100000" y="60000"/>
                                    </p:animScale>
                                    <p:animScale>
                                      <p:cBhvr>
                                        <p:cTn id="50" dur="166" decel="50000">
                                          <p:stCondLst>
                                            <p:cond delay="676"/>
                                          </p:stCondLst>
                                        </p:cTn>
                                        <p:tgtEl>
                                          <p:spTgt spid="17"/>
                                        </p:tgtEl>
                                      </p:cBhvr>
                                      <p:to x="100000" y="100000"/>
                                    </p:animScale>
                                    <p:animScale>
                                      <p:cBhvr>
                                        <p:cTn id="51" dur="26">
                                          <p:stCondLst>
                                            <p:cond delay="1312"/>
                                          </p:stCondLst>
                                        </p:cTn>
                                        <p:tgtEl>
                                          <p:spTgt spid="17"/>
                                        </p:tgtEl>
                                      </p:cBhvr>
                                      <p:to x="100000" y="80000"/>
                                    </p:animScale>
                                    <p:animScale>
                                      <p:cBhvr>
                                        <p:cTn id="52" dur="166" decel="50000">
                                          <p:stCondLst>
                                            <p:cond delay="1338"/>
                                          </p:stCondLst>
                                        </p:cTn>
                                        <p:tgtEl>
                                          <p:spTgt spid="17"/>
                                        </p:tgtEl>
                                      </p:cBhvr>
                                      <p:to x="100000" y="100000"/>
                                    </p:animScale>
                                    <p:animScale>
                                      <p:cBhvr>
                                        <p:cTn id="53" dur="26">
                                          <p:stCondLst>
                                            <p:cond delay="1642"/>
                                          </p:stCondLst>
                                        </p:cTn>
                                        <p:tgtEl>
                                          <p:spTgt spid="17"/>
                                        </p:tgtEl>
                                      </p:cBhvr>
                                      <p:to x="100000" y="90000"/>
                                    </p:animScale>
                                    <p:animScale>
                                      <p:cBhvr>
                                        <p:cTn id="54" dur="166" decel="50000">
                                          <p:stCondLst>
                                            <p:cond delay="1668"/>
                                          </p:stCondLst>
                                        </p:cTn>
                                        <p:tgtEl>
                                          <p:spTgt spid="17"/>
                                        </p:tgtEl>
                                      </p:cBhvr>
                                      <p:to x="100000" y="100000"/>
                                    </p:animScale>
                                    <p:animScale>
                                      <p:cBhvr>
                                        <p:cTn id="55" dur="26">
                                          <p:stCondLst>
                                            <p:cond delay="1808"/>
                                          </p:stCondLst>
                                        </p:cTn>
                                        <p:tgtEl>
                                          <p:spTgt spid="17"/>
                                        </p:tgtEl>
                                      </p:cBhvr>
                                      <p:to x="100000" y="95000"/>
                                    </p:animScale>
                                    <p:animScale>
                                      <p:cBhvr>
                                        <p:cTn id="56" dur="166" decel="50000">
                                          <p:stCondLst>
                                            <p:cond delay="1834"/>
                                          </p:stCondLst>
                                        </p:cTn>
                                        <p:tgtEl>
                                          <p:spTgt spid="17"/>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500" fill="hold"/>
                                        <p:tgtEl>
                                          <p:spTgt spid="9"/>
                                        </p:tgtEl>
                                        <p:attrNameLst>
                                          <p:attrName>ppt_w</p:attrName>
                                        </p:attrNameLst>
                                      </p:cBhvr>
                                      <p:tavLst>
                                        <p:tav tm="0">
                                          <p:val>
                                            <p:fltVal val="0"/>
                                          </p:val>
                                        </p:tav>
                                        <p:tav tm="100000">
                                          <p:val>
                                            <p:strVal val="#ppt_w"/>
                                          </p:val>
                                        </p:tav>
                                      </p:tavLst>
                                    </p:anim>
                                    <p:anim calcmode="lin" valueType="num">
                                      <p:cBhvr>
                                        <p:cTn id="62" dur="500" fill="hold"/>
                                        <p:tgtEl>
                                          <p:spTgt spid="9"/>
                                        </p:tgtEl>
                                        <p:attrNameLst>
                                          <p:attrName>ppt_h</p:attrName>
                                        </p:attrNameLst>
                                      </p:cBhvr>
                                      <p:tavLst>
                                        <p:tav tm="0">
                                          <p:val>
                                            <p:fltVal val="0"/>
                                          </p:val>
                                        </p:tav>
                                        <p:tav tm="100000">
                                          <p:val>
                                            <p:strVal val="#ppt_h"/>
                                          </p:val>
                                        </p:tav>
                                      </p:tavLst>
                                    </p:anim>
                                    <p:animEffect transition="in" filter="fade">
                                      <p:cBhvr>
                                        <p:cTn id="63" dur="500"/>
                                        <p:tgtEl>
                                          <p:spTgt spid="9"/>
                                        </p:tgtEl>
                                      </p:cBhvr>
                                    </p:animEffect>
                                  </p:childTnLst>
                                </p:cTn>
                              </p:par>
                            </p:childTnLst>
                          </p:cTn>
                        </p:par>
                      </p:childTnLst>
                    </p:cTn>
                  </p:par>
                  <p:par>
                    <p:cTn id="64" fill="hold">
                      <p:stCondLst>
                        <p:cond delay="indefinite"/>
                      </p:stCondLst>
                      <p:childTnLst>
                        <p:par>
                          <p:cTn id="65" fill="hold">
                            <p:stCondLst>
                              <p:cond delay="0"/>
                            </p:stCondLst>
                            <p:childTnLst>
                              <p:par>
                                <p:cTn id="66" presetID="16" presetClass="entr" presetSubtype="21" fill="hold" grpId="0" nodeType="click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barn(inVertical)">
                                      <p:cBhvr>
                                        <p:cTn id="68" dur="500"/>
                                        <p:tgtEl>
                                          <p:spTgt spid="14"/>
                                        </p:tgtEl>
                                      </p:cBhvr>
                                    </p:animEffect>
                                  </p:childTnLst>
                                </p:cTn>
                              </p:par>
                            </p:childTnLst>
                          </p:cTn>
                        </p:par>
                      </p:childTnLst>
                    </p:cTn>
                  </p:par>
                  <p:par>
                    <p:cTn id="69" fill="hold">
                      <p:stCondLst>
                        <p:cond delay="indefinite"/>
                      </p:stCondLst>
                      <p:childTnLst>
                        <p:par>
                          <p:cTn id="70" fill="hold">
                            <p:stCondLst>
                              <p:cond delay="0"/>
                            </p:stCondLst>
                            <p:childTnLst>
                              <p:par>
                                <p:cTn id="71" presetID="45" presetClass="entr" presetSubtype="0" fill="hold" grpId="0" nodeType="click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2000"/>
                                        <p:tgtEl>
                                          <p:spTgt spid="19"/>
                                        </p:tgtEl>
                                      </p:cBhvr>
                                    </p:animEffect>
                                    <p:anim calcmode="lin" valueType="num">
                                      <p:cBhvr>
                                        <p:cTn id="74" dur="2000" fill="hold"/>
                                        <p:tgtEl>
                                          <p:spTgt spid="19"/>
                                        </p:tgtEl>
                                        <p:attrNameLst>
                                          <p:attrName>ppt_w</p:attrName>
                                        </p:attrNameLst>
                                      </p:cBhvr>
                                      <p:tavLst>
                                        <p:tav tm="0" fmla="#ppt_w*sin(2.5*pi*$)">
                                          <p:val>
                                            <p:fltVal val="0"/>
                                          </p:val>
                                        </p:tav>
                                        <p:tav tm="100000">
                                          <p:val>
                                            <p:fltVal val="1"/>
                                          </p:val>
                                        </p:tav>
                                      </p:tavLst>
                                    </p:anim>
                                    <p:anim calcmode="lin" valueType="num">
                                      <p:cBhvr>
                                        <p:cTn id="75" dur="2000" fill="hold"/>
                                        <p:tgtEl>
                                          <p:spTgt spid="19"/>
                                        </p:tgtEl>
                                        <p:attrNameLst>
                                          <p:attrName>ppt_h</p:attrName>
                                        </p:attrNameLst>
                                      </p:cBhvr>
                                      <p:tavLst>
                                        <p:tav tm="0">
                                          <p:val>
                                            <p:strVal val="#ppt_h"/>
                                          </p:val>
                                        </p:tav>
                                        <p:tav tm="100000">
                                          <p:val>
                                            <p:strVal val="#ppt_h"/>
                                          </p:val>
                                        </p:tav>
                                      </p:tavLst>
                                    </p:anim>
                                  </p:childTnLst>
                                </p:cTn>
                              </p:par>
                            </p:childTnLst>
                          </p:cTn>
                        </p:par>
                      </p:childTnLst>
                    </p:cTn>
                  </p:par>
                  <p:par>
                    <p:cTn id="76" fill="hold">
                      <p:stCondLst>
                        <p:cond delay="indefinite"/>
                      </p:stCondLst>
                      <p:childTnLst>
                        <p:par>
                          <p:cTn id="77" fill="hold">
                            <p:stCondLst>
                              <p:cond delay="0"/>
                            </p:stCondLst>
                            <p:childTnLst>
                              <p:par>
                                <p:cTn id="78" presetID="6" presetClass="entr" presetSubtype="16" fill="hold" grpId="0" nodeType="click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circle(in)">
                                      <p:cBhvr>
                                        <p:cTn id="8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13" grpId="0" animBg="1"/>
      <p:bldP spid="15" grpId="0" animBg="1"/>
      <p:bldP spid="17" grpId="0" animBg="1"/>
      <p:bldP spid="19" grpId="0" animBg="1"/>
      <p:bldP spid="12" grpId="0" animBg="1"/>
      <p:bldP spid="14"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1F02D3D-BF49-4126-9D5A-11554947B0F1}"/>
              </a:ext>
            </a:extLst>
          </p:cNvPr>
          <p:cNvPicPr>
            <a:picLocks noGrp="1" noChangeAspect="1"/>
          </p:cNvPicPr>
          <p:nvPr>
            <p:ph idx="1"/>
          </p:nvPr>
        </p:nvPicPr>
        <p:blipFill>
          <a:blip r:embed="rId2">
            <a:duotone>
              <a:schemeClr val="accent6">
                <a:shade val="45000"/>
                <a:satMod val="135000"/>
              </a:schemeClr>
              <a:prstClr val="white"/>
            </a:duotone>
          </a:blip>
          <a:stretch>
            <a:fillRect/>
          </a:stretch>
        </p:blipFill>
        <p:spPr>
          <a:xfrm>
            <a:off x="183785" y="209550"/>
            <a:ext cx="11674840" cy="6402406"/>
          </a:xfrm>
          <a:prstGeom prst="rect">
            <a:avLst/>
          </a:prstGeom>
        </p:spPr>
      </p:pic>
    </p:spTree>
    <p:extLst>
      <p:ext uri="{BB962C8B-B14F-4D97-AF65-F5344CB8AC3E}">
        <p14:creationId xmlns:p14="http://schemas.microsoft.com/office/powerpoint/2010/main" val="600662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ADE12-9258-48CB-9102-1C2757F43CAA}"/>
              </a:ext>
            </a:extLst>
          </p:cNvPr>
          <p:cNvSpPr>
            <a:spLocks noGrp="1"/>
          </p:cNvSpPr>
          <p:nvPr>
            <p:ph type="title"/>
          </p:nvPr>
        </p:nvSpPr>
        <p:spPr>
          <a:xfrm>
            <a:off x="0" y="0"/>
            <a:ext cx="6886575" cy="1600200"/>
          </a:xfrm>
          <a:effectLst>
            <a:outerShdw blurRad="50800" dist="38100" dir="2700000" algn="tl" rotWithShape="0">
              <a:prstClr val="black">
                <a:alpha val="40000"/>
              </a:prstClr>
            </a:outerShdw>
          </a:effectLst>
        </p:spPr>
        <p:txBody>
          <a:bodyPr>
            <a:noAutofit/>
          </a:bodyPr>
          <a:lstStyle/>
          <a:p>
            <a:r>
              <a:rPr lang="en-GB" sz="9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THANK YOU</a:t>
            </a:r>
          </a:p>
        </p:txBody>
      </p:sp>
      <p:sp>
        <p:nvSpPr>
          <p:cNvPr id="3" name="Subtitle 2">
            <a:extLst>
              <a:ext uri="{FF2B5EF4-FFF2-40B4-BE49-F238E27FC236}">
                <a16:creationId xmlns:a16="http://schemas.microsoft.com/office/drawing/2014/main" id="{51912BD6-54A6-4D3A-B573-B65181F8F4B1}"/>
              </a:ext>
            </a:extLst>
          </p:cNvPr>
          <p:cNvSpPr>
            <a:spLocks noGrp="1"/>
          </p:cNvSpPr>
          <p:nvPr>
            <p:ph type="body" sz="half" idx="2"/>
          </p:nvPr>
        </p:nvSpPr>
        <p:spPr>
          <a:xfrm>
            <a:off x="0" y="1689100"/>
            <a:ext cx="2705416" cy="594360"/>
          </a:xfrm>
        </p:spPr>
        <p:txBody>
          <a:bodyPr>
            <a:noAutofit/>
          </a:bodyPr>
          <a:lstStyle/>
          <a:p>
            <a:pPr algn="r"/>
            <a:r>
              <a:rPr lang="en-GB" sz="4400" b="1" dirty="0">
                <a:ln w="9525">
                  <a:solidFill>
                    <a:schemeClr val="bg1"/>
                  </a:solidFill>
                  <a:prstDash val="solid"/>
                </a:ln>
                <a:effectLst>
                  <a:outerShdw blurRad="12700" dist="38100" dir="2700000" algn="tl" rotWithShape="0">
                    <a:schemeClr val="bg1">
                      <a:lumMod val="50000"/>
                    </a:schemeClr>
                  </a:outerShdw>
                </a:effectLst>
              </a:rPr>
              <a:t>MRS ELLIS</a:t>
            </a:r>
          </a:p>
        </p:txBody>
      </p:sp>
    </p:spTree>
    <p:extLst>
      <p:ext uri="{BB962C8B-B14F-4D97-AF65-F5344CB8AC3E}">
        <p14:creationId xmlns:p14="http://schemas.microsoft.com/office/powerpoint/2010/main" val="33320125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522</TotalTime>
  <Words>1451</Words>
  <Application>Microsoft Office PowerPoint</Application>
  <PresentationFormat>Widescreen</PresentationFormat>
  <Paragraphs>83</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-apple-system</vt:lpstr>
      <vt:lpstr>Arial</vt:lpstr>
      <vt:lpstr>Calibri</vt:lpstr>
      <vt:lpstr>Calibri Light</vt:lpstr>
      <vt:lpstr>Times New Roman</vt:lpstr>
      <vt:lpstr>Office Theme</vt:lpstr>
      <vt:lpstr>STATISTICS</vt:lpstr>
      <vt:lpstr>WELCOME</vt:lpstr>
      <vt:lpstr>STATISTICS</vt:lpstr>
      <vt:lpstr>STATISTICS</vt:lpstr>
      <vt:lpstr>UNDERSTANDING STATISTICS</vt:lpstr>
      <vt:lpstr>WHAT WILL I DO IN STATISTIC LESSONS?</vt:lpstr>
      <vt:lpstr>WHAT WILL I DO IN STATISTIC LESSONS?</vt:lpstr>
      <vt:lpstr>SOME OF THE THEMES WE INVESTIGATE</vt:lpstr>
      <vt:lpstr>IS STATISTICS RIGHT FOR YOU?</vt:lpstr>
      <vt:lpstr>IS STATISTICS RIGHT FOR YOU? </vt:lpstr>
      <vt:lpstr>HOW DOES IT HELP MY EDUCATION AND CAREER?</vt:lpstr>
      <vt:lpstr>FINALLY</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keeley</dc:creator>
  <cp:lastModifiedBy>Kylie Blaize</cp:lastModifiedBy>
  <cp:revision>57</cp:revision>
  <dcterms:created xsi:type="dcterms:W3CDTF">2021-02-14T16:55:41Z</dcterms:created>
  <dcterms:modified xsi:type="dcterms:W3CDTF">2021-02-19T18:47:27Z</dcterms:modified>
</cp:coreProperties>
</file>