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2" Type="http://schemas.openxmlformats.org/officeDocument/2006/relationships/slide" Target="slides/slide7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2af0a4766bf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2af0a4766bf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2af0a476559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2af0a476559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2af0a476559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2af0a476559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2af0a476559_0_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2af0a476559_0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2af0a476559_0_2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2af0a476559_0_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2af0a476559_0_3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2af0a476559_0_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2af0a476559_0_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2af0a476559_0_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hyperlink" Target="http://www.youtube.com/watch?v=7hE5umO6NQ4" TargetMode="External"/><Relationship Id="rId4" Type="http://schemas.openxmlformats.org/officeDocument/2006/relationships/image" Target="../media/image3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hyperlink" Target="http://www.youtube.com/watch?v=LUxMC-WXbbY" TargetMode="External"/><Relationship Id="rId4" Type="http://schemas.openxmlformats.org/officeDocument/2006/relationships/image" Target="../media/image5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hyperlink" Target="http://www.youtube.com/watch?v=3n5cdy6hdKc" TargetMode="External"/><Relationship Id="rId4" Type="http://schemas.openxmlformats.org/officeDocument/2006/relationships/image" Target="../media/image4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hyperlink" Target="https://www.beautyguild.com/" TargetMode="External"/><Relationship Id="rId4" Type="http://schemas.openxmlformats.org/officeDocument/2006/relationships/hyperlink" Target="https://habia.org/" TargetMode="External"/><Relationship Id="rId5" Type="http://schemas.openxmlformats.org/officeDocument/2006/relationships/hyperlink" Target="https://www.babtac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162350" y="643600"/>
            <a:ext cx="8872800" cy="1626600"/>
          </a:xfrm>
          <a:prstGeom prst="rect">
            <a:avLst/>
          </a:prstGeom>
          <a:solidFill>
            <a:srgbClr val="0B5394"/>
          </a:solidFill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Career highlight:</a:t>
            </a:r>
            <a:endParaRPr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Beauty Therapist</a:t>
            </a:r>
            <a:endParaRPr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5" name="Google Shape;55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51900" y="2665125"/>
            <a:ext cx="1619225" cy="1746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type="title"/>
          </p:nvPr>
        </p:nvSpPr>
        <p:spPr>
          <a:xfrm>
            <a:off x="240375" y="36627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3220">
                <a:latin typeface="Times New Roman"/>
                <a:ea typeface="Times New Roman"/>
                <a:cs typeface="Times New Roman"/>
                <a:sym typeface="Times New Roman"/>
              </a:rPr>
              <a:t>What is a Beauty Therapist?</a:t>
            </a:r>
            <a:endParaRPr sz="322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Watch beauty therapists at work and learn what’s involved in being a beauty therapist." id="61" name="Google Shape;61;p14" title="The Role of a Beauty Therapist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18850" y="1240975"/>
            <a:ext cx="6233550" cy="3506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/>
          <p:nvPr>
            <p:ph type="title"/>
          </p:nvPr>
        </p:nvSpPr>
        <p:spPr>
          <a:xfrm>
            <a:off x="58125" y="6140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3220">
                <a:latin typeface="Times New Roman"/>
                <a:ea typeface="Times New Roman"/>
                <a:cs typeface="Times New Roman"/>
                <a:sym typeface="Times New Roman"/>
              </a:rPr>
              <a:t>What qualifications will you need?</a:t>
            </a:r>
            <a:endParaRPr sz="322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7" name="Google Shape;67;p15"/>
          <p:cNvSpPr txBox="1"/>
          <p:nvPr/>
        </p:nvSpPr>
        <p:spPr>
          <a:xfrm>
            <a:off x="177750" y="688950"/>
            <a:ext cx="4312800" cy="4454400"/>
          </a:xfrm>
          <a:prstGeom prst="rect">
            <a:avLst/>
          </a:prstGeom>
          <a:solidFill>
            <a:srgbClr val="0B5394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Routes in Beauty Therapy</a:t>
            </a:r>
            <a:endParaRPr b="1" sz="18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College:</a:t>
            </a:r>
            <a:endParaRPr b="1" sz="18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Times New Roman"/>
              <a:buChar char="❖"/>
            </a:pPr>
            <a:r>
              <a:rPr b="1" lang="en" sz="18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Level 2 or Level 3 diploma in Beauty Therapy</a:t>
            </a:r>
            <a:endParaRPr b="1" sz="18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Times New Roman"/>
              <a:buChar char="❖"/>
            </a:pPr>
            <a:r>
              <a:rPr b="1" lang="en" sz="18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 Level in Hairdressing, Barbering and Beauty Therapy</a:t>
            </a:r>
            <a:endParaRPr b="1" sz="18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GCSEs:</a:t>
            </a:r>
            <a:endParaRPr b="1" sz="18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Times New Roman"/>
              <a:buChar char="❖"/>
            </a:pPr>
            <a:r>
              <a:rPr b="1" lang="en" sz="18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Level 2 diploma - 2 GCSEs at grades 9 to 3</a:t>
            </a:r>
            <a:endParaRPr b="1" sz="18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Times New Roman"/>
              <a:buChar char="❖"/>
            </a:pPr>
            <a:r>
              <a:rPr b="1" lang="en" sz="18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 Level 3 diploma - 4 or 5 GCSEs at grades 9 to 4</a:t>
            </a:r>
            <a:endParaRPr b="1" sz="18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Times New Roman"/>
              <a:buChar char="❖"/>
            </a:pPr>
            <a:r>
              <a:rPr b="1" lang="en" sz="18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For T Level -  4 or 5 GCSEs at grades 4 or above, including English and Maths</a:t>
            </a:r>
            <a:endParaRPr b="1" sz="18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8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18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cxnSp>
        <p:nvCxnSpPr>
          <p:cNvPr id="68" name="Google Shape;68;p15"/>
          <p:cNvCxnSpPr/>
          <p:nvPr/>
        </p:nvCxnSpPr>
        <p:spPr>
          <a:xfrm>
            <a:off x="4302025" y="2971175"/>
            <a:ext cx="699000" cy="15000"/>
          </a:xfrm>
          <a:prstGeom prst="straightConnector1">
            <a:avLst/>
          </a:prstGeom>
          <a:noFill/>
          <a:ln cap="flat" cmpd="sng" w="76200">
            <a:solidFill>
              <a:srgbClr val="CC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69" name="Google Shape;69;p15"/>
          <p:cNvSpPr txBox="1"/>
          <p:nvPr/>
        </p:nvSpPr>
        <p:spPr>
          <a:xfrm>
            <a:off x="5044725" y="2923650"/>
            <a:ext cx="4009200" cy="1534800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Be aware that although the National Careers Service doesn’t </a:t>
            </a:r>
            <a:r>
              <a:rPr lang="en" sz="18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specify that you need English and Maths for a a Level 2 course, this is usually what most colleges will require. </a:t>
            </a:r>
            <a:endParaRPr sz="18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cxnSp>
        <p:nvCxnSpPr>
          <p:cNvPr id="70" name="Google Shape;70;p15"/>
          <p:cNvCxnSpPr/>
          <p:nvPr/>
        </p:nvCxnSpPr>
        <p:spPr>
          <a:xfrm>
            <a:off x="4302025" y="1492500"/>
            <a:ext cx="699000" cy="15000"/>
          </a:xfrm>
          <a:prstGeom prst="straightConnector1">
            <a:avLst/>
          </a:prstGeom>
          <a:noFill/>
          <a:ln cap="flat" cmpd="sng" w="76200">
            <a:solidFill>
              <a:srgbClr val="CC0000"/>
            </a:solidFill>
            <a:prstDash val="solid"/>
            <a:round/>
            <a:headEnd len="med" w="med" type="none"/>
            <a:tailEnd len="med" w="med" type="triangle"/>
          </a:ln>
        </p:spPr>
      </p:cxnSp>
      <p:sp>
        <p:nvSpPr>
          <p:cNvPr id="71" name="Google Shape;71;p15"/>
          <p:cNvSpPr txBox="1"/>
          <p:nvPr/>
        </p:nvSpPr>
        <p:spPr>
          <a:xfrm>
            <a:off x="5044725" y="934725"/>
            <a:ext cx="4009200" cy="1885200"/>
          </a:xfrm>
          <a:prstGeom prst="rect">
            <a:avLst/>
          </a:prstGeom>
          <a:solidFill>
            <a:srgbClr val="CC0000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Intermediate or Advanced apprenticeship:</a:t>
            </a:r>
            <a:endParaRPr sz="18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Intermediate - GCSEs including English and Maths</a:t>
            </a:r>
            <a:endParaRPr sz="18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Advanced - 5 GCSEs at grades 9 to 4 including English and Maths</a:t>
            </a:r>
            <a:endParaRPr sz="1800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6"/>
          <p:cNvSpPr txBox="1"/>
          <p:nvPr>
            <p:ph type="title"/>
          </p:nvPr>
        </p:nvSpPr>
        <p:spPr>
          <a:xfrm>
            <a:off x="110250" y="0"/>
            <a:ext cx="8520600" cy="390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1800">
                <a:latin typeface="Times New Roman"/>
                <a:ea typeface="Times New Roman"/>
                <a:cs typeface="Times New Roman"/>
                <a:sym typeface="Times New Roman"/>
              </a:rPr>
              <a:t>Duties of a…</a:t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7" name="Google Shape;77;p16"/>
          <p:cNvSpPr txBox="1"/>
          <p:nvPr>
            <p:ph idx="1" type="body"/>
          </p:nvPr>
        </p:nvSpPr>
        <p:spPr>
          <a:xfrm>
            <a:off x="110250" y="350475"/>
            <a:ext cx="8969400" cy="4747200"/>
          </a:xfrm>
          <a:prstGeom prst="rect">
            <a:avLst/>
          </a:prstGeom>
          <a:ln cap="flat" cmpd="sng" w="19050">
            <a:solidFill>
              <a:srgbClr val="0B5394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09245" lvl="0" marL="457200" rtl="0" algn="l">
              <a:lnSpc>
                <a:spcPct val="14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70"/>
              <a:buFont typeface="Times New Roman"/>
              <a:buChar char="●"/>
            </a:pPr>
            <a:r>
              <a:rPr lang="en" sz="127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Answer the telephone and welcome visitors to the salon</a:t>
            </a:r>
            <a:endParaRPr sz="127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09245" lvl="0" marL="457200" rtl="0" algn="l">
              <a:lnSpc>
                <a:spcPct val="14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70"/>
              <a:buFont typeface="Times New Roman"/>
              <a:buChar char="●"/>
            </a:pPr>
            <a:r>
              <a:rPr lang="en" sz="127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Book appointments</a:t>
            </a:r>
            <a:endParaRPr sz="127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09245" lvl="0" marL="457200" rtl="0" algn="l">
              <a:lnSpc>
                <a:spcPct val="14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70"/>
              <a:buFont typeface="Times New Roman"/>
              <a:buChar char="●"/>
            </a:pPr>
            <a:r>
              <a:rPr lang="en" sz="127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Carry out beauty treatments</a:t>
            </a:r>
            <a:endParaRPr sz="127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09245" lvl="0" marL="457200" rtl="0" algn="l">
              <a:lnSpc>
                <a:spcPct val="14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70"/>
              <a:buFont typeface="Times New Roman"/>
              <a:buChar char="●"/>
            </a:pPr>
            <a:r>
              <a:rPr lang="en" sz="127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Check and order supplies</a:t>
            </a:r>
            <a:endParaRPr sz="127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09245" lvl="0" marL="457200" rtl="0" algn="l">
              <a:lnSpc>
                <a:spcPct val="14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70"/>
              <a:buFont typeface="Times New Roman"/>
              <a:buChar char="●"/>
            </a:pPr>
            <a:r>
              <a:rPr lang="en" sz="127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Keep notes of clients’ medical histories and treatment programmes</a:t>
            </a:r>
            <a:endParaRPr sz="127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5"/>
              <a:buFont typeface="Arial"/>
              <a:buNone/>
            </a:pPr>
            <a:r>
              <a:rPr lang="en" sz="127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treatments you’d provide could include:</a:t>
            </a:r>
            <a:endParaRPr sz="127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09245" lvl="0" marL="457200" rtl="0" algn="l">
              <a:lnSpc>
                <a:spcPct val="145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270"/>
              <a:buFont typeface="Times New Roman"/>
              <a:buChar char="●"/>
            </a:pPr>
            <a:r>
              <a:rPr lang="en" sz="127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Facials, to cleanse, massage and tone the skin</a:t>
            </a:r>
            <a:endParaRPr sz="127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09245" lvl="0" marL="457200" rtl="0" algn="l">
              <a:lnSpc>
                <a:spcPct val="14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70"/>
              <a:buFont typeface="Times New Roman"/>
              <a:buChar char="●"/>
            </a:pPr>
            <a:r>
              <a:rPr lang="en" sz="127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Applying and advising about </a:t>
            </a:r>
            <a:r>
              <a:rPr lang="en" sz="127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makeup</a:t>
            </a:r>
            <a:endParaRPr sz="127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09245" lvl="0" marL="457200" rtl="0" algn="l">
              <a:lnSpc>
                <a:spcPct val="14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70"/>
              <a:buFont typeface="Times New Roman"/>
              <a:buChar char="●"/>
            </a:pPr>
            <a:r>
              <a:rPr lang="en" sz="127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Shaping eyebrows and colouring eyelashes</a:t>
            </a:r>
            <a:endParaRPr sz="127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09245" lvl="0" marL="457200" rtl="0" algn="l">
              <a:lnSpc>
                <a:spcPct val="14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70"/>
              <a:buFont typeface="Times New Roman"/>
              <a:buChar char="●"/>
            </a:pPr>
            <a:r>
              <a:rPr lang="en" sz="127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Manicures, pedicures and other nail procedures like extensions and nail art</a:t>
            </a:r>
            <a:endParaRPr sz="127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09245" lvl="0" marL="457200" rtl="0" algn="l">
              <a:lnSpc>
                <a:spcPct val="14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70"/>
              <a:buFont typeface="Times New Roman"/>
              <a:buChar char="●"/>
            </a:pPr>
            <a:r>
              <a:rPr lang="en" sz="127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Removing unwanted facial and body hair</a:t>
            </a:r>
            <a:endParaRPr sz="127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09245" lvl="0" marL="457200" rtl="0" algn="l">
              <a:lnSpc>
                <a:spcPct val="14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70"/>
              <a:buFont typeface="Times New Roman"/>
              <a:buChar char="●"/>
            </a:pPr>
            <a:r>
              <a:rPr lang="en" sz="127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Electro-therapy treatments to improve body tone and shape</a:t>
            </a:r>
            <a:endParaRPr sz="127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09245" lvl="0" marL="457200" rtl="0" algn="l">
              <a:lnSpc>
                <a:spcPct val="14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70"/>
              <a:buFont typeface="Times New Roman"/>
              <a:buChar char="●"/>
            </a:pPr>
            <a:r>
              <a:rPr lang="en" sz="127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Non-surgical skin improvement</a:t>
            </a:r>
            <a:endParaRPr sz="127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09245" lvl="0" marL="457200" rtl="0" algn="l">
              <a:lnSpc>
                <a:spcPct val="14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70"/>
              <a:buFont typeface="Times New Roman"/>
              <a:buChar char="●"/>
            </a:pPr>
            <a:r>
              <a:rPr lang="en" sz="127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UV (ultraviolet) and spray tanning</a:t>
            </a:r>
            <a:endParaRPr sz="127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5"/>
              <a:buFont typeface="Arial"/>
              <a:buNone/>
            </a:pPr>
            <a:r>
              <a:rPr lang="en" sz="127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You might offer other treatments such as massage, aromatherapy, hydrotherapy and reflexology. Occasionally you might need to refer clients to their doctor, for example, if they have a severe skin problem. You would earn a commission on any beauty products that your customers buy from you, so good sales skills would be valuable.</a:t>
            </a:r>
            <a:endParaRPr sz="127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lnSpc>
                <a:spcPct val="95000"/>
              </a:lnSpc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605"/>
              <a:buFont typeface="Arial"/>
              <a:buNone/>
            </a:pPr>
            <a:r>
              <a:t/>
            </a:r>
            <a:endParaRPr sz="77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8" name="Google Shape;78;p16"/>
          <p:cNvSpPr txBox="1"/>
          <p:nvPr/>
        </p:nvSpPr>
        <p:spPr>
          <a:xfrm>
            <a:off x="5969300" y="110550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✨ Get our Advanced Beauty Therapy Diploma Course for just £29 with TIKTOK29&#10;&#10;⭐️ https://www.centreofexcellence.com/shop/advanced-beauty-therapy-diploma-course/&#10;&#10;#beauty #beautytherapist #beautician #careerideas #therapists #beautytherapycourses" id="79" name="Google Shape;79;p16" title="⭐️ What skills do you need to become a beauty therapist?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397725" y="1878750"/>
            <a:ext cx="2298325" cy="1611650"/>
          </a:xfrm>
          <a:prstGeom prst="rect">
            <a:avLst/>
          </a:prstGeom>
          <a:noFill/>
          <a:ln>
            <a:noFill/>
          </a:ln>
        </p:spPr>
      </p:pic>
      <p:sp>
        <p:nvSpPr>
          <p:cNvPr id="80" name="Google Shape;80;p16"/>
          <p:cNvSpPr/>
          <p:nvPr/>
        </p:nvSpPr>
        <p:spPr>
          <a:xfrm>
            <a:off x="6460250" y="110550"/>
            <a:ext cx="2761500" cy="1072800"/>
          </a:xfrm>
          <a:prstGeom prst="wedgeEllipseCallout">
            <a:avLst>
              <a:gd fmla="val -27809" name="adj1"/>
              <a:gd fmla="val 99324" name="adj2"/>
            </a:avLst>
          </a:prstGeom>
          <a:solidFill>
            <a:srgbClr val="CC0000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skills do I need to become a beauty Therapist?</a:t>
            </a:r>
            <a:endParaRPr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7"/>
          <p:cNvSpPr txBox="1"/>
          <p:nvPr>
            <p:ph type="title"/>
          </p:nvPr>
        </p:nvSpPr>
        <p:spPr>
          <a:xfrm>
            <a:off x="56450" y="5905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3220">
                <a:latin typeface="Times New Roman"/>
                <a:ea typeface="Times New Roman"/>
                <a:cs typeface="Times New Roman"/>
                <a:sym typeface="Times New Roman"/>
              </a:rPr>
              <a:t>Salaries</a:t>
            </a:r>
            <a:endParaRPr sz="322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86" name="Google Shape;86;p17"/>
          <p:cNvPicPr preferRelativeResize="0"/>
          <p:nvPr/>
        </p:nvPicPr>
        <p:blipFill rotWithShape="1">
          <a:blip r:embed="rId3">
            <a:alphaModFix/>
          </a:blip>
          <a:srcRect b="49113" l="0" r="13292" t="10853"/>
          <a:stretch/>
        </p:blipFill>
        <p:spPr>
          <a:xfrm>
            <a:off x="319363" y="953700"/>
            <a:ext cx="8401224" cy="2165351"/>
          </a:xfrm>
          <a:prstGeom prst="rect">
            <a:avLst/>
          </a:prstGeom>
          <a:noFill/>
          <a:ln cap="flat" cmpd="sng" w="9525">
            <a:solidFill>
              <a:srgbClr val="0B5394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8"/>
          <p:cNvSpPr txBox="1"/>
          <p:nvPr/>
        </p:nvSpPr>
        <p:spPr>
          <a:xfrm>
            <a:off x="3314950" y="3676025"/>
            <a:ext cx="30000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</a:endParaRPr>
          </a:p>
        </p:txBody>
      </p:sp>
      <p:sp>
        <p:nvSpPr>
          <p:cNvPr id="92" name="Google Shape;92;p18"/>
          <p:cNvSpPr txBox="1"/>
          <p:nvPr/>
        </p:nvSpPr>
        <p:spPr>
          <a:xfrm>
            <a:off x="226925" y="175375"/>
            <a:ext cx="3125400" cy="510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Example video</a:t>
            </a:r>
            <a:endParaRPr sz="1800">
              <a:solidFill>
                <a:schemeClr val="dk2"/>
              </a:solidFill>
            </a:endParaRPr>
          </a:p>
        </p:txBody>
      </p:sp>
      <p:pic>
        <p:nvPicPr>
          <p:cNvPr descr="Visit http://icould.com/videos/victoria-h/ for more careers info. &#10; &#10;Victoria runs her own beauty therapy business. She was initially told that because she had childhood eczema, this would be a route that would be closed to her. However, after a spell working in a bank &quot;and I hated every minute of it&quot;, she embarked on a 3 year hair and beauty course. She has had a very fulfilled career: &quot;it's made me grow hugely as a person, it's made me who I am today&quot;.Highlights at http://icould.com/videos/victoria-h/?length=short" id="93" name="Google Shape;93;p18" title="Career Advice on becoming a Beauty Therapist by Victoria H (Full Version)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91300" y="985350"/>
            <a:ext cx="6758475" cy="3801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Times New Roman"/>
                <a:ea typeface="Times New Roman"/>
                <a:cs typeface="Times New Roman"/>
                <a:sym typeface="Times New Roman"/>
              </a:rPr>
              <a:t>To find out more…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9" name="Google Shape;99;p1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Times New Roman"/>
                <a:ea typeface="Times New Roman"/>
                <a:cs typeface="Times New Roman"/>
                <a:sym typeface="Times New Roman"/>
              </a:rPr>
              <a:t>Guild of Beauty Therapists</a:t>
            </a:r>
            <a:r>
              <a:rPr lang="en"/>
              <a:t> - </a:t>
            </a:r>
            <a:r>
              <a:rPr lang="en" u="sng">
                <a:solidFill>
                  <a:schemeClr val="hlink"/>
                </a:solidFill>
                <a:hlinkClick r:id="rId3"/>
              </a:rPr>
              <a:t>https://www.beautyguild.com/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latin typeface="Times New Roman"/>
                <a:ea typeface="Times New Roman"/>
                <a:cs typeface="Times New Roman"/>
                <a:sym typeface="Times New Roman"/>
              </a:rPr>
              <a:t>Hair and Beauty Industry Authority</a:t>
            </a:r>
            <a:r>
              <a:rPr lang="en"/>
              <a:t> - </a:t>
            </a:r>
            <a:r>
              <a:rPr lang="en" u="sng">
                <a:solidFill>
                  <a:schemeClr val="hlink"/>
                </a:solidFill>
                <a:hlinkClick r:id="rId4"/>
              </a:rPr>
              <a:t>https://habia.org/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latin typeface="Times New Roman"/>
                <a:ea typeface="Times New Roman"/>
                <a:cs typeface="Times New Roman"/>
                <a:sym typeface="Times New Roman"/>
              </a:rPr>
              <a:t>British Association of Beauty Therapy and Cosmetology </a:t>
            </a:r>
            <a:r>
              <a:rPr lang="en"/>
              <a:t>- </a:t>
            </a:r>
            <a:r>
              <a:rPr lang="en" u="sng">
                <a:solidFill>
                  <a:schemeClr val="hlink"/>
                </a:solidFill>
                <a:hlinkClick r:id="rId5"/>
              </a:rPr>
              <a:t>https://www.babtac.com/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