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5" r:id="rId4"/>
  </p:sldMasterIdLst>
  <p:notesMasterIdLst>
    <p:notesMasterId r:id="rId18"/>
  </p:notesMasterIdLst>
  <p:sldIdLst>
    <p:sldId id="256" r:id="rId5"/>
    <p:sldId id="272" r:id="rId6"/>
    <p:sldId id="266" r:id="rId7"/>
    <p:sldId id="274" r:id="rId8"/>
    <p:sldId id="267" r:id="rId9"/>
    <p:sldId id="276" r:id="rId10"/>
    <p:sldId id="280" r:id="rId11"/>
    <p:sldId id="277" r:id="rId12"/>
    <p:sldId id="275" r:id="rId13"/>
    <p:sldId id="278" r:id="rId14"/>
    <p:sldId id="279" r:id="rId15"/>
    <p:sldId id="281" r:id="rId16"/>
    <p:sldId id="28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875371-7995-4CBD-B582-15D0DFA20FE2}" type="datetimeFigureOut">
              <a:rPr lang="en-GB" smtClean="0"/>
              <a:t>05/10/2019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685CCD-71C6-45AA-A663-486C19DAEAE7}" type="slidenum">
              <a:rPr lang="en-GB" smtClean="0"/>
              <a:t>‹#›</a:t>
            </a:fld>
            <a:endParaRPr lang="en-GB"/>
          </a:p>
        </p:txBody>
      </p:sp>
    </p:spTree>
    <p:extLst>
      <p:ext uri="{BB962C8B-B14F-4D97-AF65-F5344CB8AC3E}">
        <p14:creationId xmlns:p14="http://schemas.microsoft.com/office/powerpoint/2010/main" val="3001731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685CCD-71C6-45AA-A663-486C19DAEAE7}" type="slidenum">
              <a:rPr lang="en-GB" smtClean="0"/>
              <a:t>3</a:t>
            </a:fld>
            <a:endParaRPr lang="en-GB"/>
          </a:p>
        </p:txBody>
      </p:sp>
    </p:spTree>
    <p:extLst>
      <p:ext uri="{BB962C8B-B14F-4D97-AF65-F5344CB8AC3E}">
        <p14:creationId xmlns:p14="http://schemas.microsoft.com/office/powerpoint/2010/main" val="2366003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299939943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402061164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191796884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749638-5B39-428C-8B8F-1C2A4487151B}" type="datetimeFigureOut">
              <a:rPr lang="en-GB" smtClean="0"/>
              <a:t>05/10/2019</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196765003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749638-5B39-428C-8B8F-1C2A4487151B}" type="datetimeFigureOut">
              <a:rPr lang="en-GB" smtClean="0"/>
              <a:t>05/10/2019</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52781378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C749638-5B39-428C-8B8F-1C2A4487151B}" type="datetimeFigureOut">
              <a:rPr lang="en-GB" smtClean="0"/>
              <a:t>05/10/2019</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345620898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749638-5B39-428C-8B8F-1C2A4487151B}" type="datetimeFigureOut">
              <a:rPr lang="en-GB" smtClean="0"/>
              <a:t>05/10/2019</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63452883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749638-5B39-428C-8B8F-1C2A4487151B}" type="datetimeFigureOut">
              <a:rPr lang="en-GB" smtClean="0"/>
              <a:t>05/10/2019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274141524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749638-5B39-428C-8B8F-1C2A4487151B}" type="datetimeFigureOut">
              <a:rPr lang="en-GB" smtClean="0"/>
              <a:t>05/10/2019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290252222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165736105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12F343F-9F48-42A8-A730-CDD74CDB449E}"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3239887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C749638-5B39-428C-8B8F-1C2A4487151B}" type="datetimeFigureOut">
              <a:rPr lang="en-GB" smtClean="0"/>
              <a:t>05/10/2019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223514818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C749638-5B39-428C-8B8F-1C2A4487151B}" type="datetimeFigureOut">
              <a:rPr lang="en-GB" smtClean="0"/>
              <a:t>05/10/2019</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12F343F-9F48-42A8-A730-CDD74CDB449E}"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5604577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C749638-5B39-428C-8B8F-1C2A4487151B}" type="datetimeFigureOut">
              <a:rPr lang="en-GB" smtClean="0"/>
              <a:t>05/10/2019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100842808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184060267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749638-5B39-428C-8B8F-1C2A4487151B}" type="datetimeFigureOut">
              <a:rPr lang="en-GB" smtClean="0"/>
              <a:t>05/10/2019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12F343F-9F48-42A8-A730-CDD74CDB449E}" type="slidenum">
              <a:rPr lang="en-GB" smtClean="0"/>
              <a:t>‹#›</a:t>
            </a:fld>
            <a:endParaRPr lang="en-GB"/>
          </a:p>
        </p:txBody>
      </p:sp>
    </p:spTree>
    <p:extLst>
      <p:ext uri="{BB962C8B-B14F-4D97-AF65-F5344CB8AC3E}">
        <p14:creationId xmlns:p14="http://schemas.microsoft.com/office/powerpoint/2010/main" val="172636311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C749638-5B39-428C-8B8F-1C2A4487151B}" type="datetimeFigureOut">
              <a:rPr lang="en-GB" smtClean="0"/>
              <a:t>05/10/2019</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12F343F-9F48-42A8-A730-CDD74CDB449E}" type="slidenum">
              <a:rPr lang="en-GB" smtClean="0"/>
              <a:t>‹#›</a:t>
            </a:fld>
            <a:endParaRPr lang="en-GB"/>
          </a:p>
        </p:txBody>
      </p:sp>
    </p:spTree>
    <p:extLst>
      <p:ext uri="{BB962C8B-B14F-4D97-AF65-F5344CB8AC3E}">
        <p14:creationId xmlns:p14="http://schemas.microsoft.com/office/powerpoint/2010/main" val="3459940465"/>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 id="2147483799" r:id="rId14"/>
    <p:sldLayoutId id="2147483800" r:id="rId15"/>
    <p:sldLayoutId id="2147483801" r:id="rId16"/>
  </p:sldLayoutIdLst>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29.jpeg"/><Relationship Id="rId10" Type="http://schemas.openxmlformats.org/officeDocument/2006/relationships/image" Target="../media/image34.png"/><Relationship Id="rId4" Type="http://schemas.openxmlformats.org/officeDocument/2006/relationships/image" Target="../media/image28.jpeg"/><Relationship Id="rId9" Type="http://schemas.openxmlformats.org/officeDocument/2006/relationships/image" Target="../media/image3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0280FD-D179-46D3-A007-52C404F945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20D70285-4DA8-416E-8783-C4AC4E1E39F5}"/>
              </a:ext>
            </a:extLst>
          </p:cNvPr>
          <p:cNvPicPr>
            <a:picLocks noChangeAspect="1"/>
          </p:cNvPicPr>
          <p:nvPr/>
        </p:nvPicPr>
        <p:blipFill rotWithShape="1">
          <a:blip r:embed="rId2"/>
          <a:srcRect t="12934" r="-2" b="7845"/>
          <a:stretch/>
        </p:blipFill>
        <p:spPr>
          <a:xfrm>
            <a:off x="3335867" y="10"/>
            <a:ext cx="8856133" cy="6857990"/>
          </a:xfrm>
          <a:prstGeom prst="rect">
            <a:avLst/>
          </a:prstGeom>
        </p:spPr>
      </p:pic>
      <p:pic>
        <p:nvPicPr>
          <p:cNvPr id="6" name="Picture 11" descr="Crest and strapline only"/>
          <p:cNvPicPr>
            <a:picLocks noChangeAspect="1" noChangeArrowheads="1"/>
          </p:cNvPicPr>
          <p:nvPr/>
        </p:nvPicPr>
        <p:blipFill rotWithShape="1">
          <a:blip r:embed="rId3" cstate="print"/>
          <a:srcRect t="29867" r="-2" b="11656"/>
          <a:stretch/>
        </p:blipFill>
        <p:spPr bwMode="auto">
          <a:xfrm>
            <a:off x="20" y="10"/>
            <a:ext cx="8092178" cy="6857990"/>
          </a:xfrm>
          <a:custGeom>
            <a:avLst/>
            <a:gdLst>
              <a:gd name="connsiteX0" fmla="*/ 0 w 8092198"/>
              <a:gd name="connsiteY0" fmla="*/ 0 h 6858000"/>
              <a:gd name="connsiteX1" fmla="*/ 3412067 w 8092198"/>
              <a:gd name="connsiteY1" fmla="*/ 0 h 6858000"/>
              <a:gd name="connsiteX2" fmla="*/ 3536897 w 8092198"/>
              <a:gd name="connsiteY2" fmla="*/ 0 h 6858000"/>
              <a:gd name="connsiteX3" fmla="*/ 7979176 w 8092198"/>
              <a:gd name="connsiteY3" fmla="*/ 4443265 h 6858000"/>
              <a:gd name="connsiteX4" fmla="*/ 7979176 w 8092198"/>
              <a:gd name="connsiteY4" fmla="*/ 4993759 h 6858000"/>
              <a:gd name="connsiteX5" fmla="*/ 6272840 w 8092198"/>
              <a:gd name="connsiteY5" fmla="*/ 6700475 h 6858000"/>
              <a:gd name="connsiteX6" fmla="*/ 6115350 w 8092198"/>
              <a:gd name="connsiteY6" fmla="*/ 6858000 h 6858000"/>
              <a:gd name="connsiteX7" fmla="*/ 0 w 8092198"/>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92198" h="6858000">
                <a:moveTo>
                  <a:pt x="0" y="0"/>
                </a:moveTo>
                <a:lnTo>
                  <a:pt x="3412067" y="0"/>
                </a:lnTo>
                <a:lnTo>
                  <a:pt x="3536897" y="0"/>
                </a:lnTo>
                <a:cubicBezTo>
                  <a:pt x="3536897" y="0"/>
                  <a:pt x="3536897" y="0"/>
                  <a:pt x="7979176" y="4443265"/>
                </a:cubicBezTo>
                <a:cubicBezTo>
                  <a:pt x="8129873" y="4593996"/>
                  <a:pt x="8129873" y="4843028"/>
                  <a:pt x="7979176" y="4993759"/>
                </a:cubicBezTo>
                <a:cubicBezTo>
                  <a:pt x="7979176" y="4993759"/>
                  <a:pt x="7979176" y="4993759"/>
                  <a:pt x="6272840" y="6700475"/>
                </a:cubicBezTo>
                <a:lnTo>
                  <a:pt x="6115350" y="6858000"/>
                </a:lnTo>
                <a:lnTo>
                  <a:pt x="0" y="6858000"/>
                </a:lnTo>
                <a:close/>
              </a:path>
            </a:pathLst>
          </a:custGeom>
          <a:noFill/>
          <a:ln>
            <a:solidFill>
              <a:schemeClr val="accent1"/>
            </a:solidFill>
          </a:ln>
        </p:spPr>
      </p:pic>
      <p:sp>
        <p:nvSpPr>
          <p:cNvPr id="13" name="Freeform 5">
            <a:extLst>
              <a:ext uri="{FF2B5EF4-FFF2-40B4-BE49-F238E27FC236}">
                <a16:creationId xmlns:a16="http://schemas.microsoft.com/office/drawing/2014/main" id="{9BF5DC2B-66DB-4509-96F7-F04939000C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3632297"/>
            <a:ext cx="10602096" cy="2170389"/>
          </a:xfrm>
          <a:custGeom>
            <a:avLst/>
            <a:gdLst>
              <a:gd name="T0" fmla="*/ 2253 w 2259"/>
              <a:gd name="T1" fmla="*/ 195 h 413"/>
              <a:gd name="T2" fmla="*/ 2064 w 2259"/>
              <a:gd name="T3" fmla="*/ 7 h 413"/>
              <a:gd name="T4" fmla="*/ 2062 w 2259"/>
              <a:gd name="T5" fmla="*/ 5 h 413"/>
              <a:gd name="T6" fmla="*/ 2048 w 2259"/>
              <a:gd name="T7" fmla="*/ 0 h 413"/>
              <a:gd name="T8" fmla="*/ 891 w 2259"/>
              <a:gd name="T9" fmla="*/ 0 h 413"/>
              <a:gd name="T10" fmla="*/ 851 w 2259"/>
              <a:gd name="T11" fmla="*/ 0 h 413"/>
              <a:gd name="T12" fmla="*/ 541 w 2259"/>
              <a:gd name="T13" fmla="*/ 0 h 413"/>
              <a:gd name="T14" fmla="*/ 54 w 2259"/>
              <a:gd name="T15" fmla="*/ 0 h 413"/>
              <a:gd name="T16" fmla="*/ 0 w 2259"/>
              <a:gd name="T17" fmla="*/ 0 h 413"/>
              <a:gd name="T18" fmla="*/ 0 w 2259"/>
              <a:gd name="T19" fmla="*/ 413 h 413"/>
              <a:gd name="T20" fmla="*/ 54 w 2259"/>
              <a:gd name="T21" fmla="*/ 413 h 413"/>
              <a:gd name="T22" fmla="*/ 541 w 2259"/>
              <a:gd name="T23" fmla="*/ 413 h 413"/>
              <a:gd name="T24" fmla="*/ 851 w 2259"/>
              <a:gd name="T25" fmla="*/ 413 h 413"/>
              <a:gd name="T26" fmla="*/ 891 w 2259"/>
              <a:gd name="T27" fmla="*/ 413 h 413"/>
              <a:gd name="T28" fmla="*/ 2048 w 2259"/>
              <a:gd name="T29" fmla="*/ 413 h 413"/>
              <a:gd name="T30" fmla="*/ 2062 w 2259"/>
              <a:gd name="T31" fmla="*/ 408 h 413"/>
              <a:gd name="T32" fmla="*/ 2064 w 2259"/>
              <a:gd name="T33" fmla="*/ 406 h 413"/>
              <a:gd name="T34" fmla="*/ 2253 w 2259"/>
              <a:gd name="T35" fmla="*/ 217 h 413"/>
              <a:gd name="T36" fmla="*/ 2253 w 2259"/>
              <a:gd name="T37" fmla="*/ 1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59" h="413">
                <a:moveTo>
                  <a:pt x="2253" y="195"/>
                </a:moveTo>
                <a:cubicBezTo>
                  <a:pt x="2064" y="7"/>
                  <a:pt x="2064" y="7"/>
                  <a:pt x="2064" y="7"/>
                </a:cubicBezTo>
                <a:cubicBezTo>
                  <a:pt x="2064" y="6"/>
                  <a:pt x="2063" y="5"/>
                  <a:pt x="2062" y="5"/>
                </a:cubicBezTo>
                <a:cubicBezTo>
                  <a:pt x="2058" y="2"/>
                  <a:pt x="2053" y="0"/>
                  <a:pt x="2048" y="0"/>
                </a:cubicBezTo>
                <a:cubicBezTo>
                  <a:pt x="891" y="0"/>
                  <a:pt x="891" y="0"/>
                  <a:pt x="891" y="0"/>
                </a:cubicBezTo>
                <a:cubicBezTo>
                  <a:pt x="851" y="0"/>
                  <a:pt x="851" y="0"/>
                  <a:pt x="851" y="0"/>
                </a:cubicBezTo>
                <a:cubicBezTo>
                  <a:pt x="541" y="0"/>
                  <a:pt x="541" y="0"/>
                  <a:pt x="541" y="0"/>
                </a:cubicBezTo>
                <a:cubicBezTo>
                  <a:pt x="54" y="0"/>
                  <a:pt x="54" y="0"/>
                  <a:pt x="54" y="0"/>
                </a:cubicBezTo>
                <a:cubicBezTo>
                  <a:pt x="0" y="0"/>
                  <a:pt x="0" y="0"/>
                  <a:pt x="0" y="0"/>
                </a:cubicBezTo>
                <a:cubicBezTo>
                  <a:pt x="0" y="413"/>
                  <a:pt x="0" y="413"/>
                  <a:pt x="0" y="413"/>
                </a:cubicBezTo>
                <a:cubicBezTo>
                  <a:pt x="54" y="413"/>
                  <a:pt x="54" y="413"/>
                  <a:pt x="54" y="413"/>
                </a:cubicBezTo>
                <a:cubicBezTo>
                  <a:pt x="541" y="413"/>
                  <a:pt x="541" y="413"/>
                  <a:pt x="541" y="413"/>
                </a:cubicBezTo>
                <a:cubicBezTo>
                  <a:pt x="851" y="413"/>
                  <a:pt x="851" y="413"/>
                  <a:pt x="851" y="413"/>
                </a:cubicBezTo>
                <a:cubicBezTo>
                  <a:pt x="891" y="413"/>
                  <a:pt x="891" y="413"/>
                  <a:pt x="891" y="413"/>
                </a:cubicBezTo>
                <a:cubicBezTo>
                  <a:pt x="2048" y="413"/>
                  <a:pt x="2048" y="413"/>
                  <a:pt x="2048" y="413"/>
                </a:cubicBezTo>
                <a:cubicBezTo>
                  <a:pt x="2053" y="413"/>
                  <a:pt x="2058" y="411"/>
                  <a:pt x="2062" y="408"/>
                </a:cubicBezTo>
                <a:cubicBezTo>
                  <a:pt x="2063" y="407"/>
                  <a:pt x="2064" y="406"/>
                  <a:pt x="2064" y="406"/>
                </a:cubicBezTo>
                <a:cubicBezTo>
                  <a:pt x="2253" y="217"/>
                  <a:pt x="2253" y="217"/>
                  <a:pt x="2253" y="217"/>
                </a:cubicBezTo>
                <a:cubicBezTo>
                  <a:pt x="2259" y="211"/>
                  <a:pt x="2259" y="201"/>
                  <a:pt x="2253" y="195"/>
                </a:cubicBezTo>
                <a:close/>
              </a:path>
            </a:pathLst>
          </a:custGeom>
          <a:solidFill>
            <a:schemeClr val="accent1">
              <a:alpha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1083733" y="3962400"/>
            <a:ext cx="8458200" cy="958911"/>
          </a:xfrm>
        </p:spPr>
        <p:txBody>
          <a:bodyPr>
            <a:normAutofit/>
          </a:bodyPr>
          <a:lstStyle/>
          <a:p>
            <a:r>
              <a:rPr lang="en-GB" sz="4400" b="1">
                <a:solidFill>
                  <a:srgbClr val="FEFFFF"/>
                </a:solidFill>
              </a:rPr>
              <a:t>Black History Month</a:t>
            </a:r>
          </a:p>
        </p:txBody>
      </p:sp>
    </p:spTree>
    <p:extLst>
      <p:ext uri="{BB962C8B-B14F-4D97-AF65-F5344CB8AC3E}">
        <p14:creationId xmlns:p14="http://schemas.microsoft.com/office/powerpoint/2010/main" val="13280916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74749" y="0"/>
            <a:ext cx="6007737" cy="6858000"/>
          </a:xfrm>
          <a:prstGeom prst="rect">
            <a:avLst/>
          </a:prstGeom>
          <a:blipFill>
            <a:blip r:embed="rId2"/>
            <a:tile tx="0" ty="0" sx="100000" sy="100000" flip="none" algn="tl"/>
          </a:blipFill>
          <a:ln w="28575">
            <a:solidFill>
              <a:schemeClr val="accent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1683414" y="408089"/>
            <a:ext cx="5790405" cy="5022821"/>
          </a:xfrm>
        </p:spPr>
        <p:txBody>
          <a:bodyPr>
            <a:noAutofit/>
          </a:bodyPr>
          <a:lstStyle/>
          <a:p>
            <a:pPr marL="0" indent="0">
              <a:buNone/>
            </a:pPr>
            <a:r>
              <a:rPr lang="en-GB" sz="4400" dirty="0">
                <a:solidFill>
                  <a:schemeClr val="tx2">
                    <a:lumMod val="50000"/>
                  </a:schemeClr>
                </a:solidFill>
                <a:effectLst>
                  <a:outerShdw blurRad="38100" dist="38100" dir="2700000" algn="tl">
                    <a:srgbClr val="000000">
                      <a:alpha val="43137"/>
                    </a:srgbClr>
                  </a:outerShdw>
                </a:effectLst>
                <a:latin typeface="Broadway" panose="04040905080B02020502" pitchFamily="82" charset="0"/>
              </a:rPr>
              <a:t>D</a:t>
            </a:r>
            <a:r>
              <a:rPr lang="en-GB" sz="3600" dirty="0">
                <a:solidFill>
                  <a:schemeClr val="tx2">
                    <a:lumMod val="50000"/>
                  </a:schemeClr>
                </a:solidFill>
                <a:effectLst>
                  <a:outerShdw blurRad="38100" dist="38100" dir="2700000" algn="tl">
                    <a:srgbClr val="000000">
                      <a:alpha val="43137"/>
                    </a:srgbClr>
                  </a:outerShdw>
                </a:effectLst>
              </a:rPr>
              <a:t>uring this assembly you will be developing your understanding of what it means to be </a:t>
            </a:r>
            <a:r>
              <a:rPr lang="en-GB" sz="3600" b="1" dirty="0">
                <a:solidFill>
                  <a:schemeClr val="tx2">
                    <a:lumMod val="50000"/>
                  </a:schemeClr>
                </a:solidFill>
                <a:effectLst>
                  <a:outerShdw blurRad="38100" dist="38100" dir="2700000" algn="tl">
                    <a:srgbClr val="000000">
                      <a:alpha val="43137"/>
                    </a:srgbClr>
                  </a:outerShdw>
                </a:effectLst>
              </a:rPr>
              <a:t>growing up in modern Britain. </a:t>
            </a:r>
          </a:p>
          <a:p>
            <a:pPr marL="0" indent="0">
              <a:buNone/>
            </a:pPr>
            <a:endParaRPr lang="en-GB" sz="3600" b="1" dirty="0">
              <a:solidFill>
                <a:schemeClr val="tx2">
                  <a:lumMod val="50000"/>
                </a:schemeClr>
              </a:solidFill>
              <a:effectLst>
                <a:outerShdw blurRad="38100" dist="38100" dir="2700000" algn="tl">
                  <a:srgbClr val="000000">
                    <a:alpha val="43137"/>
                  </a:srgbClr>
                </a:outerShdw>
              </a:effectLst>
            </a:endParaRPr>
          </a:p>
          <a:p>
            <a:pPr marL="0" indent="0">
              <a:buNone/>
            </a:pPr>
            <a:r>
              <a:rPr lang="en-GB" sz="3600" dirty="0">
                <a:solidFill>
                  <a:schemeClr val="tx2">
                    <a:lumMod val="50000"/>
                  </a:schemeClr>
                </a:solidFill>
                <a:effectLst>
                  <a:outerShdw blurRad="38100" dist="38100" dir="2700000" algn="tl">
                    <a:srgbClr val="000000">
                      <a:alpha val="43137"/>
                    </a:srgbClr>
                  </a:outerShdw>
                </a:effectLst>
              </a:rPr>
              <a:t>You will also be considering the various </a:t>
            </a:r>
            <a:r>
              <a:rPr lang="en-GB" sz="3600" b="1" dirty="0">
                <a:solidFill>
                  <a:schemeClr val="tx2">
                    <a:lumMod val="50000"/>
                  </a:schemeClr>
                </a:solidFill>
                <a:effectLst>
                  <a:outerShdw blurRad="38100" dist="38100" dir="2700000" algn="tl">
                    <a:srgbClr val="000000">
                      <a:alpha val="43137"/>
                    </a:srgbClr>
                  </a:outerShdw>
                </a:effectLst>
              </a:rPr>
              <a:t>communities</a:t>
            </a:r>
            <a:r>
              <a:rPr lang="en-GB" sz="3600" dirty="0">
                <a:solidFill>
                  <a:schemeClr val="tx2">
                    <a:lumMod val="50000"/>
                  </a:schemeClr>
                </a:solidFill>
                <a:effectLst>
                  <a:outerShdw blurRad="38100" dist="38100" dir="2700000" algn="tl">
                    <a:srgbClr val="000000">
                      <a:alpha val="43137"/>
                    </a:srgbClr>
                  </a:outerShdw>
                </a:effectLst>
              </a:rPr>
              <a:t> that have </a:t>
            </a:r>
            <a:r>
              <a:rPr lang="en-GB" sz="3600" b="1" dirty="0">
                <a:solidFill>
                  <a:schemeClr val="tx2">
                    <a:lumMod val="50000"/>
                  </a:schemeClr>
                </a:solidFill>
                <a:effectLst>
                  <a:outerShdw blurRad="38100" dist="38100" dir="2700000" algn="tl">
                    <a:srgbClr val="000000">
                      <a:alpha val="43137"/>
                    </a:srgbClr>
                  </a:outerShdw>
                </a:effectLst>
              </a:rPr>
              <a:t>shaped our island nation.</a:t>
            </a:r>
          </a:p>
          <a:p>
            <a:pPr marL="0" indent="0">
              <a:buNone/>
            </a:pPr>
            <a:r>
              <a:rPr lang="en-GB" sz="3600" b="1" dirty="0">
                <a:solidFill>
                  <a:schemeClr val="tx2">
                    <a:lumMod val="50000"/>
                  </a:schemeClr>
                </a:solidFill>
                <a:effectLst>
                  <a:outerShdw blurRad="38100" dist="38100" dir="2700000" algn="tl">
                    <a:srgbClr val="000000">
                      <a:alpha val="43137"/>
                    </a:srgbClr>
                  </a:outerShdw>
                </a:effectLst>
              </a:rPr>
              <a:t> </a:t>
            </a:r>
          </a:p>
        </p:txBody>
      </p:sp>
      <p:pic>
        <p:nvPicPr>
          <p:cNvPr id="4" name="Picture 3">
            <a:extLst>
              <a:ext uri="{FF2B5EF4-FFF2-40B4-BE49-F238E27FC236}">
                <a16:creationId xmlns:a16="http://schemas.microsoft.com/office/drawing/2014/main" id="{FB6DEA49-D961-4E37-9E85-45107C976DBD}"/>
              </a:ext>
            </a:extLst>
          </p:cNvPr>
          <p:cNvPicPr>
            <a:picLocks noChangeAspect="1"/>
          </p:cNvPicPr>
          <p:nvPr/>
        </p:nvPicPr>
        <p:blipFill>
          <a:blip r:embed="rId3"/>
          <a:stretch>
            <a:fillRect/>
          </a:stretch>
        </p:blipFill>
        <p:spPr>
          <a:xfrm>
            <a:off x="7794411" y="751033"/>
            <a:ext cx="4397589" cy="5022822"/>
          </a:xfrm>
          <a:prstGeom prst="rect">
            <a:avLst/>
          </a:prstGeom>
        </p:spPr>
      </p:pic>
    </p:spTree>
    <p:extLst>
      <p:ext uri="{BB962C8B-B14F-4D97-AF65-F5344CB8AC3E}">
        <p14:creationId xmlns:p14="http://schemas.microsoft.com/office/powerpoint/2010/main" val="350039362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1+#ppt_w/2"/>
                                          </p:val>
                                        </p:tav>
                                        <p:tav tm="100000">
                                          <p:val>
                                            <p:strVal val="#ppt_x"/>
                                          </p:val>
                                        </p:tav>
                                      </p:tavLst>
                                    </p:anim>
                                    <p:anim calcmode="lin" valueType="num">
                                      <p:cBhvr additive="base">
                                        <p:cTn id="8" dur="75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wd">
                                    <p:tmPct val="10000"/>
                                  </p:iterate>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2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2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4" dur="2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2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2500" tmFilter="0,0; .5, 1; 1, 1"/>
                                        <p:tgtEl>
                                          <p:spTgt spid="3">
                                            <p:txEl>
                                              <p:pRg st="0" end="0"/>
                                            </p:txEl>
                                          </p:spTgt>
                                        </p:tgtEl>
                                      </p:cBhvr>
                                    </p:animEffect>
                                  </p:childTnLst>
                                </p:cTn>
                              </p:par>
                            </p:childTnLst>
                          </p:cTn>
                        </p:par>
                        <p:par>
                          <p:cTn id="17" fill="hold">
                            <p:stCondLst>
                              <p:cond delay="8250"/>
                            </p:stCondLst>
                            <p:childTnLst>
                              <p:par>
                                <p:cTn id="18" presetID="41" presetClass="entr" presetSubtype="0" fill="hold" grpId="0" nodeType="afterEffect">
                                  <p:stCondLst>
                                    <p:cond delay="0"/>
                                  </p:stCondLst>
                                  <p:iterate type="wd">
                                    <p:tmPct val="10000"/>
                                  </p:iterate>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2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2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2" dur="2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2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2500" tmFilter="0,0; .5, 1; 1, 1"/>
                                        <p:tgtEl>
                                          <p:spTgt spid="3">
                                            <p:txEl>
                                              <p:pRg st="2" end="2"/>
                                            </p:txEl>
                                          </p:spTgt>
                                        </p:tgtEl>
                                      </p:cBhvr>
                                    </p:animEffect>
                                  </p:childTnLst>
                                </p:cTn>
                              </p:par>
                            </p:childTnLst>
                          </p:cTn>
                        </p:par>
                        <p:par>
                          <p:cTn id="25" fill="hold">
                            <p:stCondLst>
                              <p:cond delay="14250"/>
                            </p:stCondLst>
                            <p:childTnLst>
                              <p:par>
                                <p:cTn id="26" presetID="41" presetClass="entr" presetSubtype="0" fill="hold" grpId="0" nodeType="afterEffect">
                                  <p:stCondLst>
                                    <p:cond delay="0"/>
                                  </p:stCondLst>
                                  <p:iterate type="wd">
                                    <p:tmPct val="10000"/>
                                  </p:iterate>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2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9" dur="2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0" dur="2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1" dur="2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500" tmFilter="0,0; .5, 1; 1, 1"/>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8DF5B7A-7785-49C6-B4EB-252FF28C213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1" name="Freeform 11">
              <a:extLst>
                <a:ext uri="{FF2B5EF4-FFF2-40B4-BE49-F238E27FC236}">
                  <a16:creationId xmlns:a16="http://schemas.microsoft.com/office/drawing/2014/main" id="{78BD0529-90E2-47B4-8D13-CEE11A154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2" name="Freeform 12">
              <a:extLst>
                <a:ext uri="{FF2B5EF4-FFF2-40B4-BE49-F238E27FC236}">
                  <a16:creationId xmlns:a16="http://schemas.microsoft.com/office/drawing/2014/main" id="{AE127430-162B-43FD-A02F-6E8AD8FD9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3" name="Freeform 13">
              <a:extLst>
                <a:ext uri="{FF2B5EF4-FFF2-40B4-BE49-F238E27FC236}">
                  <a16:creationId xmlns:a16="http://schemas.microsoft.com/office/drawing/2014/main" id="{7A6023CB-BCF4-4A3C-B04B-EFF677921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4" name="Freeform 14">
              <a:extLst>
                <a:ext uri="{FF2B5EF4-FFF2-40B4-BE49-F238E27FC236}">
                  <a16:creationId xmlns:a16="http://schemas.microsoft.com/office/drawing/2014/main" id="{98B0FCF0-0865-45E1-977A-5BFDD0EFC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5" name="Freeform 15">
              <a:extLst>
                <a:ext uri="{FF2B5EF4-FFF2-40B4-BE49-F238E27FC236}">
                  <a16:creationId xmlns:a16="http://schemas.microsoft.com/office/drawing/2014/main" id="{C1FF2792-ADB4-44D2-B7EF-6E3503725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6" name="Freeform 16">
              <a:extLst>
                <a:ext uri="{FF2B5EF4-FFF2-40B4-BE49-F238E27FC236}">
                  <a16:creationId xmlns:a16="http://schemas.microsoft.com/office/drawing/2014/main" id="{B7B0F0A2-D4CD-4EA5-96E9-9E282F25CD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7" name="Freeform 17">
              <a:extLst>
                <a:ext uri="{FF2B5EF4-FFF2-40B4-BE49-F238E27FC236}">
                  <a16:creationId xmlns:a16="http://schemas.microsoft.com/office/drawing/2014/main" id="{FBBC4912-27C6-4C5E-9C40-AE9B6644E5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8" name="Freeform 18">
              <a:extLst>
                <a:ext uri="{FF2B5EF4-FFF2-40B4-BE49-F238E27FC236}">
                  <a16:creationId xmlns:a16="http://schemas.microsoft.com/office/drawing/2014/main" id="{127E474D-BE64-49E8-8C82-691642D0BC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9" name="Freeform 19">
              <a:extLst>
                <a:ext uri="{FF2B5EF4-FFF2-40B4-BE49-F238E27FC236}">
                  <a16:creationId xmlns:a16="http://schemas.microsoft.com/office/drawing/2014/main" id="{A385E451-43CB-441B-83EE-28ACB6BCB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0" name="Freeform 20">
              <a:extLst>
                <a:ext uri="{FF2B5EF4-FFF2-40B4-BE49-F238E27FC236}">
                  <a16:creationId xmlns:a16="http://schemas.microsoft.com/office/drawing/2014/main" id="{5BF91B89-051C-49D8-9029-83A1F52B0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1" name="Freeform 21">
              <a:extLst>
                <a:ext uri="{FF2B5EF4-FFF2-40B4-BE49-F238E27FC236}">
                  <a16:creationId xmlns:a16="http://schemas.microsoft.com/office/drawing/2014/main" id="{42329880-D64F-4074-ABE4-348FDC7FB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2" name="Freeform 22">
              <a:extLst>
                <a:ext uri="{FF2B5EF4-FFF2-40B4-BE49-F238E27FC236}">
                  <a16:creationId xmlns:a16="http://schemas.microsoft.com/office/drawing/2014/main" id="{2FAD4595-5B16-442B-A756-924FB136A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4" name="Group 23">
            <a:extLst>
              <a:ext uri="{FF2B5EF4-FFF2-40B4-BE49-F238E27FC236}">
                <a16:creationId xmlns:a16="http://schemas.microsoft.com/office/drawing/2014/main" id="{9F9B151E-1B34-4FA6-A53D-B92F787D9E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5" name="Freeform 27">
              <a:extLst>
                <a:ext uri="{FF2B5EF4-FFF2-40B4-BE49-F238E27FC236}">
                  <a16:creationId xmlns:a16="http://schemas.microsoft.com/office/drawing/2014/main" id="{617ED8F6-0AA2-4080-ADCB-6C7CE17598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6" name="Freeform 28">
              <a:extLst>
                <a:ext uri="{FF2B5EF4-FFF2-40B4-BE49-F238E27FC236}">
                  <a16:creationId xmlns:a16="http://schemas.microsoft.com/office/drawing/2014/main" id="{76F017FD-AF02-4E22-A564-5DCC93F536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7" name="Freeform 29">
              <a:extLst>
                <a:ext uri="{FF2B5EF4-FFF2-40B4-BE49-F238E27FC236}">
                  <a16:creationId xmlns:a16="http://schemas.microsoft.com/office/drawing/2014/main" id="{61F8A187-FAA8-4625-AC70-EE2C7499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8" name="Freeform 30">
              <a:extLst>
                <a:ext uri="{FF2B5EF4-FFF2-40B4-BE49-F238E27FC236}">
                  <a16:creationId xmlns:a16="http://schemas.microsoft.com/office/drawing/2014/main" id="{6D431C21-669A-42BC-A2DF-9092CA729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9" name="Freeform 31">
              <a:extLst>
                <a:ext uri="{FF2B5EF4-FFF2-40B4-BE49-F238E27FC236}">
                  <a16:creationId xmlns:a16="http://schemas.microsoft.com/office/drawing/2014/main" id="{D143DDDF-3A80-4C43-BBCF-8EC1280102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0" name="Freeform 32">
              <a:extLst>
                <a:ext uri="{FF2B5EF4-FFF2-40B4-BE49-F238E27FC236}">
                  <a16:creationId xmlns:a16="http://schemas.microsoft.com/office/drawing/2014/main" id="{313BFF88-4BDD-4CC4-A514-C7D655779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1" name="Freeform 33">
              <a:extLst>
                <a:ext uri="{FF2B5EF4-FFF2-40B4-BE49-F238E27FC236}">
                  <a16:creationId xmlns:a16="http://schemas.microsoft.com/office/drawing/2014/main" id="{BA235B4A-F8AD-4C1E-9074-3562538136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2" name="Freeform 34">
              <a:extLst>
                <a:ext uri="{FF2B5EF4-FFF2-40B4-BE49-F238E27FC236}">
                  <a16:creationId xmlns:a16="http://schemas.microsoft.com/office/drawing/2014/main" id="{281D9204-5CB0-44D1-B01F-5FFF6BDB28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3" name="Freeform 35">
              <a:extLst>
                <a:ext uri="{FF2B5EF4-FFF2-40B4-BE49-F238E27FC236}">
                  <a16:creationId xmlns:a16="http://schemas.microsoft.com/office/drawing/2014/main" id="{4DD213C5-5C2A-403A-AAEF-E495E64AE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4" name="Freeform 36">
              <a:extLst>
                <a:ext uri="{FF2B5EF4-FFF2-40B4-BE49-F238E27FC236}">
                  <a16:creationId xmlns:a16="http://schemas.microsoft.com/office/drawing/2014/main" id="{3D07FF46-5E32-4BEE-B85D-107AD341D4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5" name="Freeform 37">
              <a:extLst>
                <a:ext uri="{FF2B5EF4-FFF2-40B4-BE49-F238E27FC236}">
                  <a16:creationId xmlns:a16="http://schemas.microsoft.com/office/drawing/2014/main" id="{4E5AE900-6815-4A65-9A96-CA280B3A8D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6" name="Freeform 38">
              <a:extLst>
                <a:ext uri="{FF2B5EF4-FFF2-40B4-BE49-F238E27FC236}">
                  <a16:creationId xmlns:a16="http://schemas.microsoft.com/office/drawing/2014/main" id="{45EA57FC-ADA4-45DD-98E7-B0615C5306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8" name="Rectangle 37">
            <a:extLst>
              <a:ext uri="{FF2B5EF4-FFF2-40B4-BE49-F238E27FC236}">
                <a16:creationId xmlns:a16="http://schemas.microsoft.com/office/drawing/2014/main" id="{9FFA7C60-EEB5-45DC-B964-20A76F776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0" name="Freeform 11">
            <a:extLst>
              <a:ext uri="{FF2B5EF4-FFF2-40B4-BE49-F238E27FC236}">
                <a16:creationId xmlns:a16="http://schemas.microsoft.com/office/drawing/2014/main" id="{7D84F46B-82DB-461C-88AC-F6C66B593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5" name="Picture 4">
            <a:extLst>
              <a:ext uri="{FF2B5EF4-FFF2-40B4-BE49-F238E27FC236}">
                <a16:creationId xmlns:a16="http://schemas.microsoft.com/office/drawing/2014/main" id="{56C2674C-267C-4BE9-8054-F16EA97869BB}"/>
              </a:ext>
            </a:extLst>
          </p:cNvPr>
          <p:cNvPicPr>
            <a:picLocks noChangeAspect="1"/>
          </p:cNvPicPr>
          <p:nvPr/>
        </p:nvPicPr>
        <p:blipFill rotWithShape="1">
          <a:blip r:embed="rId3"/>
          <a:srcRect t="11743" b="7900"/>
          <a:stretch/>
        </p:blipFill>
        <p:spPr>
          <a:xfrm>
            <a:off x="20" y="10"/>
            <a:ext cx="12191980" cy="6857990"/>
          </a:xfrm>
          <a:prstGeom prst="rect">
            <a:avLst/>
          </a:prstGeom>
        </p:spPr>
      </p:pic>
      <p:sp>
        <p:nvSpPr>
          <p:cNvPr id="37" name="Rectangle 36">
            <a:extLst>
              <a:ext uri="{FF2B5EF4-FFF2-40B4-BE49-F238E27FC236}">
                <a16:creationId xmlns:a16="http://schemas.microsoft.com/office/drawing/2014/main" id="{7E334E6E-DC89-4F94-A0D8-6E2AFF25EF6B}"/>
              </a:ext>
            </a:extLst>
          </p:cNvPr>
          <p:cNvSpPr/>
          <p:nvPr/>
        </p:nvSpPr>
        <p:spPr>
          <a:xfrm>
            <a:off x="7533881" y="714375"/>
            <a:ext cx="3882794" cy="769441"/>
          </a:xfrm>
          <a:prstGeom prst="rect">
            <a:avLst/>
          </a:prstGeom>
          <a:noFill/>
        </p:spPr>
        <p:txBody>
          <a:bodyPr wrap="none">
            <a:spAutoFit/>
          </a:bodyPr>
          <a:lstStyle/>
          <a:p>
            <a:pPr algn="ctr">
              <a:defRPr/>
            </a:pPr>
            <a:r>
              <a:rPr lang="en-US" sz="4400" b="1" dirty="0">
                <a:ln w="12700">
                  <a:solidFill>
                    <a:schemeClr val="accent1"/>
                  </a:solidFill>
                  <a:prstDash val="solid"/>
                </a:ln>
                <a:solidFill>
                  <a:srgbClr val="FF0000"/>
                </a:solidFill>
                <a:effectLst>
                  <a:outerShdw dist="38100" dir="2640000" algn="bl" rotWithShape="0">
                    <a:schemeClr val="accent1"/>
                  </a:outerShdw>
                </a:effectLst>
                <a:latin typeface="Arial" charset="0"/>
              </a:rPr>
              <a:t>DEMOCRACY</a:t>
            </a:r>
          </a:p>
        </p:txBody>
      </p:sp>
      <p:sp>
        <p:nvSpPr>
          <p:cNvPr id="39" name="Rectangle 38">
            <a:extLst>
              <a:ext uri="{FF2B5EF4-FFF2-40B4-BE49-F238E27FC236}">
                <a16:creationId xmlns:a16="http://schemas.microsoft.com/office/drawing/2014/main" id="{698797E6-5EAE-4D45-BEB5-5A1A42844B5D}"/>
              </a:ext>
            </a:extLst>
          </p:cNvPr>
          <p:cNvSpPr/>
          <p:nvPr/>
        </p:nvSpPr>
        <p:spPr>
          <a:xfrm>
            <a:off x="886270" y="5093608"/>
            <a:ext cx="3715056" cy="707886"/>
          </a:xfrm>
          <a:prstGeom prst="rect">
            <a:avLst/>
          </a:prstGeom>
          <a:noFill/>
        </p:spPr>
        <p:txBody>
          <a:bodyPr wrap="none">
            <a:spAutoFit/>
          </a:bodyPr>
          <a:lstStyle/>
          <a:p>
            <a:pPr algn="ctr">
              <a:defRPr/>
            </a:pPr>
            <a:r>
              <a:rPr lang="en-US" sz="4000" b="1" dirty="0">
                <a:ln w="12700">
                  <a:solidFill>
                    <a:schemeClr val="accent1"/>
                  </a:solidFill>
                  <a:prstDash val="solid"/>
                </a:ln>
                <a:solidFill>
                  <a:srgbClr val="FF0000"/>
                </a:solidFill>
                <a:effectLst>
                  <a:outerShdw dist="38100" dir="2640000" algn="bl" rotWithShape="0">
                    <a:schemeClr val="accent1"/>
                  </a:outerShdw>
                </a:effectLst>
                <a:latin typeface="Arial" charset="0"/>
              </a:rPr>
              <a:t>RULE OF LAW</a:t>
            </a:r>
          </a:p>
        </p:txBody>
      </p:sp>
      <p:sp>
        <p:nvSpPr>
          <p:cNvPr id="41" name="Rectangle 40">
            <a:extLst>
              <a:ext uri="{FF2B5EF4-FFF2-40B4-BE49-F238E27FC236}">
                <a16:creationId xmlns:a16="http://schemas.microsoft.com/office/drawing/2014/main" id="{834C6293-6C83-467B-BB32-DB1E7911E2DA}"/>
              </a:ext>
            </a:extLst>
          </p:cNvPr>
          <p:cNvSpPr/>
          <p:nvPr/>
        </p:nvSpPr>
        <p:spPr>
          <a:xfrm>
            <a:off x="8081695" y="4504241"/>
            <a:ext cx="3560014" cy="1446550"/>
          </a:xfrm>
          <a:prstGeom prst="rect">
            <a:avLst/>
          </a:prstGeom>
          <a:noFill/>
        </p:spPr>
        <p:txBody>
          <a:bodyPr wrap="none">
            <a:spAutoFit/>
          </a:bodyPr>
          <a:lstStyle/>
          <a:p>
            <a:pPr algn="ctr">
              <a:defRPr/>
            </a:pPr>
            <a:r>
              <a:rPr lang="en-US" sz="4400" b="1" dirty="0">
                <a:ln w="12700">
                  <a:solidFill>
                    <a:schemeClr val="accent1"/>
                  </a:solidFill>
                  <a:prstDash val="solid"/>
                </a:ln>
                <a:solidFill>
                  <a:srgbClr val="FF0000"/>
                </a:solidFill>
                <a:effectLst>
                  <a:outerShdw dist="38100" dir="2640000" algn="bl" rotWithShape="0">
                    <a:schemeClr val="accent1"/>
                  </a:outerShdw>
                </a:effectLst>
                <a:latin typeface="Arial" charset="0"/>
              </a:rPr>
              <a:t>INDIVIDUAL </a:t>
            </a:r>
          </a:p>
          <a:p>
            <a:pPr algn="ctr">
              <a:defRPr/>
            </a:pPr>
            <a:r>
              <a:rPr lang="en-US" sz="4400" b="1" dirty="0">
                <a:ln w="12700">
                  <a:solidFill>
                    <a:schemeClr val="accent1"/>
                  </a:solidFill>
                  <a:prstDash val="solid"/>
                </a:ln>
                <a:solidFill>
                  <a:srgbClr val="FF0000"/>
                </a:solidFill>
                <a:effectLst>
                  <a:outerShdw dist="38100" dir="2640000" algn="bl" rotWithShape="0">
                    <a:schemeClr val="accent1"/>
                  </a:outerShdw>
                </a:effectLst>
                <a:latin typeface="Arial" charset="0"/>
              </a:rPr>
              <a:t>LIBERTY</a:t>
            </a:r>
          </a:p>
        </p:txBody>
      </p:sp>
      <p:sp>
        <p:nvSpPr>
          <p:cNvPr id="42" name="Rectangle 41">
            <a:extLst>
              <a:ext uri="{FF2B5EF4-FFF2-40B4-BE49-F238E27FC236}">
                <a16:creationId xmlns:a16="http://schemas.microsoft.com/office/drawing/2014/main" id="{422669F3-8842-4245-B851-984629765CA4}"/>
              </a:ext>
            </a:extLst>
          </p:cNvPr>
          <p:cNvSpPr/>
          <p:nvPr/>
        </p:nvSpPr>
        <p:spPr>
          <a:xfrm>
            <a:off x="680280" y="784386"/>
            <a:ext cx="3685048" cy="769441"/>
          </a:xfrm>
          <a:prstGeom prst="rect">
            <a:avLst/>
          </a:prstGeom>
          <a:noFill/>
        </p:spPr>
        <p:txBody>
          <a:bodyPr wrap="none">
            <a:spAutoFit/>
          </a:bodyPr>
          <a:lstStyle/>
          <a:p>
            <a:pPr algn="ctr">
              <a:defRPr/>
            </a:pPr>
            <a:r>
              <a:rPr lang="en-US" sz="4400" b="1" dirty="0">
                <a:ln w="12700">
                  <a:solidFill>
                    <a:schemeClr val="accent1"/>
                  </a:solidFill>
                  <a:prstDash val="solid"/>
                </a:ln>
                <a:solidFill>
                  <a:srgbClr val="FF0000"/>
                </a:solidFill>
                <a:effectLst>
                  <a:outerShdw dist="38100" dir="2640000" algn="bl" rotWithShape="0">
                    <a:schemeClr val="accent1"/>
                  </a:outerShdw>
                </a:effectLst>
                <a:latin typeface="Arial" charset="0"/>
              </a:rPr>
              <a:t>TOLERANCE</a:t>
            </a:r>
          </a:p>
        </p:txBody>
      </p:sp>
      <p:pic>
        <p:nvPicPr>
          <p:cNvPr id="7" name="Picture 6">
            <a:extLst>
              <a:ext uri="{FF2B5EF4-FFF2-40B4-BE49-F238E27FC236}">
                <a16:creationId xmlns:a16="http://schemas.microsoft.com/office/drawing/2014/main" id="{1A81BA0A-BB47-4713-AA21-9B724792D948}"/>
              </a:ext>
            </a:extLst>
          </p:cNvPr>
          <p:cNvPicPr>
            <a:picLocks noChangeAspect="1"/>
          </p:cNvPicPr>
          <p:nvPr/>
        </p:nvPicPr>
        <p:blipFill>
          <a:blip r:embed="rId4"/>
          <a:stretch>
            <a:fillRect/>
          </a:stretch>
        </p:blipFill>
        <p:spPr>
          <a:xfrm>
            <a:off x="4198901" y="1787754"/>
            <a:ext cx="3882794" cy="2562644"/>
          </a:xfrm>
          <a:prstGeom prst="rect">
            <a:avLst/>
          </a:prstGeom>
        </p:spPr>
      </p:pic>
    </p:spTree>
    <p:extLst>
      <p:ext uri="{BB962C8B-B14F-4D97-AF65-F5344CB8AC3E}">
        <p14:creationId xmlns:p14="http://schemas.microsoft.com/office/powerpoint/2010/main" val="19970162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D476-6322-4CCB-AAFE-268070EC9D82}"/>
              </a:ext>
            </a:extLst>
          </p:cNvPr>
          <p:cNvSpPr>
            <a:spLocks noGrp="1"/>
          </p:cNvSpPr>
          <p:nvPr>
            <p:ph type="title"/>
          </p:nvPr>
        </p:nvSpPr>
        <p:spPr>
          <a:xfrm>
            <a:off x="3066758" y="201747"/>
            <a:ext cx="8787618" cy="6454505"/>
          </a:xfrm>
          <a:solidFill>
            <a:schemeClr val="bg1">
              <a:lumMod val="95000"/>
            </a:schemeClr>
          </a:solidFill>
        </p:spPr>
        <p:txBody>
          <a:bodyPr>
            <a:normAutofit fontScale="90000"/>
          </a:bodyPr>
          <a:lstStyle/>
          <a:p>
            <a:r>
              <a:rPr lang="en-GB" sz="2700" b="1" dirty="0"/>
              <a:t>In Britain there are 4 values that underpin our society.</a:t>
            </a:r>
            <a:br>
              <a:rPr lang="en-GB" sz="2700" b="1" dirty="0"/>
            </a:br>
            <a:br>
              <a:rPr lang="en-GB" sz="2700" b="1" dirty="0"/>
            </a:br>
            <a:br>
              <a:rPr lang="en-GB" sz="2700" b="1" dirty="0"/>
            </a:br>
            <a:r>
              <a:rPr lang="en-GB" sz="2700" b="1" dirty="0"/>
              <a:t>Tolerance – this means respecting other people, their uniqueness and their lifestyle (as long as it is within the law).</a:t>
            </a:r>
            <a:br>
              <a:rPr lang="en-GB" sz="2700" b="1" dirty="0"/>
            </a:br>
            <a:br>
              <a:rPr lang="en-GB" sz="2700" b="1" dirty="0"/>
            </a:br>
            <a:r>
              <a:rPr lang="en-GB" sz="2700" b="1" dirty="0"/>
              <a:t>Rule of law – in Britain we must respect and adhere to the laws of our society. </a:t>
            </a:r>
            <a:br>
              <a:rPr lang="en-GB" sz="2700" b="1" dirty="0"/>
            </a:br>
            <a:br>
              <a:rPr lang="en-GB" sz="2700" b="1" dirty="0"/>
            </a:br>
            <a:r>
              <a:rPr lang="en-GB" sz="2700" b="1" dirty="0"/>
              <a:t>Individual liberty – we should all be free to make our own decisions and have freedom of speech (as long as what we say is not against the law). </a:t>
            </a:r>
            <a:br>
              <a:rPr lang="en-GB" sz="2700" b="1" dirty="0"/>
            </a:br>
            <a:br>
              <a:rPr lang="en-GB" sz="2700" b="1" dirty="0"/>
            </a:br>
            <a:r>
              <a:rPr lang="en-GB" sz="2700" b="1" dirty="0"/>
              <a:t>Democracy – we all have a right to vote and choose who we want to represent us in Parliament and in local councils. </a:t>
            </a:r>
            <a:br>
              <a:rPr lang="en-GB" sz="2700" b="1" dirty="0"/>
            </a:br>
            <a:br>
              <a:rPr lang="en-GB" b="1" dirty="0"/>
            </a:br>
            <a:endParaRPr lang="en-GB" b="1" dirty="0"/>
          </a:p>
        </p:txBody>
      </p:sp>
    </p:spTree>
    <p:extLst>
      <p:ext uri="{BB962C8B-B14F-4D97-AF65-F5344CB8AC3E}">
        <p14:creationId xmlns:p14="http://schemas.microsoft.com/office/powerpoint/2010/main" val="458356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64A8-478C-4FE7-A2F2-9BF88D96AD56}"/>
              </a:ext>
            </a:extLst>
          </p:cNvPr>
          <p:cNvPicPr>
            <a:picLocks noChangeAspect="1"/>
          </p:cNvPicPr>
          <p:nvPr/>
        </p:nvPicPr>
        <p:blipFill>
          <a:blip r:embed="rId2"/>
          <a:stretch>
            <a:fillRect/>
          </a:stretch>
        </p:blipFill>
        <p:spPr>
          <a:xfrm>
            <a:off x="3568341" y="187118"/>
            <a:ext cx="7404459" cy="6483764"/>
          </a:xfrm>
          <a:prstGeom prst="rect">
            <a:avLst/>
          </a:prstGeom>
        </p:spPr>
      </p:pic>
      <p:sp>
        <p:nvSpPr>
          <p:cNvPr id="2" name="Cloud 1">
            <a:extLst>
              <a:ext uri="{FF2B5EF4-FFF2-40B4-BE49-F238E27FC236}">
                <a16:creationId xmlns:a16="http://schemas.microsoft.com/office/drawing/2014/main" id="{00AA5343-ED87-4245-9974-1D6EE1832EDC}"/>
              </a:ext>
            </a:extLst>
          </p:cNvPr>
          <p:cNvSpPr/>
          <p:nvPr/>
        </p:nvSpPr>
        <p:spPr>
          <a:xfrm>
            <a:off x="463239" y="1552001"/>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Sexuality</a:t>
            </a:r>
          </a:p>
        </p:txBody>
      </p:sp>
      <p:sp>
        <p:nvSpPr>
          <p:cNvPr id="4" name="Cloud 3">
            <a:extLst>
              <a:ext uri="{FF2B5EF4-FFF2-40B4-BE49-F238E27FC236}">
                <a16:creationId xmlns:a16="http://schemas.microsoft.com/office/drawing/2014/main" id="{345EB199-9DA1-42DE-BBFD-6E2298D4B0FF}"/>
              </a:ext>
            </a:extLst>
          </p:cNvPr>
          <p:cNvSpPr/>
          <p:nvPr/>
        </p:nvSpPr>
        <p:spPr>
          <a:xfrm>
            <a:off x="6570621" y="187118"/>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Gender</a:t>
            </a:r>
          </a:p>
        </p:txBody>
      </p:sp>
      <p:sp>
        <p:nvSpPr>
          <p:cNvPr id="6" name="Cloud 5">
            <a:extLst>
              <a:ext uri="{FF2B5EF4-FFF2-40B4-BE49-F238E27FC236}">
                <a16:creationId xmlns:a16="http://schemas.microsoft.com/office/drawing/2014/main" id="{AB107C29-6962-46D3-AF44-C3253DB2B6EE}"/>
              </a:ext>
            </a:extLst>
          </p:cNvPr>
          <p:cNvSpPr/>
          <p:nvPr/>
        </p:nvSpPr>
        <p:spPr>
          <a:xfrm>
            <a:off x="743079" y="3066036"/>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Disability</a:t>
            </a:r>
          </a:p>
        </p:txBody>
      </p:sp>
      <p:sp>
        <p:nvSpPr>
          <p:cNvPr id="7" name="Cloud 6">
            <a:extLst>
              <a:ext uri="{FF2B5EF4-FFF2-40B4-BE49-F238E27FC236}">
                <a16:creationId xmlns:a16="http://schemas.microsoft.com/office/drawing/2014/main" id="{EC232CA6-240C-4131-BFDC-86A5A05D1558}"/>
              </a:ext>
            </a:extLst>
          </p:cNvPr>
          <p:cNvSpPr/>
          <p:nvPr/>
        </p:nvSpPr>
        <p:spPr>
          <a:xfrm>
            <a:off x="1179724" y="4684700"/>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Ability</a:t>
            </a:r>
          </a:p>
        </p:txBody>
      </p:sp>
      <p:sp>
        <p:nvSpPr>
          <p:cNvPr id="8" name="Cloud 7">
            <a:extLst>
              <a:ext uri="{FF2B5EF4-FFF2-40B4-BE49-F238E27FC236}">
                <a16:creationId xmlns:a16="http://schemas.microsoft.com/office/drawing/2014/main" id="{5A4B9C6A-4F4E-4039-A4B7-4021E8475971}"/>
              </a:ext>
            </a:extLst>
          </p:cNvPr>
          <p:cNvSpPr/>
          <p:nvPr/>
        </p:nvSpPr>
        <p:spPr>
          <a:xfrm>
            <a:off x="9356024" y="1847106"/>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Ethnicity</a:t>
            </a:r>
          </a:p>
        </p:txBody>
      </p:sp>
      <p:sp>
        <p:nvSpPr>
          <p:cNvPr id="9" name="Cloud 8">
            <a:extLst>
              <a:ext uri="{FF2B5EF4-FFF2-40B4-BE49-F238E27FC236}">
                <a16:creationId xmlns:a16="http://schemas.microsoft.com/office/drawing/2014/main" id="{D9FF4080-A054-46A1-9768-C88405A17ACC}"/>
              </a:ext>
            </a:extLst>
          </p:cNvPr>
          <p:cNvSpPr/>
          <p:nvPr/>
        </p:nvSpPr>
        <p:spPr>
          <a:xfrm>
            <a:off x="8916231" y="445208"/>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Religion</a:t>
            </a:r>
          </a:p>
        </p:txBody>
      </p:sp>
      <p:sp>
        <p:nvSpPr>
          <p:cNvPr id="10" name="Cloud 9">
            <a:extLst>
              <a:ext uri="{FF2B5EF4-FFF2-40B4-BE49-F238E27FC236}">
                <a16:creationId xmlns:a16="http://schemas.microsoft.com/office/drawing/2014/main" id="{B46ECE75-7441-416A-9C74-B0441B2B9A5D}"/>
              </a:ext>
            </a:extLst>
          </p:cNvPr>
          <p:cNvSpPr/>
          <p:nvPr/>
        </p:nvSpPr>
        <p:spPr>
          <a:xfrm>
            <a:off x="1576509" y="311608"/>
            <a:ext cx="2785403" cy="1828800"/>
          </a:xfrm>
          <a:prstGeom prst="clou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Wealth</a:t>
            </a:r>
          </a:p>
        </p:txBody>
      </p:sp>
    </p:spTree>
    <p:extLst>
      <p:ext uri="{BB962C8B-B14F-4D97-AF65-F5344CB8AC3E}">
        <p14:creationId xmlns:p14="http://schemas.microsoft.com/office/powerpoint/2010/main" val="102755202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1C6516A-2571-4E49-9A0B-C82D78CBDB63}"/>
              </a:ext>
            </a:extLst>
          </p:cNvPr>
          <p:cNvPicPr>
            <a:picLocks noChangeAspect="1"/>
          </p:cNvPicPr>
          <p:nvPr/>
        </p:nvPicPr>
        <p:blipFill>
          <a:blip r:embed="rId2"/>
          <a:stretch>
            <a:fillRect/>
          </a:stretch>
        </p:blipFill>
        <p:spPr>
          <a:xfrm>
            <a:off x="2371578" y="282454"/>
            <a:ext cx="2917874" cy="1641304"/>
          </a:xfrm>
          <a:prstGeom prst="rect">
            <a:avLst/>
          </a:prstGeom>
        </p:spPr>
      </p:pic>
      <p:pic>
        <p:nvPicPr>
          <p:cNvPr id="3" name="Picture 2">
            <a:extLst>
              <a:ext uri="{FF2B5EF4-FFF2-40B4-BE49-F238E27FC236}">
                <a16:creationId xmlns:a16="http://schemas.microsoft.com/office/drawing/2014/main" id="{B181C65A-D88A-494A-8A41-52733AE260F7}"/>
              </a:ext>
            </a:extLst>
          </p:cNvPr>
          <p:cNvPicPr>
            <a:picLocks noChangeAspect="1"/>
          </p:cNvPicPr>
          <p:nvPr/>
        </p:nvPicPr>
        <p:blipFill>
          <a:blip r:embed="rId3"/>
          <a:stretch>
            <a:fillRect/>
          </a:stretch>
        </p:blipFill>
        <p:spPr>
          <a:xfrm>
            <a:off x="3141202" y="2019713"/>
            <a:ext cx="3452476" cy="2296037"/>
          </a:xfrm>
          <a:prstGeom prst="rect">
            <a:avLst/>
          </a:prstGeom>
        </p:spPr>
      </p:pic>
      <p:pic>
        <p:nvPicPr>
          <p:cNvPr id="1030" name="Picture 6" descr="Image result for queen elizabeth 1">
            <a:extLst>
              <a:ext uri="{FF2B5EF4-FFF2-40B4-BE49-F238E27FC236}">
                <a16:creationId xmlns:a16="http://schemas.microsoft.com/office/drawing/2014/main" id="{74C2D355-6194-477A-8351-2053722A40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918" y="1841608"/>
            <a:ext cx="2324317" cy="294718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triangular slave trade">
            <a:extLst>
              <a:ext uri="{FF2B5EF4-FFF2-40B4-BE49-F238E27FC236}">
                <a16:creationId xmlns:a16="http://schemas.microsoft.com/office/drawing/2014/main" id="{02023B31-1B2E-4603-9BAA-0E0B7F62DA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0112" y="79342"/>
            <a:ext cx="3879676" cy="274906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3485831-120E-4D9A-A463-97D956432EDC}"/>
              </a:ext>
            </a:extLst>
          </p:cNvPr>
          <p:cNvPicPr>
            <a:picLocks noChangeAspect="1"/>
          </p:cNvPicPr>
          <p:nvPr/>
        </p:nvPicPr>
        <p:blipFill>
          <a:blip r:embed="rId6"/>
          <a:stretch>
            <a:fillRect/>
          </a:stretch>
        </p:blipFill>
        <p:spPr>
          <a:xfrm>
            <a:off x="6150125" y="2869478"/>
            <a:ext cx="3099070" cy="2120926"/>
          </a:xfrm>
          <a:prstGeom prst="rect">
            <a:avLst/>
          </a:prstGeom>
        </p:spPr>
      </p:pic>
      <p:pic>
        <p:nvPicPr>
          <p:cNvPr id="1034" name="Picture 10" descr="Image result for elizabeth eckford">
            <a:extLst>
              <a:ext uri="{FF2B5EF4-FFF2-40B4-BE49-F238E27FC236}">
                <a16:creationId xmlns:a16="http://schemas.microsoft.com/office/drawing/2014/main" id="{221683B6-029C-4B21-8AA3-CCC4ADAA375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53091" y="4614187"/>
            <a:ext cx="3099071" cy="20660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06E795E-F623-480F-99E5-C996A3912BAB}"/>
              </a:ext>
            </a:extLst>
          </p:cNvPr>
          <p:cNvPicPr>
            <a:picLocks noChangeAspect="1"/>
          </p:cNvPicPr>
          <p:nvPr/>
        </p:nvPicPr>
        <p:blipFill>
          <a:blip r:embed="rId8"/>
          <a:stretch>
            <a:fillRect/>
          </a:stretch>
        </p:blipFill>
        <p:spPr>
          <a:xfrm>
            <a:off x="10046460" y="3101159"/>
            <a:ext cx="1891323" cy="2834145"/>
          </a:xfrm>
          <a:prstGeom prst="rect">
            <a:avLst/>
          </a:prstGeom>
        </p:spPr>
      </p:pic>
      <p:pic>
        <p:nvPicPr>
          <p:cNvPr id="1028" name="Picture 4" descr="Image result for first world war">
            <a:extLst>
              <a:ext uri="{FF2B5EF4-FFF2-40B4-BE49-F238E27FC236}">
                <a16:creationId xmlns:a16="http://schemas.microsoft.com/office/drawing/2014/main" id="{E5237804-14E5-4386-B928-C12BC2736EA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91587" y="4411705"/>
            <a:ext cx="3712799" cy="2317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10888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D476-6322-4CCB-AAFE-268070EC9D82}"/>
              </a:ext>
            </a:extLst>
          </p:cNvPr>
          <p:cNvSpPr>
            <a:spLocks noGrp="1"/>
          </p:cNvSpPr>
          <p:nvPr>
            <p:ph type="title"/>
          </p:nvPr>
        </p:nvSpPr>
        <p:spPr>
          <a:xfrm>
            <a:off x="1786597" y="0"/>
            <a:ext cx="10405403" cy="6857999"/>
          </a:xfrm>
          <a:solidFill>
            <a:schemeClr val="bg1">
              <a:lumMod val="95000"/>
            </a:schemeClr>
          </a:solidFill>
        </p:spPr>
        <p:txBody>
          <a:bodyPr>
            <a:normAutofit fontScale="90000"/>
          </a:bodyPr>
          <a:lstStyle/>
          <a:p>
            <a:r>
              <a:rPr lang="en-GB" b="1" dirty="0"/>
              <a:t>Black History Month (BHM) is celebrated in Britain in October every year and with good reason. </a:t>
            </a:r>
            <a:br>
              <a:rPr lang="en-GB" b="1" dirty="0"/>
            </a:br>
            <a:br>
              <a:rPr lang="en-GB" b="1" dirty="0"/>
            </a:br>
            <a:r>
              <a:rPr lang="en-GB" b="1" dirty="0"/>
              <a:t>Growing up in Britain, your History lessons largely refer to white people, which is understandable in as much that the black communities did not develop widely in the UK until the 20</a:t>
            </a:r>
            <a:r>
              <a:rPr lang="en-GB" b="1" baseline="30000" dirty="0"/>
              <a:t>th</a:t>
            </a:r>
            <a:r>
              <a:rPr lang="en-GB" b="1" dirty="0"/>
              <a:t> Century.</a:t>
            </a:r>
            <a:br>
              <a:rPr lang="en-GB" b="1" dirty="0"/>
            </a:br>
            <a:br>
              <a:rPr lang="en-GB" b="1" dirty="0"/>
            </a:br>
            <a:r>
              <a:rPr lang="en-GB" b="1" dirty="0"/>
              <a:t>The black History taught, quite rightly, focuses on the Triangular Slave Trade and Civil Rights. Whilst these topics are important to learn, there is much more to black history. So BHM gives us a chance to consider and celebrate the contributions to British life from the black community. </a:t>
            </a:r>
            <a:br>
              <a:rPr lang="en-GB" b="1" dirty="0"/>
            </a:br>
            <a:endParaRPr lang="en-GB" b="1" dirty="0"/>
          </a:p>
        </p:txBody>
      </p:sp>
    </p:spTree>
    <p:extLst>
      <p:ext uri="{BB962C8B-B14F-4D97-AF65-F5344CB8AC3E}">
        <p14:creationId xmlns:p14="http://schemas.microsoft.com/office/powerpoint/2010/main" val="138369325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0" name="Picture 12" descr="Image result for raheem sterling">
            <a:extLst>
              <a:ext uri="{FF2B5EF4-FFF2-40B4-BE49-F238E27FC236}">
                <a16:creationId xmlns:a16="http://schemas.microsoft.com/office/drawing/2014/main" id="{E6283A17-7110-4520-9E2F-20E26C8C321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76582" y="83315"/>
            <a:ext cx="1963717" cy="294762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713442A-C1DA-48BF-B882-3276E3FF0C42}"/>
              </a:ext>
            </a:extLst>
          </p:cNvPr>
          <p:cNvPicPr>
            <a:picLocks noChangeAspect="1"/>
          </p:cNvPicPr>
          <p:nvPr/>
        </p:nvPicPr>
        <p:blipFill>
          <a:blip r:embed="rId3"/>
          <a:stretch>
            <a:fillRect/>
          </a:stretch>
        </p:blipFill>
        <p:spPr>
          <a:xfrm>
            <a:off x="430905" y="86126"/>
            <a:ext cx="4572000" cy="3214343"/>
          </a:xfrm>
          <a:prstGeom prst="rect">
            <a:avLst/>
          </a:prstGeom>
        </p:spPr>
      </p:pic>
      <p:pic>
        <p:nvPicPr>
          <p:cNvPr id="2050" name="Picture 2" descr="Image result for black doctors uk">
            <a:extLst>
              <a:ext uri="{FF2B5EF4-FFF2-40B4-BE49-F238E27FC236}">
                <a16:creationId xmlns:a16="http://schemas.microsoft.com/office/drawing/2014/main" id="{7E2FCF20-12E0-4358-8A4E-C60D2811EA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4727" y="202538"/>
            <a:ext cx="4572000" cy="26574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2DAD7DA-F22F-4341-9A19-46F183565A34}"/>
              </a:ext>
            </a:extLst>
          </p:cNvPr>
          <p:cNvPicPr>
            <a:picLocks noChangeAspect="1"/>
          </p:cNvPicPr>
          <p:nvPr/>
        </p:nvPicPr>
        <p:blipFill>
          <a:blip r:embed="rId5"/>
          <a:stretch>
            <a:fillRect/>
          </a:stretch>
        </p:blipFill>
        <p:spPr>
          <a:xfrm>
            <a:off x="97569" y="3182762"/>
            <a:ext cx="3434322" cy="2530553"/>
          </a:xfrm>
          <a:prstGeom prst="rect">
            <a:avLst/>
          </a:prstGeom>
        </p:spPr>
      </p:pic>
      <p:pic>
        <p:nvPicPr>
          <p:cNvPr id="2052" name="Picture 4" descr="https://archive.voice-online.co.uk/sites/default/files/imagecache/455/Turnquest.jpg">
            <a:extLst>
              <a:ext uri="{FF2B5EF4-FFF2-40B4-BE49-F238E27FC236}">
                <a16:creationId xmlns:a16="http://schemas.microsoft.com/office/drawing/2014/main" id="{6CCFDE8C-80AC-4D9D-BBF5-3C6CB4C199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3230" y="4127642"/>
            <a:ext cx="2961743" cy="250609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black firefighters uk">
            <a:extLst>
              <a:ext uri="{FF2B5EF4-FFF2-40B4-BE49-F238E27FC236}">
                <a16:creationId xmlns:a16="http://schemas.microsoft.com/office/drawing/2014/main" id="{402108BB-2F6B-4516-BB97-1F5913A8C21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3407" y="2748193"/>
            <a:ext cx="3884804" cy="21844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black police officers uk">
            <a:extLst>
              <a:ext uri="{FF2B5EF4-FFF2-40B4-BE49-F238E27FC236}">
                <a16:creationId xmlns:a16="http://schemas.microsoft.com/office/drawing/2014/main" id="{1BFCA6C6-2EEC-4F2E-9B6A-813635F610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8712" y="2137455"/>
            <a:ext cx="3316979" cy="199018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dina asher smith">
            <a:extLst>
              <a:ext uri="{FF2B5EF4-FFF2-40B4-BE49-F238E27FC236}">
                <a16:creationId xmlns:a16="http://schemas.microsoft.com/office/drawing/2014/main" id="{FD3B3A31-9242-4BE8-89BD-6EA6FFB549A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02543" y="4412818"/>
            <a:ext cx="3543147" cy="2101867"/>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alesha dixon">
            <a:extLst>
              <a:ext uri="{FF2B5EF4-FFF2-40B4-BE49-F238E27FC236}">
                <a16:creationId xmlns:a16="http://schemas.microsoft.com/office/drawing/2014/main" id="{27681F5E-A75B-4502-9D5F-7513A820B519}"/>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1456" t="-1215" r="19087" b="1215"/>
          <a:stretch/>
        </p:blipFill>
        <p:spPr bwMode="auto">
          <a:xfrm>
            <a:off x="250085" y="4992311"/>
            <a:ext cx="1564645" cy="17795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A1E3074-B31D-4032-BCC1-6C58B0D324AF}"/>
              </a:ext>
            </a:extLst>
          </p:cNvPr>
          <p:cNvPicPr>
            <a:picLocks noChangeAspect="1"/>
          </p:cNvPicPr>
          <p:nvPr/>
        </p:nvPicPr>
        <p:blipFill>
          <a:blip r:embed="rId11"/>
          <a:stretch>
            <a:fillRect/>
          </a:stretch>
        </p:blipFill>
        <p:spPr>
          <a:xfrm>
            <a:off x="5840865" y="5224455"/>
            <a:ext cx="2907083" cy="1509715"/>
          </a:xfrm>
          <a:prstGeom prst="rect">
            <a:avLst/>
          </a:prstGeom>
        </p:spPr>
      </p:pic>
    </p:spTree>
    <p:extLst>
      <p:ext uri="{BB962C8B-B14F-4D97-AF65-F5344CB8AC3E}">
        <p14:creationId xmlns:p14="http://schemas.microsoft.com/office/powerpoint/2010/main" val="366539026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D476-6322-4CCB-AAFE-268070EC9D82}"/>
              </a:ext>
            </a:extLst>
          </p:cNvPr>
          <p:cNvSpPr>
            <a:spLocks noGrp="1"/>
          </p:cNvSpPr>
          <p:nvPr>
            <p:ph type="title"/>
          </p:nvPr>
        </p:nvSpPr>
        <p:spPr>
          <a:xfrm>
            <a:off x="2982349" y="418038"/>
            <a:ext cx="8745415" cy="6021923"/>
          </a:xfrm>
          <a:solidFill>
            <a:schemeClr val="bg1">
              <a:lumMod val="95000"/>
            </a:schemeClr>
          </a:solidFill>
        </p:spPr>
        <p:txBody>
          <a:bodyPr>
            <a:normAutofit fontScale="90000"/>
          </a:bodyPr>
          <a:lstStyle/>
          <a:p>
            <a:r>
              <a:rPr lang="en-GB" b="1" dirty="0"/>
              <a:t>During BHM there will be a number of celebrations around the country and many films and documentaries on TV. These allow us to consider the challenges faced by the black community and also allow us to reflect upon the benefits of Britain being a multi-cultural society. </a:t>
            </a:r>
            <a:br>
              <a:rPr lang="en-GB" b="1" dirty="0"/>
            </a:br>
            <a:br>
              <a:rPr lang="en-GB" b="1" dirty="0"/>
            </a:br>
            <a:r>
              <a:rPr lang="en-GB" b="1" dirty="0"/>
              <a:t>Each year the theme is slightly different and this year the theme is </a:t>
            </a:r>
            <a:br>
              <a:rPr lang="en-GB" b="1" dirty="0"/>
            </a:br>
            <a:br>
              <a:rPr lang="en-GB" b="1" dirty="0"/>
            </a:br>
            <a:r>
              <a:rPr lang="en-GB" b="1" dirty="0"/>
              <a:t>“Archiving the past, reflecting the future.”</a:t>
            </a:r>
            <a:br>
              <a:rPr lang="en-GB" b="1" dirty="0"/>
            </a:br>
            <a:br>
              <a:rPr lang="en-GB" b="1" dirty="0"/>
            </a:br>
            <a:br>
              <a:rPr lang="en-GB" b="1" dirty="0"/>
            </a:br>
            <a:br>
              <a:rPr lang="en-GB" b="1" dirty="0"/>
            </a:br>
            <a:br>
              <a:rPr lang="en-GB" b="1" dirty="0"/>
            </a:br>
            <a:endParaRPr lang="en-GB" b="1" dirty="0"/>
          </a:p>
        </p:txBody>
      </p:sp>
    </p:spTree>
    <p:extLst>
      <p:ext uri="{BB962C8B-B14F-4D97-AF65-F5344CB8AC3E}">
        <p14:creationId xmlns:p14="http://schemas.microsoft.com/office/powerpoint/2010/main" val="42284058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D476-6322-4CCB-AAFE-268070EC9D82}"/>
              </a:ext>
            </a:extLst>
          </p:cNvPr>
          <p:cNvSpPr>
            <a:spLocks noGrp="1"/>
          </p:cNvSpPr>
          <p:nvPr>
            <p:ph type="title"/>
          </p:nvPr>
        </p:nvSpPr>
        <p:spPr>
          <a:xfrm>
            <a:off x="1280160" y="0"/>
            <a:ext cx="10911840" cy="1688123"/>
          </a:xfrm>
          <a:solidFill>
            <a:schemeClr val="bg1">
              <a:lumMod val="95000"/>
            </a:schemeClr>
          </a:solidFill>
        </p:spPr>
        <p:txBody>
          <a:bodyPr>
            <a:normAutofit fontScale="90000"/>
          </a:bodyPr>
          <a:lstStyle/>
          <a:p>
            <a:pPr algn="ctr"/>
            <a:br>
              <a:rPr lang="en-GB" b="1" dirty="0"/>
            </a:br>
            <a:r>
              <a:rPr lang="en-GB" sz="4400" b="1" dirty="0">
                <a:solidFill>
                  <a:schemeClr val="tx1"/>
                </a:solidFill>
              </a:rPr>
              <a:t>“Archiving the past, reflecting the future”</a:t>
            </a:r>
            <a:br>
              <a:rPr lang="en-GB" sz="4400" b="1" dirty="0">
                <a:solidFill>
                  <a:schemeClr val="tx1"/>
                </a:solidFill>
              </a:rPr>
            </a:br>
            <a:br>
              <a:rPr lang="en-GB" sz="4400" b="1" dirty="0"/>
            </a:br>
            <a:br>
              <a:rPr lang="en-GB" b="1" dirty="0"/>
            </a:br>
            <a:br>
              <a:rPr lang="en-GB" b="1" dirty="0"/>
            </a:br>
            <a:br>
              <a:rPr lang="en-GB" b="1" dirty="0"/>
            </a:br>
            <a:br>
              <a:rPr lang="en-GB" b="1" dirty="0"/>
            </a:br>
            <a:endParaRPr lang="en-GB" b="1" dirty="0"/>
          </a:p>
        </p:txBody>
      </p:sp>
      <p:pic>
        <p:nvPicPr>
          <p:cNvPr id="3074" name="Picture 2" descr="Image result for the romans in britain">
            <a:extLst>
              <a:ext uri="{FF2B5EF4-FFF2-40B4-BE49-F238E27FC236}">
                <a16:creationId xmlns:a16="http://schemas.microsoft.com/office/drawing/2014/main" id="{4C986F01-4D46-454B-9AA2-B8035DDB67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22754"/>
            <a:ext cx="2873280" cy="215779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the anglo-saxons">
            <a:extLst>
              <a:ext uri="{FF2B5EF4-FFF2-40B4-BE49-F238E27FC236}">
                <a16:creationId xmlns:a16="http://schemas.microsoft.com/office/drawing/2014/main" id="{30432675-FFBF-4530-820C-D3E2F255D9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3" y="3429000"/>
            <a:ext cx="3051817" cy="144113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the normans">
            <a:extLst>
              <a:ext uri="{FF2B5EF4-FFF2-40B4-BE49-F238E27FC236}">
                <a16:creationId xmlns:a16="http://schemas.microsoft.com/office/drawing/2014/main" id="{6BA8A0B6-ADDB-470D-A8B6-C58DF06F2D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54" y="4939636"/>
            <a:ext cx="2857500" cy="183832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the french huguenots uk">
            <a:extLst>
              <a:ext uri="{FF2B5EF4-FFF2-40B4-BE49-F238E27FC236}">
                <a16:creationId xmlns:a16="http://schemas.microsoft.com/office/drawing/2014/main" id="{7EA9650D-91C2-4CF9-A793-4CDF8FFDECD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63178" y="1246140"/>
            <a:ext cx="2563045" cy="3135755"/>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Related image">
            <a:extLst>
              <a:ext uri="{FF2B5EF4-FFF2-40B4-BE49-F238E27FC236}">
                <a16:creationId xmlns:a16="http://schemas.microsoft.com/office/drawing/2014/main" id="{0BC41787-8495-4CB4-8403-BB19954224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6321" y="4218560"/>
            <a:ext cx="3419047" cy="2559401"/>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Image result for windrush">
            <a:extLst>
              <a:ext uri="{FF2B5EF4-FFF2-40B4-BE49-F238E27FC236}">
                <a16:creationId xmlns:a16="http://schemas.microsoft.com/office/drawing/2014/main" id="{7984D550-4FBE-4998-BABF-1D02F558A6D4}"/>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2940" r="11548"/>
          <a:stretch/>
        </p:blipFill>
        <p:spPr bwMode="auto">
          <a:xfrm>
            <a:off x="5316143" y="1206298"/>
            <a:ext cx="4517173" cy="336492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Image result for asian  uk 1970s">
            <a:extLst>
              <a:ext uri="{FF2B5EF4-FFF2-40B4-BE49-F238E27FC236}">
                <a16:creationId xmlns:a16="http://schemas.microsoft.com/office/drawing/2014/main" id="{07E96DCF-8986-4AF8-98A0-C556DDC90D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26285" y="4003833"/>
            <a:ext cx="3907304" cy="261079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70EF302-D940-4B53-A705-7B2191A72319}"/>
              </a:ext>
            </a:extLst>
          </p:cNvPr>
          <p:cNvPicPr>
            <a:picLocks noChangeAspect="1"/>
          </p:cNvPicPr>
          <p:nvPr/>
        </p:nvPicPr>
        <p:blipFill rotWithShape="1">
          <a:blip r:embed="rId9"/>
          <a:srcRect l="20542" r="16512" b="23077"/>
          <a:stretch/>
        </p:blipFill>
        <p:spPr>
          <a:xfrm>
            <a:off x="9569275" y="1580927"/>
            <a:ext cx="2618036" cy="2399567"/>
          </a:xfrm>
          <a:prstGeom prst="rect">
            <a:avLst/>
          </a:prstGeom>
        </p:spPr>
      </p:pic>
      <p:pic>
        <p:nvPicPr>
          <p:cNvPr id="4" name="Picture 3">
            <a:extLst>
              <a:ext uri="{FF2B5EF4-FFF2-40B4-BE49-F238E27FC236}">
                <a16:creationId xmlns:a16="http://schemas.microsoft.com/office/drawing/2014/main" id="{9590FA21-5614-46A0-9E86-3BC2FE880C9F}"/>
              </a:ext>
            </a:extLst>
          </p:cNvPr>
          <p:cNvPicPr>
            <a:picLocks noChangeAspect="1"/>
          </p:cNvPicPr>
          <p:nvPr/>
        </p:nvPicPr>
        <p:blipFill>
          <a:blip r:embed="rId10"/>
          <a:stretch>
            <a:fillRect/>
          </a:stretch>
        </p:blipFill>
        <p:spPr>
          <a:xfrm>
            <a:off x="9288678" y="4003833"/>
            <a:ext cx="2892799" cy="1929135"/>
          </a:xfrm>
          <a:prstGeom prst="rect">
            <a:avLst/>
          </a:prstGeom>
        </p:spPr>
      </p:pic>
    </p:spTree>
    <p:extLst>
      <p:ext uri="{BB962C8B-B14F-4D97-AF65-F5344CB8AC3E}">
        <p14:creationId xmlns:p14="http://schemas.microsoft.com/office/powerpoint/2010/main" val="107997210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D476-6322-4CCB-AAFE-268070EC9D82}"/>
              </a:ext>
            </a:extLst>
          </p:cNvPr>
          <p:cNvSpPr>
            <a:spLocks noGrp="1"/>
          </p:cNvSpPr>
          <p:nvPr>
            <p:ph type="title"/>
          </p:nvPr>
        </p:nvSpPr>
        <p:spPr>
          <a:xfrm>
            <a:off x="2311570" y="0"/>
            <a:ext cx="9880430" cy="6857999"/>
          </a:xfrm>
          <a:solidFill>
            <a:schemeClr val="bg1">
              <a:lumMod val="95000"/>
            </a:schemeClr>
          </a:solidFill>
        </p:spPr>
        <p:txBody>
          <a:bodyPr>
            <a:normAutofit fontScale="90000"/>
          </a:bodyPr>
          <a:lstStyle/>
          <a:p>
            <a:br>
              <a:rPr lang="en-GB" b="1" dirty="0"/>
            </a:br>
            <a:r>
              <a:rPr lang="en-GB" b="1" dirty="0">
                <a:solidFill>
                  <a:schemeClr val="tx1"/>
                </a:solidFill>
              </a:rPr>
              <a:t>“Archiving the past, reflecting the future”</a:t>
            </a:r>
            <a:br>
              <a:rPr lang="en-GB" b="1" dirty="0">
                <a:solidFill>
                  <a:schemeClr val="tx1"/>
                </a:solidFill>
              </a:rPr>
            </a:br>
            <a:br>
              <a:rPr lang="en-GB" sz="3100" b="1" dirty="0"/>
            </a:br>
            <a:r>
              <a:rPr lang="en-GB" sz="2700" b="1" dirty="0"/>
              <a:t>Understanding the past and appreciating how we all came to be here at EPA, in one community, where there are “No Outsiders,” is really important and helps us respect and tolerate each other. </a:t>
            </a:r>
            <a:br>
              <a:rPr lang="en-GB" sz="2700" b="1" dirty="0"/>
            </a:br>
            <a:br>
              <a:rPr lang="en-GB" sz="2700" b="1" dirty="0"/>
            </a:br>
            <a:r>
              <a:rPr lang="en-GB" sz="2700" b="1" dirty="0"/>
              <a:t>Britain is an Island and many people have settled here over the years: the Romans, the Anglo-Saxons, the Normans and more recently from France, the French Huguenots. In the early 20</a:t>
            </a:r>
            <a:r>
              <a:rPr lang="en-GB" sz="2700" b="1" baseline="30000" dirty="0"/>
              <a:t>th</a:t>
            </a:r>
            <a:r>
              <a:rPr lang="en-GB" sz="2700" b="1" dirty="0"/>
              <a:t> Century: Irish, Germans, Russians and Polish people all settled in the East End of London.</a:t>
            </a:r>
            <a:br>
              <a:rPr lang="en-GB" sz="2700" b="1" dirty="0"/>
            </a:br>
            <a:br>
              <a:rPr lang="en-GB" sz="2700" b="1" dirty="0"/>
            </a:br>
            <a:r>
              <a:rPr lang="en-GB" sz="2700" b="1" dirty="0"/>
              <a:t>In the mid 20</a:t>
            </a:r>
            <a:r>
              <a:rPr lang="en-GB" sz="2700" b="1" baseline="30000" dirty="0"/>
              <a:t>th</a:t>
            </a:r>
            <a:r>
              <a:rPr lang="en-GB" sz="2700" b="1" dirty="0"/>
              <a:t> Century, as we rebuilt Britain after WW2: the Afro-Caribbean, Chinese and Asian communities settled in Britain. </a:t>
            </a:r>
            <a:br>
              <a:rPr lang="en-GB" sz="2700" b="1" dirty="0"/>
            </a:br>
            <a:br>
              <a:rPr lang="en-GB" sz="2700" b="1" dirty="0"/>
            </a:br>
            <a:r>
              <a:rPr lang="en-GB" sz="2700" b="1" dirty="0"/>
              <a:t>Most recently Europeans have settled here. </a:t>
            </a:r>
            <a:br>
              <a:rPr lang="en-GB" sz="2700" b="1" dirty="0"/>
            </a:br>
            <a:br>
              <a:rPr lang="en-GB" sz="2700" b="1" dirty="0"/>
            </a:br>
            <a:br>
              <a:rPr lang="en-GB" b="1" dirty="0"/>
            </a:br>
            <a:br>
              <a:rPr lang="en-GB" b="1" dirty="0"/>
            </a:br>
            <a:endParaRPr lang="en-GB" b="1" dirty="0"/>
          </a:p>
        </p:txBody>
      </p:sp>
    </p:spTree>
    <p:extLst>
      <p:ext uri="{BB962C8B-B14F-4D97-AF65-F5344CB8AC3E}">
        <p14:creationId xmlns:p14="http://schemas.microsoft.com/office/powerpoint/2010/main" val="12077970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D476-6322-4CCB-AAFE-268070EC9D82}"/>
              </a:ext>
            </a:extLst>
          </p:cNvPr>
          <p:cNvSpPr>
            <a:spLocks noGrp="1"/>
          </p:cNvSpPr>
          <p:nvPr>
            <p:ph type="title"/>
          </p:nvPr>
        </p:nvSpPr>
        <p:spPr>
          <a:xfrm>
            <a:off x="1772529" y="0"/>
            <a:ext cx="10419471" cy="6857999"/>
          </a:xfrm>
          <a:solidFill>
            <a:schemeClr val="bg1">
              <a:lumMod val="95000"/>
            </a:schemeClr>
          </a:solidFill>
        </p:spPr>
        <p:txBody>
          <a:bodyPr>
            <a:normAutofit fontScale="90000"/>
          </a:bodyPr>
          <a:lstStyle/>
          <a:p>
            <a:br>
              <a:rPr lang="en-GB" b="1" dirty="0"/>
            </a:br>
            <a:r>
              <a:rPr lang="en-GB" b="1" dirty="0">
                <a:solidFill>
                  <a:schemeClr val="tx1"/>
                </a:solidFill>
              </a:rPr>
              <a:t>“Archiving the past, reflecting the future”</a:t>
            </a:r>
            <a:br>
              <a:rPr lang="en-GB" b="1" dirty="0">
                <a:solidFill>
                  <a:schemeClr val="tx1"/>
                </a:solidFill>
              </a:rPr>
            </a:br>
            <a:br>
              <a:rPr lang="en-GB" sz="3100" b="1" dirty="0"/>
            </a:br>
            <a:r>
              <a:rPr lang="en-GB" sz="3100" b="1" dirty="0"/>
              <a:t>So – how can we celebrate Black History Month and the diversity within our community?</a:t>
            </a:r>
            <a:br>
              <a:rPr lang="en-GB" sz="3100" b="1" dirty="0"/>
            </a:br>
            <a:br>
              <a:rPr lang="en-GB" sz="3100" b="1" dirty="0"/>
            </a:br>
            <a:r>
              <a:rPr lang="en-GB" sz="3100" b="1" dirty="0"/>
              <a:t>We are going to create a display of where our ancestors come from, so that we can “archive the past.” This will enable us appreciate the journeys and stories that are behind the EPA community and consider each others’ diverse backgrounds.</a:t>
            </a:r>
            <a:br>
              <a:rPr lang="en-GB" sz="3100" b="1" dirty="0"/>
            </a:br>
            <a:br>
              <a:rPr lang="en-GB" sz="3100" b="1" dirty="0"/>
            </a:br>
            <a:r>
              <a:rPr lang="en-GB" sz="3100" b="1" dirty="0"/>
              <a:t>Additionally, we will be able to “reflect on the future” and move forward together as a community with improved mutual respect and toleration for each other. </a:t>
            </a:r>
            <a:br>
              <a:rPr lang="en-GB" sz="3100" b="1" dirty="0"/>
            </a:br>
            <a:br>
              <a:rPr lang="en-GB" sz="3100" b="1" dirty="0"/>
            </a:br>
            <a:br>
              <a:rPr lang="en-GB" sz="2700" b="1" dirty="0"/>
            </a:br>
            <a:br>
              <a:rPr lang="en-GB" sz="2700" b="1" dirty="0"/>
            </a:br>
            <a:br>
              <a:rPr lang="en-GB" b="1" dirty="0"/>
            </a:br>
            <a:br>
              <a:rPr lang="en-GB" b="1" dirty="0"/>
            </a:br>
            <a:endParaRPr lang="en-GB" b="1" dirty="0"/>
          </a:p>
        </p:txBody>
      </p:sp>
    </p:spTree>
    <p:extLst>
      <p:ext uri="{BB962C8B-B14F-4D97-AF65-F5344CB8AC3E}">
        <p14:creationId xmlns:p14="http://schemas.microsoft.com/office/powerpoint/2010/main" val="206732431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F27737A0-D7E0-4415-8E90-FD4F69E76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1" name="Freeform 11">
              <a:extLst>
                <a:ext uri="{FF2B5EF4-FFF2-40B4-BE49-F238E27FC236}">
                  <a16:creationId xmlns:a16="http://schemas.microsoft.com/office/drawing/2014/main" id="{506CE375-B39D-4C51-A858-F4A383311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2" name="Freeform 12">
              <a:extLst>
                <a:ext uri="{FF2B5EF4-FFF2-40B4-BE49-F238E27FC236}">
                  <a16:creationId xmlns:a16="http://schemas.microsoft.com/office/drawing/2014/main" id="{64EA8B46-395C-41F6-BE09-548B108098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3" name="Freeform 13">
              <a:extLst>
                <a:ext uri="{FF2B5EF4-FFF2-40B4-BE49-F238E27FC236}">
                  <a16:creationId xmlns:a16="http://schemas.microsoft.com/office/drawing/2014/main" id="{BC7EDC6D-8B00-48D9-B8FD-9B5285FB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4" name="Freeform 14">
              <a:extLst>
                <a:ext uri="{FF2B5EF4-FFF2-40B4-BE49-F238E27FC236}">
                  <a16:creationId xmlns:a16="http://schemas.microsoft.com/office/drawing/2014/main" id="{DE4BD3C3-5C1B-4305-BFA1-9054820BDD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5" name="Freeform 15">
              <a:extLst>
                <a:ext uri="{FF2B5EF4-FFF2-40B4-BE49-F238E27FC236}">
                  <a16:creationId xmlns:a16="http://schemas.microsoft.com/office/drawing/2014/main" id="{4635ED79-E821-4CFD-9F97-D6137E5DCA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6" name="Freeform 16">
              <a:extLst>
                <a:ext uri="{FF2B5EF4-FFF2-40B4-BE49-F238E27FC236}">
                  <a16:creationId xmlns:a16="http://schemas.microsoft.com/office/drawing/2014/main" id="{92FD5F9A-0D1B-4304-AC95-EA6A4E70E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7" name="Freeform 17">
              <a:extLst>
                <a:ext uri="{FF2B5EF4-FFF2-40B4-BE49-F238E27FC236}">
                  <a16:creationId xmlns:a16="http://schemas.microsoft.com/office/drawing/2014/main" id="{E9BB96F9-6F99-413C-909E-6FCF017C1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8" name="Freeform 18">
              <a:extLst>
                <a:ext uri="{FF2B5EF4-FFF2-40B4-BE49-F238E27FC236}">
                  <a16:creationId xmlns:a16="http://schemas.microsoft.com/office/drawing/2014/main" id="{1CCAEE3F-DFD6-4F56-91DF-94C715261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9" name="Freeform 19">
              <a:extLst>
                <a:ext uri="{FF2B5EF4-FFF2-40B4-BE49-F238E27FC236}">
                  <a16:creationId xmlns:a16="http://schemas.microsoft.com/office/drawing/2014/main" id="{A9965128-6557-433B-B75B-BDF307311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0" name="Freeform 20">
              <a:extLst>
                <a:ext uri="{FF2B5EF4-FFF2-40B4-BE49-F238E27FC236}">
                  <a16:creationId xmlns:a16="http://schemas.microsoft.com/office/drawing/2014/main" id="{6ACA7D22-11B5-4768-B195-51BF6E7C1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1" name="Freeform 21">
              <a:extLst>
                <a:ext uri="{FF2B5EF4-FFF2-40B4-BE49-F238E27FC236}">
                  <a16:creationId xmlns:a16="http://schemas.microsoft.com/office/drawing/2014/main" id="{A10AD997-8BE7-4F95-8B7C-4E59DA1AC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2" name="Freeform 22">
              <a:extLst>
                <a:ext uri="{FF2B5EF4-FFF2-40B4-BE49-F238E27FC236}">
                  <a16:creationId xmlns:a16="http://schemas.microsoft.com/office/drawing/2014/main" id="{DE270B5A-1647-4C9C-BA5F-6BC559F869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4" name="Group 23">
            <a:extLst>
              <a:ext uri="{FF2B5EF4-FFF2-40B4-BE49-F238E27FC236}">
                <a16:creationId xmlns:a16="http://schemas.microsoft.com/office/drawing/2014/main" id="{57D8AB18-1DD7-4D60-B9FA-190B47BB26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25" name="Freeform 27">
              <a:extLst>
                <a:ext uri="{FF2B5EF4-FFF2-40B4-BE49-F238E27FC236}">
                  <a16:creationId xmlns:a16="http://schemas.microsoft.com/office/drawing/2014/main" id="{AE3C8994-22F6-4B7D-B50B-80ECD1E2A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6" name="Freeform 28">
              <a:extLst>
                <a:ext uri="{FF2B5EF4-FFF2-40B4-BE49-F238E27FC236}">
                  <a16:creationId xmlns:a16="http://schemas.microsoft.com/office/drawing/2014/main" id="{DDCDE2FF-5BFC-4807-AB1E-D6928F8F4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7" name="Freeform 29">
              <a:extLst>
                <a:ext uri="{FF2B5EF4-FFF2-40B4-BE49-F238E27FC236}">
                  <a16:creationId xmlns:a16="http://schemas.microsoft.com/office/drawing/2014/main" id="{63EF93F1-6EAF-4409-A623-76533740E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8" name="Freeform 30">
              <a:extLst>
                <a:ext uri="{FF2B5EF4-FFF2-40B4-BE49-F238E27FC236}">
                  <a16:creationId xmlns:a16="http://schemas.microsoft.com/office/drawing/2014/main" id="{ED3B5256-3F5C-4FDE-8A9A-5A124E92BA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9" name="Freeform 31">
              <a:extLst>
                <a:ext uri="{FF2B5EF4-FFF2-40B4-BE49-F238E27FC236}">
                  <a16:creationId xmlns:a16="http://schemas.microsoft.com/office/drawing/2014/main" id="{ED5D4282-BFB9-4BFC-A20D-18E1C4EEA6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0" name="Freeform 32">
              <a:extLst>
                <a:ext uri="{FF2B5EF4-FFF2-40B4-BE49-F238E27FC236}">
                  <a16:creationId xmlns:a16="http://schemas.microsoft.com/office/drawing/2014/main" id="{3E6394EB-0752-433A-BA70-AF42B45F17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1" name="Freeform 33">
              <a:extLst>
                <a:ext uri="{FF2B5EF4-FFF2-40B4-BE49-F238E27FC236}">
                  <a16:creationId xmlns:a16="http://schemas.microsoft.com/office/drawing/2014/main" id="{DF27BE5F-DA8D-4260-9D0D-69E9CE146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2" name="Freeform 34">
              <a:extLst>
                <a:ext uri="{FF2B5EF4-FFF2-40B4-BE49-F238E27FC236}">
                  <a16:creationId xmlns:a16="http://schemas.microsoft.com/office/drawing/2014/main" id="{9A6E5CBE-AE54-40B7-9A00-E3975FEAC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3" name="Freeform 35">
              <a:extLst>
                <a:ext uri="{FF2B5EF4-FFF2-40B4-BE49-F238E27FC236}">
                  <a16:creationId xmlns:a16="http://schemas.microsoft.com/office/drawing/2014/main" id="{6C307890-5461-4D51-ADA6-A3DA6D35B8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4" name="Freeform 36">
              <a:extLst>
                <a:ext uri="{FF2B5EF4-FFF2-40B4-BE49-F238E27FC236}">
                  <a16:creationId xmlns:a16="http://schemas.microsoft.com/office/drawing/2014/main" id="{3F9B7E4B-6412-4B97-AD48-30B1F61F3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5" name="Freeform 37">
              <a:extLst>
                <a:ext uri="{FF2B5EF4-FFF2-40B4-BE49-F238E27FC236}">
                  <a16:creationId xmlns:a16="http://schemas.microsoft.com/office/drawing/2014/main" id="{D345D359-869B-4305-B7D7-0B5C4FDEC1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6" name="Freeform 38">
              <a:extLst>
                <a:ext uri="{FF2B5EF4-FFF2-40B4-BE49-F238E27FC236}">
                  <a16:creationId xmlns:a16="http://schemas.microsoft.com/office/drawing/2014/main" id="{2F688B27-AEB8-45BD-9597-78A97EE0D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8" name="Rectangle 37">
            <a:extLst>
              <a:ext uri="{FF2B5EF4-FFF2-40B4-BE49-F238E27FC236}">
                <a16:creationId xmlns:a16="http://schemas.microsoft.com/office/drawing/2014/main" id="{4EB21FA6-8B6A-4699-8408-91E699800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0" name="Freeform 11">
            <a:extLst>
              <a:ext uri="{FF2B5EF4-FFF2-40B4-BE49-F238E27FC236}">
                <a16:creationId xmlns:a16="http://schemas.microsoft.com/office/drawing/2014/main" id="{664D6319-AE80-458F-A2C6-1F0351266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2" name="Rectangle 41">
            <a:extLst>
              <a:ext uri="{FF2B5EF4-FFF2-40B4-BE49-F238E27FC236}">
                <a16:creationId xmlns:a16="http://schemas.microsoft.com/office/drawing/2014/main" id="{5F305C72-8769-4E0F-B31D-F4B1C9DC9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4" name="Group 43">
            <a:extLst>
              <a:ext uri="{FF2B5EF4-FFF2-40B4-BE49-F238E27FC236}">
                <a16:creationId xmlns:a16="http://schemas.microsoft.com/office/drawing/2014/main" id="{72583CFC-05A3-4743-9A2E-7C2095B8D4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45" name="Freeform 11">
              <a:extLst>
                <a:ext uri="{FF2B5EF4-FFF2-40B4-BE49-F238E27FC236}">
                  <a16:creationId xmlns:a16="http://schemas.microsoft.com/office/drawing/2014/main" id="{9A751892-92F2-4CB4-BCAB-6D0AAF8F16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46" name="Freeform 12">
              <a:extLst>
                <a:ext uri="{FF2B5EF4-FFF2-40B4-BE49-F238E27FC236}">
                  <a16:creationId xmlns:a16="http://schemas.microsoft.com/office/drawing/2014/main" id="{5934046E-4D7C-4AA6-8633-29944553F1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47" name="Freeform 13">
              <a:extLst>
                <a:ext uri="{FF2B5EF4-FFF2-40B4-BE49-F238E27FC236}">
                  <a16:creationId xmlns:a16="http://schemas.microsoft.com/office/drawing/2014/main" id="{421462AB-19D6-42DB-A850-F35B82C7B8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8" name="Freeform 14">
              <a:extLst>
                <a:ext uri="{FF2B5EF4-FFF2-40B4-BE49-F238E27FC236}">
                  <a16:creationId xmlns:a16="http://schemas.microsoft.com/office/drawing/2014/main" id="{208D8C07-9637-45D3-9E40-7C5C40077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9" name="Freeform 15">
              <a:extLst>
                <a:ext uri="{FF2B5EF4-FFF2-40B4-BE49-F238E27FC236}">
                  <a16:creationId xmlns:a16="http://schemas.microsoft.com/office/drawing/2014/main" id="{883C90A1-D75A-4818-9F01-B4BF19D74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0" name="Freeform 16">
              <a:extLst>
                <a:ext uri="{FF2B5EF4-FFF2-40B4-BE49-F238E27FC236}">
                  <a16:creationId xmlns:a16="http://schemas.microsoft.com/office/drawing/2014/main" id="{8808F87B-C4B8-4084-BD89-E41A1A44E7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1" name="Freeform 17">
              <a:extLst>
                <a:ext uri="{FF2B5EF4-FFF2-40B4-BE49-F238E27FC236}">
                  <a16:creationId xmlns:a16="http://schemas.microsoft.com/office/drawing/2014/main" id="{E7FC0B23-1372-4455-98CE-E0FC7FF99A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2" name="Freeform 18">
              <a:extLst>
                <a:ext uri="{FF2B5EF4-FFF2-40B4-BE49-F238E27FC236}">
                  <a16:creationId xmlns:a16="http://schemas.microsoft.com/office/drawing/2014/main" id="{D14B79DD-45AC-487C-B361-0312B3C85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53" name="Freeform 19">
              <a:extLst>
                <a:ext uri="{FF2B5EF4-FFF2-40B4-BE49-F238E27FC236}">
                  <a16:creationId xmlns:a16="http://schemas.microsoft.com/office/drawing/2014/main" id="{CDA09C7F-7AF3-4B6C-BC42-92780A6827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54" name="Freeform 20">
              <a:extLst>
                <a:ext uri="{FF2B5EF4-FFF2-40B4-BE49-F238E27FC236}">
                  <a16:creationId xmlns:a16="http://schemas.microsoft.com/office/drawing/2014/main" id="{FF7EBDD4-71BF-4FAF-B00B-444F9AE20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55" name="Freeform 21">
              <a:extLst>
                <a:ext uri="{FF2B5EF4-FFF2-40B4-BE49-F238E27FC236}">
                  <a16:creationId xmlns:a16="http://schemas.microsoft.com/office/drawing/2014/main" id="{AF5E4290-F8B0-440E-A418-613A1552D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56" name="Freeform 22">
              <a:extLst>
                <a:ext uri="{FF2B5EF4-FFF2-40B4-BE49-F238E27FC236}">
                  <a16:creationId xmlns:a16="http://schemas.microsoft.com/office/drawing/2014/main" id="{FF0BF04A-FCC8-42BF-AD17-10F0ACB44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58" name="Group 57">
            <a:extLst>
              <a:ext uri="{FF2B5EF4-FFF2-40B4-BE49-F238E27FC236}">
                <a16:creationId xmlns:a16="http://schemas.microsoft.com/office/drawing/2014/main" id="{506F0A57-55BB-457C-9C8C-3DEE71009A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59" name="Freeform 27">
              <a:extLst>
                <a:ext uri="{FF2B5EF4-FFF2-40B4-BE49-F238E27FC236}">
                  <a16:creationId xmlns:a16="http://schemas.microsoft.com/office/drawing/2014/main" id="{60DB408E-A426-4658-B39D-0BBF09463E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0" name="Freeform 28">
              <a:extLst>
                <a:ext uri="{FF2B5EF4-FFF2-40B4-BE49-F238E27FC236}">
                  <a16:creationId xmlns:a16="http://schemas.microsoft.com/office/drawing/2014/main" id="{BEFFABCA-CAA4-45E4-A7D4-DB3D2C864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1" name="Freeform 29">
              <a:extLst>
                <a:ext uri="{FF2B5EF4-FFF2-40B4-BE49-F238E27FC236}">
                  <a16:creationId xmlns:a16="http://schemas.microsoft.com/office/drawing/2014/main" id="{99494AF8-97E4-4473-AA6E-B4AB1279E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2" name="Freeform 30">
              <a:extLst>
                <a:ext uri="{FF2B5EF4-FFF2-40B4-BE49-F238E27FC236}">
                  <a16:creationId xmlns:a16="http://schemas.microsoft.com/office/drawing/2014/main" id="{D05C67DC-0E54-4C69-90BE-8374C7E97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63" name="Freeform 31">
              <a:extLst>
                <a:ext uri="{FF2B5EF4-FFF2-40B4-BE49-F238E27FC236}">
                  <a16:creationId xmlns:a16="http://schemas.microsoft.com/office/drawing/2014/main" id="{B2B38B94-E895-4324-B699-EEF28E052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64" name="Freeform 32">
              <a:extLst>
                <a:ext uri="{FF2B5EF4-FFF2-40B4-BE49-F238E27FC236}">
                  <a16:creationId xmlns:a16="http://schemas.microsoft.com/office/drawing/2014/main" id="{41E77CC3-723C-4C87-A1BA-D8E35B801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65" name="Freeform 33">
              <a:extLst>
                <a:ext uri="{FF2B5EF4-FFF2-40B4-BE49-F238E27FC236}">
                  <a16:creationId xmlns:a16="http://schemas.microsoft.com/office/drawing/2014/main" id="{CC5757E8-4CBE-4EA3-98AF-96361C9183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66" name="Freeform 34">
              <a:extLst>
                <a:ext uri="{FF2B5EF4-FFF2-40B4-BE49-F238E27FC236}">
                  <a16:creationId xmlns:a16="http://schemas.microsoft.com/office/drawing/2014/main" id="{51E4772B-9FB7-4AC7-B352-C444891670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67" name="Freeform 35">
              <a:extLst>
                <a:ext uri="{FF2B5EF4-FFF2-40B4-BE49-F238E27FC236}">
                  <a16:creationId xmlns:a16="http://schemas.microsoft.com/office/drawing/2014/main" id="{7F853444-696F-4B42-8C91-1F6EDD53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68" name="Freeform 36">
              <a:extLst>
                <a:ext uri="{FF2B5EF4-FFF2-40B4-BE49-F238E27FC236}">
                  <a16:creationId xmlns:a16="http://schemas.microsoft.com/office/drawing/2014/main" id="{CD1A3085-30B0-496B-B9D3-55280769A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9" name="Freeform 37">
              <a:extLst>
                <a:ext uri="{FF2B5EF4-FFF2-40B4-BE49-F238E27FC236}">
                  <a16:creationId xmlns:a16="http://schemas.microsoft.com/office/drawing/2014/main" id="{1B2519D7-F51F-4583-9B50-41B493C14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0" name="Freeform 38">
              <a:extLst>
                <a:ext uri="{FF2B5EF4-FFF2-40B4-BE49-F238E27FC236}">
                  <a16:creationId xmlns:a16="http://schemas.microsoft.com/office/drawing/2014/main" id="{6E1141E0-4F4D-4B40-BDB5-B2DD0FAEB3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1BAE10D8-A335-4818-BB59-D48D0FEF9D2C}"/>
              </a:ext>
            </a:extLst>
          </p:cNvPr>
          <p:cNvSpPr>
            <a:spLocks noGrp="1"/>
          </p:cNvSpPr>
          <p:nvPr>
            <p:ph type="title"/>
          </p:nvPr>
        </p:nvSpPr>
        <p:spPr>
          <a:xfrm>
            <a:off x="6473392" y="59068"/>
            <a:ext cx="5021516" cy="1280890"/>
          </a:xfrm>
        </p:spPr>
        <p:txBody>
          <a:bodyPr vert="horz" lIns="91440" tIns="45720" rIns="91440" bIns="45720" rtlCol="0" anchor="t">
            <a:normAutofit/>
          </a:bodyPr>
          <a:lstStyle/>
          <a:p>
            <a:pPr algn="ctr"/>
            <a:r>
              <a:rPr lang="en-US" sz="3600" b="1" dirty="0"/>
              <a:t>Archiving the past, reflecting the future. </a:t>
            </a:r>
          </a:p>
        </p:txBody>
      </p:sp>
      <p:sp>
        <p:nvSpPr>
          <p:cNvPr id="72" name="Rectangle 71">
            <a:extLst>
              <a:ext uri="{FF2B5EF4-FFF2-40B4-BE49-F238E27FC236}">
                <a16:creationId xmlns:a16="http://schemas.microsoft.com/office/drawing/2014/main" id="{C5E0C91A-3F1D-43D7-9AB4-5D0A17D5C4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74" name="Freeform 11">
            <a:extLst>
              <a:ext uri="{FF2B5EF4-FFF2-40B4-BE49-F238E27FC236}">
                <a16:creationId xmlns:a16="http://schemas.microsoft.com/office/drawing/2014/main" id="{3A6C27A1-A438-4EC6-93BF-EC26F29BB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5" name="Content Placeholder 4">
            <a:extLst>
              <a:ext uri="{FF2B5EF4-FFF2-40B4-BE49-F238E27FC236}">
                <a16:creationId xmlns:a16="http://schemas.microsoft.com/office/drawing/2014/main" id="{C680A906-C74F-40EB-A036-5FEF2D7B6AD7}"/>
              </a:ext>
            </a:extLst>
          </p:cNvPr>
          <p:cNvPicPr>
            <a:picLocks noGrp="1" noChangeAspect="1"/>
          </p:cNvPicPr>
          <p:nvPr>
            <p:ph idx="1"/>
          </p:nvPr>
        </p:nvPicPr>
        <p:blipFill rotWithShape="1">
          <a:blip r:embed="rId2"/>
          <a:srcRect l="15403"/>
          <a:stretch/>
        </p:blipFill>
        <p:spPr>
          <a:xfrm>
            <a:off x="-1554" y="1731"/>
            <a:ext cx="4655850" cy="6858000"/>
          </a:xfrm>
          <a:prstGeom prst="rect">
            <a:avLst/>
          </a:prstGeom>
        </p:spPr>
      </p:pic>
      <p:sp>
        <p:nvSpPr>
          <p:cNvPr id="6" name="Rectangle 5">
            <a:extLst>
              <a:ext uri="{FF2B5EF4-FFF2-40B4-BE49-F238E27FC236}">
                <a16:creationId xmlns:a16="http://schemas.microsoft.com/office/drawing/2014/main" id="{6E0615A5-EE7A-4249-8023-95DFE6577C67}"/>
              </a:ext>
            </a:extLst>
          </p:cNvPr>
          <p:cNvSpPr/>
          <p:nvPr/>
        </p:nvSpPr>
        <p:spPr>
          <a:xfrm>
            <a:off x="5234672" y="1366197"/>
            <a:ext cx="6799980" cy="5262979"/>
          </a:xfrm>
          <a:prstGeom prst="rect">
            <a:avLst/>
          </a:prstGeom>
          <a:solidFill>
            <a:schemeClr val="accent3">
              <a:lumMod val="20000"/>
              <a:lumOff val="80000"/>
            </a:schemeClr>
          </a:solidFill>
        </p:spPr>
        <p:txBody>
          <a:bodyPr wrap="square">
            <a:spAutoFit/>
          </a:bodyPr>
          <a:lstStyle/>
          <a:p>
            <a:r>
              <a:rPr lang="en-GB" sz="2400" b="1" dirty="0"/>
              <a:t>As it is Black History Month, we are going to start by asking people of Afro-Caribbean heritage to bring in photos of relatives that were not born in the UK. </a:t>
            </a:r>
            <a:br>
              <a:rPr lang="en-GB" sz="2400" b="1" dirty="0"/>
            </a:br>
            <a:br>
              <a:rPr lang="en-GB" sz="2400" b="1" dirty="0"/>
            </a:br>
            <a:r>
              <a:rPr lang="en-GB" sz="2400" b="1" dirty="0"/>
              <a:t>The display will not mention any names, it will just have a caption such as:</a:t>
            </a:r>
            <a:br>
              <a:rPr lang="en-GB" sz="2400" b="1" dirty="0"/>
            </a:br>
            <a:br>
              <a:rPr lang="en-GB" sz="2400" b="1" dirty="0"/>
            </a:br>
            <a:r>
              <a:rPr lang="en-GB" sz="2400" b="1" dirty="0"/>
              <a:t>“</a:t>
            </a:r>
            <a:r>
              <a:rPr lang="en-GB" sz="2400" b="1" dirty="0">
                <a:latin typeface="Bradley Hand ITC" panose="03070402050302030203" pitchFamily="66" charset="0"/>
              </a:rPr>
              <a:t>My cousin and grandmother in St. Lucia”</a:t>
            </a:r>
            <a:br>
              <a:rPr lang="en-GB" sz="2400" b="1" dirty="0">
                <a:latin typeface="Bradley Hand ITC" panose="03070402050302030203" pitchFamily="66" charset="0"/>
              </a:rPr>
            </a:br>
            <a:br>
              <a:rPr lang="en-GB" sz="2400" b="1" dirty="0"/>
            </a:br>
            <a:r>
              <a:rPr lang="en-GB" sz="2400" b="1" dirty="0"/>
              <a:t>Later in the year we shall ask people of </a:t>
            </a:r>
            <a:br>
              <a:rPr lang="en-GB" sz="2400" b="1" dirty="0"/>
            </a:br>
            <a:r>
              <a:rPr lang="en-GB" sz="2400" b="1" dirty="0"/>
              <a:t>Asian, European, Australasian and American heritage to bring in photos of their relatives too. </a:t>
            </a:r>
            <a:endParaRPr lang="en-GB" dirty="0"/>
          </a:p>
        </p:txBody>
      </p:sp>
    </p:spTree>
    <p:extLst>
      <p:ext uri="{BB962C8B-B14F-4D97-AF65-F5344CB8AC3E}">
        <p14:creationId xmlns:p14="http://schemas.microsoft.com/office/powerpoint/2010/main" val="142356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_DCDateCreated xmlns="http://schemas.microsoft.com/sharepoint/v3/fields">2016-08-31T23:00:00+00:00</_DCDateCreated>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53BA95B8FCB4946875556D08736BF7D" ma:contentTypeVersion="3" ma:contentTypeDescription="Create a new document." ma:contentTypeScope="" ma:versionID="fe2371c924e591745d556b907fed05ea">
  <xsd:schema xmlns:xsd="http://www.w3.org/2001/XMLSchema" xmlns:p="http://schemas.microsoft.com/office/2006/metadata/properties" xmlns:ns2="http://schemas.microsoft.com/sharepoint/v3/fields" targetNamespace="http://schemas.microsoft.com/office/2006/metadata/properties" ma:root="true" ma:fieldsID="60444273598bee11805515c8016d3acb" ns2:_="">
    <xsd:import namespace="http://schemas.microsoft.com/sharepoint/v3/fields"/>
    <xsd:element name="properties">
      <xsd:complexType>
        <xsd:sequence>
          <xsd:element name="documentManagement">
            <xsd:complexType>
              <xsd:all>
                <xsd:element ref="ns2:_DCDateCreated"/>
              </xsd:all>
            </xsd:complexType>
          </xsd:element>
        </xsd:sequence>
      </xsd:complexType>
    </xsd:element>
  </xsd:schema>
  <xsd:schema xmlns:xsd="http://www.w3.org/2001/XMLSchema" xmlns:dms="http://schemas.microsoft.com/office/2006/documentManagement/types" targetNamespace="http://schemas.microsoft.com/sharepoint/v3/fields" elementFormDefault="qualified">
    <xsd:import namespace="http://schemas.microsoft.com/office/2006/documentManagement/types"/>
    <xsd:element name="_DCDateCreated" ma:index="8" ma:displayName="Date Created" ma:description="The date on which this resource was created" ma:format="DateOnly" ma:internalName="_DCDateCreated">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B230DB-3BC2-4DE0-99EB-A5F73961FACD}">
  <ds:schemaRefs>
    <ds:schemaRef ds:uri="http://purl.org/dc/elements/1.1/"/>
    <ds:schemaRef ds:uri="http://schemas.microsoft.com/office/2006/documentManagement/types"/>
    <ds:schemaRef ds:uri="http://purl.org/dc/terms/"/>
    <ds:schemaRef ds:uri="http://schemas.openxmlformats.org/package/2006/metadata/core-properties"/>
    <ds:schemaRef ds:uri="http://purl.org/dc/dcmitype/"/>
    <ds:schemaRef ds:uri="http://schemas.microsoft.com/sharepoint/v3/field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599880D7-DBE4-447E-836B-68565C3948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fields"/>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47D8570D-1F99-48F0-9B66-7335D06141E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TotalTime>
  <Words>173</Words>
  <Application>Microsoft Office PowerPoint</Application>
  <PresentationFormat>Widescreen</PresentationFormat>
  <Paragraphs>26</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Bradley Hand ITC</vt:lpstr>
      <vt:lpstr>Broadway</vt:lpstr>
      <vt:lpstr>Calibri</vt:lpstr>
      <vt:lpstr>Century Gothic</vt:lpstr>
      <vt:lpstr>Wingdings 3</vt:lpstr>
      <vt:lpstr>Wisp</vt:lpstr>
      <vt:lpstr>Black History Month</vt:lpstr>
      <vt:lpstr>PowerPoint Presentation</vt:lpstr>
      <vt:lpstr>PowerPoint Presentation</vt:lpstr>
      <vt:lpstr>In Britain there are 4 values that underpin our society.   Tolerance – this means respecting other people, their uniqueness and their lifestyle (as long as it is within the law).  Rule of law – in Britain we must respect and adhere to the laws of our society.   Individual liberty – we should all be free to make our own decisions and have freedom of speech (as long as what we say is not against the law).   Democracy – we all have a right to vote and choose who we want to represent us in Parliament and in local councils.   </vt:lpstr>
      <vt:lpstr>PowerPoint Presentation</vt:lpstr>
      <vt:lpstr>PowerPoint Presentation</vt:lpstr>
      <vt:lpstr>Black History Month (BHM) is celebrated in Britain in October every year and with good reason.   Growing up in Britain, your History lessons largely refer to white people, which is understandable in as much that the black communities did not develop widely in the UK until the 20th Century.  The black History taught, quite rightly, focuses on the Triangular Slave Trade and Civil Rights. Whilst these topics are important to learn, there is much more to black history. So BHM gives us a chance to consider and celebrate the contributions to British life from the black community.  </vt:lpstr>
      <vt:lpstr>PowerPoint Presentation</vt:lpstr>
      <vt:lpstr>During BHM there will be a number of celebrations around the country and many films and documentaries on TV. These allow us to consider the challenges faced by the black community and also allow us to reflect upon the benefits of Britain being a multi-cultural society.   Each year the theme is slightly different and this year the theme is   “Archiving the past, reflecting the future.”     </vt:lpstr>
      <vt:lpstr> “Archiving the past, reflecting the future”      </vt:lpstr>
      <vt:lpstr> “Archiving the past, reflecting the future”  Understanding the past and appreciating how we all came to be here at EPA, in one community, where there are “No Outsiders,” is really important and helps us respect and tolerate each other.   Britain is an Island and many people have settled here over the years: the Romans, the Anglo-Saxons, the Normans and more recently from France, the French Huguenots. In the early 20th Century: Irish, Germans, Russians and Polish people all settled in the East End of London.  In the mid 20th Century, as we rebuilt Britain after WW2: the Afro-Caribbean, Chinese and Asian communities settled in Britain.   Most recently Europeans have settled here.     </vt:lpstr>
      <vt:lpstr> “Archiving the past, reflecting the future”  So – how can we celebrate Black History Month and the diversity within our community?  We are going to create a display of where our ancestors come from, so that we can “archive the past.” This will enable us appreciate the journeys and stories that are behind the EPA community and consider each others’ diverse backgrounds.  Additionally, we will be able to “reflect on the future” and move forward together as a community with improved mutual respect and toleration for each other.       </vt:lpstr>
      <vt:lpstr>Archiving the past, reflecting the future.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History Month</dc:title>
  <dc:creator>Christine Crawley</dc:creator>
  <cp:lastModifiedBy>Christine Crawley</cp:lastModifiedBy>
  <cp:revision>4</cp:revision>
  <dcterms:created xsi:type="dcterms:W3CDTF">2019-10-05T15:45:15Z</dcterms:created>
  <dcterms:modified xsi:type="dcterms:W3CDTF">2019-10-05T16:02:24Z</dcterms:modified>
</cp:coreProperties>
</file>