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2acad3c1f8d_0_1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2acad3c1f8d_0_1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g2acad3c1f8d_0_10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 name="Google Shape;58;g2acad3c1f8d_0_1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g2acad3c1f8d_0_1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5" name="Google Shape;65;g2acad3c1f8d_0_1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g2acad3c1f8d_0_1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5" name="Google Shape;75;g2acad3c1f8d_0_1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2acad3c1f8d_0_1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2" name="Google Shape;82;g2acad3c1f8d_0_1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2acad3c1f8d_0_1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g2acad3c1f8d_0_1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2acad3c1f8d_0_1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6" name="Google Shape;96;g2acad3c1f8d_0_1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g2acad3c1f8d_0_1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7" name="Google Shape;107;g2acad3c1f8d_0_1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4.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hyperlink" Target="https://www.youtube.com/shorts/E_r_cCkEuaA" TargetMode="External"/><Relationship Id="rId4" Type="http://schemas.openxmlformats.org/officeDocument/2006/relationships/hyperlink" Target="https://icould.com/stories/indie-m/" TargetMode="External"/><Relationship Id="rId5" Type="http://schemas.openxmlformats.org/officeDocument/2006/relationships/image" Target="../media/image2.png"/><Relationship Id="rId6" Type="http://schemas.openxmlformats.org/officeDocument/2006/relationships/image" Target="../media/image3.png"/><Relationship Id="rId7" Type="http://schemas.openxmlformats.org/officeDocument/2006/relationships/hyperlink" Target="https://www.youtube.com/watch?v=IyjMR6Y7BRQ"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hyperlink" Target="https://www.goconstruct.org/" TargetMode="External"/><Relationship Id="rId4" Type="http://schemas.openxmlformats.org/officeDocument/2006/relationships/hyperlink" Target="https://www.electricalcareers.co.uk/"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ctrTitle"/>
          </p:nvPr>
        </p:nvSpPr>
        <p:spPr>
          <a:xfrm>
            <a:off x="162350" y="643600"/>
            <a:ext cx="8872800" cy="1626600"/>
          </a:xfrm>
          <a:prstGeom prst="rect">
            <a:avLst/>
          </a:prstGeom>
          <a:solidFill>
            <a:srgbClr val="0B5394"/>
          </a:solidFill>
        </p:spPr>
        <p:txBody>
          <a:bodyPr anchorCtr="0" anchor="b" bIns="91425" lIns="91425" spcFirstLastPara="1" rIns="91425" wrap="square" tIns="91425">
            <a:normAutofit fontScale="90000"/>
          </a:bodyPr>
          <a:lstStyle/>
          <a:p>
            <a:pPr indent="0" lvl="0" marL="0" rtl="0" algn="ctr">
              <a:spcBef>
                <a:spcPts val="0"/>
              </a:spcBef>
              <a:spcAft>
                <a:spcPts val="0"/>
              </a:spcAft>
              <a:buNone/>
            </a:pPr>
            <a:r>
              <a:rPr lang="en">
                <a:solidFill>
                  <a:srgbClr val="FFFFFF"/>
                </a:solidFill>
                <a:latin typeface="Times New Roman"/>
                <a:ea typeface="Times New Roman"/>
                <a:cs typeface="Times New Roman"/>
                <a:sym typeface="Times New Roman"/>
              </a:rPr>
              <a:t>Career highlight:</a:t>
            </a:r>
            <a:endParaRPr>
              <a:solidFill>
                <a:srgbClr val="FFFFFF"/>
              </a:solidFill>
              <a:latin typeface="Times New Roman"/>
              <a:ea typeface="Times New Roman"/>
              <a:cs typeface="Times New Roman"/>
              <a:sym typeface="Times New Roman"/>
            </a:endParaRPr>
          </a:p>
          <a:p>
            <a:pPr indent="0" lvl="0" marL="0" rtl="0" algn="ctr">
              <a:spcBef>
                <a:spcPts val="0"/>
              </a:spcBef>
              <a:spcAft>
                <a:spcPts val="0"/>
              </a:spcAft>
              <a:buNone/>
            </a:pPr>
            <a:r>
              <a:rPr lang="en">
                <a:solidFill>
                  <a:srgbClr val="FFFFFF"/>
                </a:solidFill>
                <a:latin typeface="Times New Roman"/>
                <a:ea typeface="Times New Roman"/>
                <a:cs typeface="Times New Roman"/>
                <a:sym typeface="Times New Roman"/>
              </a:rPr>
              <a:t>Electrician</a:t>
            </a:r>
            <a:endParaRPr>
              <a:solidFill>
                <a:srgbClr val="FFFFFF"/>
              </a:solidFill>
              <a:latin typeface="Times New Roman"/>
              <a:ea typeface="Times New Roman"/>
              <a:cs typeface="Times New Roman"/>
              <a:sym typeface="Times New Roman"/>
            </a:endParaRPr>
          </a:p>
        </p:txBody>
      </p:sp>
      <p:pic>
        <p:nvPicPr>
          <p:cNvPr id="55" name="Google Shape;55;p13"/>
          <p:cNvPicPr preferRelativeResize="0"/>
          <p:nvPr/>
        </p:nvPicPr>
        <p:blipFill>
          <a:blip r:embed="rId3">
            <a:alphaModFix/>
          </a:blip>
          <a:stretch>
            <a:fillRect/>
          </a:stretch>
        </p:blipFill>
        <p:spPr>
          <a:xfrm>
            <a:off x="3711113" y="2756150"/>
            <a:ext cx="1619225" cy="17466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14"/>
          <p:cNvSpPr txBox="1"/>
          <p:nvPr>
            <p:ph type="title"/>
          </p:nvPr>
        </p:nvSpPr>
        <p:spPr>
          <a:xfrm>
            <a:off x="45300" y="6717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What is?</a:t>
            </a:r>
            <a:endParaRPr sz="3220">
              <a:latin typeface="Times New Roman"/>
              <a:ea typeface="Times New Roman"/>
              <a:cs typeface="Times New Roman"/>
              <a:sym typeface="Times New Roman"/>
            </a:endParaRPr>
          </a:p>
        </p:txBody>
      </p:sp>
      <p:sp>
        <p:nvSpPr>
          <p:cNvPr id="61" name="Google Shape;61;p14"/>
          <p:cNvSpPr txBox="1"/>
          <p:nvPr>
            <p:ph idx="1" type="body"/>
          </p:nvPr>
        </p:nvSpPr>
        <p:spPr>
          <a:xfrm>
            <a:off x="194475" y="639875"/>
            <a:ext cx="7078500" cy="4177500"/>
          </a:xfrm>
          <a:prstGeom prst="rect">
            <a:avLst/>
          </a:prstGeom>
          <a:ln cap="flat" cmpd="sng" w="19050">
            <a:solidFill>
              <a:srgbClr val="2557A7"/>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 sz="2400">
                <a:latin typeface="Times New Roman"/>
                <a:ea typeface="Times New Roman"/>
                <a:cs typeface="Times New Roman"/>
                <a:sym typeface="Times New Roman"/>
              </a:rPr>
              <a:t>From Go Construct:</a:t>
            </a:r>
            <a:endParaRPr sz="2400">
              <a:latin typeface="Times New Roman"/>
              <a:ea typeface="Times New Roman"/>
              <a:cs typeface="Times New Roman"/>
              <a:sym typeface="Times New Roman"/>
            </a:endParaRPr>
          </a:p>
          <a:p>
            <a:pPr indent="0" lvl="0" marL="0" rtl="0" algn="l">
              <a:lnSpc>
                <a:spcPct val="160000"/>
              </a:lnSpc>
              <a:spcBef>
                <a:spcPts val="1200"/>
              </a:spcBef>
              <a:spcAft>
                <a:spcPts val="0"/>
              </a:spcAft>
              <a:buClr>
                <a:schemeClr val="dk1"/>
              </a:buClr>
              <a:buSzPts val="1100"/>
              <a:buFont typeface="Arial"/>
              <a:buNone/>
            </a:pPr>
            <a:r>
              <a:rPr lang="en" sz="1950">
                <a:solidFill>
                  <a:srgbClr val="666666"/>
                </a:solidFill>
                <a:highlight>
                  <a:srgbClr val="FFFFFF"/>
                </a:highlight>
                <a:latin typeface="Times New Roman"/>
                <a:ea typeface="Times New Roman"/>
                <a:cs typeface="Times New Roman"/>
                <a:sym typeface="Times New Roman"/>
              </a:rPr>
              <a:t>Electricians provide buildings with energy to light rooms, heat water and power devices. They install, inspect and test electrical equipment, making sure it is working properly and safely. As an electrician, you could be maintaining traditional systems in homes, shops and offices. Some electricians work with renewable technology or fibre-optics. Others service motors, transformers, street lighting or traffic systems, or work on engineering projects.</a:t>
            </a:r>
            <a:endParaRPr sz="1950">
              <a:solidFill>
                <a:srgbClr val="666666"/>
              </a:solidFill>
              <a:highlight>
                <a:srgbClr val="FFFFFF"/>
              </a:highlight>
              <a:latin typeface="Times New Roman"/>
              <a:ea typeface="Times New Roman"/>
              <a:cs typeface="Times New Roman"/>
              <a:sym typeface="Times New Roman"/>
            </a:endParaRPr>
          </a:p>
          <a:p>
            <a:pPr indent="0" lvl="0" marL="0" rtl="0" algn="l">
              <a:spcBef>
                <a:spcPts val="2300"/>
              </a:spcBef>
              <a:spcAft>
                <a:spcPts val="1200"/>
              </a:spcAft>
              <a:buNone/>
            </a:pPr>
            <a:r>
              <a:t/>
            </a:r>
            <a:endParaRPr/>
          </a:p>
        </p:txBody>
      </p:sp>
      <p:pic>
        <p:nvPicPr>
          <p:cNvPr id="62" name="Google Shape;62;p14"/>
          <p:cNvPicPr preferRelativeResize="0"/>
          <p:nvPr/>
        </p:nvPicPr>
        <p:blipFill>
          <a:blip r:embed="rId3">
            <a:alphaModFix/>
          </a:blip>
          <a:stretch>
            <a:fillRect/>
          </a:stretch>
        </p:blipFill>
        <p:spPr>
          <a:xfrm>
            <a:off x="7174450" y="125550"/>
            <a:ext cx="1870651" cy="13792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 name="Shape 66"/>
        <p:cNvGrpSpPr/>
        <p:nvPr/>
      </p:nvGrpSpPr>
      <p:grpSpPr>
        <a:xfrm>
          <a:off x="0" y="0"/>
          <a:ext cx="0" cy="0"/>
          <a:chOff x="0" y="0"/>
          <a:chExt cx="0" cy="0"/>
        </a:xfrm>
      </p:grpSpPr>
      <p:sp>
        <p:nvSpPr>
          <p:cNvPr id="67" name="Google Shape;67;p15"/>
          <p:cNvSpPr txBox="1"/>
          <p:nvPr>
            <p:ph type="title"/>
          </p:nvPr>
        </p:nvSpPr>
        <p:spPr>
          <a:xfrm>
            <a:off x="58125" y="6140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What qualifications will you need?</a:t>
            </a:r>
            <a:endParaRPr sz="3220">
              <a:latin typeface="Times New Roman"/>
              <a:ea typeface="Times New Roman"/>
              <a:cs typeface="Times New Roman"/>
              <a:sym typeface="Times New Roman"/>
            </a:endParaRPr>
          </a:p>
        </p:txBody>
      </p:sp>
      <p:sp>
        <p:nvSpPr>
          <p:cNvPr id="68" name="Google Shape;68;p15"/>
          <p:cNvSpPr txBox="1"/>
          <p:nvPr/>
        </p:nvSpPr>
        <p:spPr>
          <a:xfrm>
            <a:off x="177750" y="688950"/>
            <a:ext cx="4953900" cy="4263900"/>
          </a:xfrm>
          <a:prstGeom prst="rect">
            <a:avLst/>
          </a:prstGeom>
          <a:solidFill>
            <a:srgbClr val="0B5394"/>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800">
                <a:solidFill>
                  <a:srgbClr val="FFFFFF"/>
                </a:solidFill>
                <a:latin typeface="Times New Roman"/>
                <a:ea typeface="Times New Roman"/>
                <a:cs typeface="Times New Roman"/>
                <a:sym typeface="Times New Roman"/>
              </a:rPr>
              <a:t>Routes:</a:t>
            </a:r>
            <a:r>
              <a:rPr b="1" lang="en" sz="1800">
                <a:solidFill>
                  <a:srgbClr val="FFFFFF"/>
                </a:solidFill>
                <a:latin typeface="Times New Roman"/>
                <a:ea typeface="Times New Roman"/>
                <a:cs typeface="Times New Roman"/>
                <a:sym typeface="Times New Roman"/>
              </a:rPr>
              <a:t> </a:t>
            </a:r>
            <a:endParaRPr b="1" sz="1800">
              <a:solidFill>
                <a:srgbClr val="FFFFFF"/>
              </a:solidFill>
              <a:latin typeface="Times New Roman"/>
              <a:ea typeface="Times New Roman"/>
              <a:cs typeface="Times New Roman"/>
              <a:sym typeface="Times New Roman"/>
            </a:endParaRPr>
          </a:p>
          <a:p>
            <a:pPr indent="0" lvl="0" marL="0" rtl="0" algn="l">
              <a:spcBef>
                <a:spcPts val="0"/>
              </a:spcBef>
              <a:spcAft>
                <a:spcPts val="0"/>
              </a:spcAft>
              <a:buNone/>
            </a:pPr>
            <a:r>
              <a:t/>
            </a:r>
            <a:endParaRPr b="1" sz="1800">
              <a:solidFill>
                <a:srgbClr val="FFFFFF"/>
              </a:solidFill>
              <a:latin typeface="Times New Roman"/>
              <a:ea typeface="Times New Roman"/>
              <a:cs typeface="Times New Roman"/>
              <a:sym typeface="Times New Roman"/>
            </a:endParaRPr>
          </a:p>
          <a:p>
            <a:pPr indent="0" lvl="0" marL="0" rtl="0" algn="l">
              <a:spcBef>
                <a:spcPts val="0"/>
              </a:spcBef>
              <a:spcAft>
                <a:spcPts val="0"/>
              </a:spcAft>
              <a:buNone/>
            </a:pPr>
            <a:r>
              <a:rPr b="1" lang="en" sz="1800">
                <a:solidFill>
                  <a:srgbClr val="FFFFFF"/>
                </a:solidFill>
                <a:latin typeface="Times New Roman"/>
                <a:ea typeface="Times New Roman"/>
                <a:cs typeface="Times New Roman"/>
                <a:sym typeface="Times New Roman"/>
              </a:rPr>
              <a:t>College</a:t>
            </a:r>
            <a:endParaRPr b="1" sz="1800">
              <a:solidFill>
                <a:srgbClr val="FFFFFF"/>
              </a:solidFill>
              <a:latin typeface="Times New Roman"/>
              <a:ea typeface="Times New Roman"/>
              <a:cs typeface="Times New Roman"/>
              <a:sym typeface="Times New Roman"/>
            </a:endParaRPr>
          </a:p>
          <a:p>
            <a:pPr indent="-327025" lvl="0" marL="457200" rtl="0" algn="l">
              <a:lnSpc>
                <a:spcPct val="131579"/>
              </a:lnSpc>
              <a:spcBef>
                <a:spcPts val="0"/>
              </a:spcBef>
              <a:spcAft>
                <a:spcPts val="0"/>
              </a:spcAft>
              <a:buClr>
                <a:srgbClr val="FFFFFF"/>
              </a:buClr>
              <a:buSzPts val="1550"/>
              <a:buFont typeface="Times New Roman"/>
              <a:buChar char="●"/>
            </a:pPr>
            <a:r>
              <a:rPr lang="en" sz="1550">
                <a:solidFill>
                  <a:srgbClr val="FFFFFF"/>
                </a:solidFill>
                <a:latin typeface="Times New Roman"/>
                <a:ea typeface="Times New Roman"/>
                <a:cs typeface="Times New Roman"/>
                <a:sym typeface="Times New Roman"/>
              </a:rPr>
              <a:t>Level 2 Diploma in Access to Building Services Engineering (Electrical)</a:t>
            </a:r>
            <a:endParaRPr sz="1550">
              <a:solidFill>
                <a:srgbClr val="FFFFFF"/>
              </a:solidFill>
              <a:latin typeface="Times New Roman"/>
              <a:ea typeface="Times New Roman"/>
              <a:cs typeface="Times New Roman"/>
              <a:sym typeface="Times New Roman"/>
            </a:endParaRPr>
          </a:p>
          <a:p>
            <a:pPr indent="-327025" lvl="0" marL="457200" rtl="0" algn="l">
              <a:lnSpc>
                <a:spcPct val="131579"/>
              </a:lnSpc>
              <a:spcBef>
                <a:spcPts val="0"/>
              </a:spcBef>
              <a:spcAft>
                <a:spcPts val="0"/>
              </a:spcAft>
              <a:buClr>
                <a:srgbClr val="FFFFFF"/>
              </a:buClr>
              <a:buSzPts val="1550"/>
              <a:buFont typeface="Times New Roman"/>
              <a:buChar char="●"/>
            </a:pPr>
            <a:r>
              <a:rPr lang="en" sz="1550">
                <a:solidFill>
                  <a:srgbClr val="FFFFFF"/>
                </a:solidFill>
                <a:latin typeface="Times New Roman"/>
                <a:ea typeface="Times New Roman"/>
                <a:cs typeface="Times New Roman"/>
                <a:sym typeface="Times New Roman"/>
              </a:rPr>
              <a:t>Level 2 and Level 3 Diploma in Electrical Installation</a:t>
            </a:r>
            <a:endParaRPr sz="1550">
              <a:solidFill>
                <a:srgbClr val="FFFFFF"/>
              </a:solidFill>
              <a:latin typeface="Times New Roman"/>
              <a:ea typeface="Times New Roman"/>
              <a:cs typeface="Times New Roman"/>
              <a:sym typeface="Times New Roman"/>
            </a:endParaRPr>
          </a:p>
          <a:p>
            <a:pPr indent="-327025" lvl="0" marL="457200" rtl="0" algn="l">
              <a:lnSpc>
                <a:spcPct val="131579"/>
              </a:lnSpc>
              <a:spcBef>
                <a:spcPts val="0"/>
              </a:spcBef>
              <a:spcAft>
                <a:spcPts val="0"/>
              </a:spcAft>
              <a:buClr>
                <a:srgbClr val="FFFFFF"/>
              </a:buClr>
              <a:buSzPts val="1550"/>
              <a:buFont typeface="Times New Roman"/>
              <a:buChar char="●"/>
            </a:pPr>
            <a:r>
              <a:rPr lang="en" sz="1550">
                <a:solidFill>
                  <a:srgbClr val="FFFFFF"/>
                </a:solidFill>
                <a:latin typeface="Times New Roman"/>
                <a:ea typeface="Times New Roman"/>
                <a:cs typeface="Times New Roman"/>
                <a:sym typeface="Times New Roman"/>
              </a:rPr>
              <a:t>T Level in Building Services Engineering for Construction</a:t>
            </a:r>
            <a:endParaRPr sz="1550">
              <a:solidFill>
                <a:srgbClr val="FFFFFF"/>
              </a:solidFill>
              <a:latin typeface="Times New Roman"/>
              <a:ea typeface="Times New Roman"/>
              <a:cs typeface="Times New Roman"/>
              <a:sym typeface="Times New Roman"/>
            </a:endParaRPr>
          </a:p>
          <a:p>
            <a:pPr indent="0" lvl="0" marL="0" rtl="0" algn="l">
              <a:spcBef>
                <a:spcPts val="1900"/>
              </a:spcBef>
              <a:spcAft>
                <a:spcPts val="0"/>
              </a:spcAft>
              <a:buNone/>
            </a:pPr>
            <a:r>
              <a:rPr b="1" lang="en" sz="1800">
                <a:solidFill>
                  <a:srgbClr val="FFFFFF"/>
                </a:solidFill>
                <a:latin typeface="Times New Roman"/>
                <a:ea typeface="Times New Roman"/>
                <a:cs typeface="Times New Roman"/>
                <a:sym typeface="Times New Roman"/>
              </a:rPr>
              <a:t>GCSEs - </a:t>
            </a:r>
            <a:r>
              <a:rPr lang="en" sz="1800">
                <a:solidFill>
                  <a:srgbClr val="FFFFFF"/>
                </a:solidFill>
                <a:latin typeface="Times New Roman"/>
                <a:ea typeface="Times New Roman"/>
                <a:cs typeface="Times New Roman"/>
                <a:sym typeface="Times New Roman"/>
              </a:rPr>
              <a:t>Although the National Careers Service says you can get onto a Level 2 course with GCSEs under a grade 4, that’s not the case with Havering College or Barking and Dagenham College</a:t>
            </a:r>
            <a:endParaRPr sz="1800">
              <a:solidFill>
                <a:srgbClr val="FFFFFF"/>
              </a:solidFill>
              <a:latin typeface="Times New Roman"/>
              <a:ea typeface="Times New Roman"/>
              <a:cs typeface="Times New Roman"/>
              <a:sym typeface="Times New Roman"/>
            </a:endParaRPr>
          </a:p>
        </p:txBody>
      </p:sp>
      <p:cxnSp>
        <p:nvCxnSpPr>
          <p:cNvPr id="69" name="Google Shape;69;p15"/>
          <p:cNvCxnSpPr/>
          <p:nvPr/>
        </p:nvCxnSpPr>
        <p:spPr>
          <a:xfrm flipH="1" rot="10800000">
            <a:off x="4860750" y="3261725"/>
            <a:ext cx="799800" cy="300"/>
          </a:xfrm>
          <a:prstGeom prst="straightConnector1">
            <a:avLst/>
          </a:prstGeom>
          <a:noFill/>
          <a:ln cap="flat" cmpd="sng" w="76200">
            <a:solidFill>
              <a:srgbClr val="CC0000"/>
            </a:solidFill>
            <a:prstDash val="solid"/>
            <a:round/>
            <a:headEnd len="med" w="med" type="none"/>
            <a:tailEnd len="med" w="med" type="triangle"/>
          </a:ln>
        </p:spPr>
      </p:cxnSp>
      <p:sp>
        <p:nvSpPr>
          <p:cNvPr id="70" name="Google Shape;70;p15"/>
          <p:cNvSpPr txBox="1"/>
          <p:nvPr/>
        </p:nvSpPr>
        <p:spPr>
          <a:xfrm>
            <a:off x="5660550" y="3032050"/>
            <a:ext cx="3442800" cy="2171700"/>
          </a:xfrm>
          <a:prstGeom prst="rect">
            <a:avLst/>
          </a:prstGeom>
          <a:solidFill>
            <a:srgbClr val="CC0000"/>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rgbClr val="FFFFFF"/>
                </a:solidFill>
                <a:latin typeface="Times New Roman"/>
                <a:ea typeface="Times New Roman"/>
                <a:cs typeface="Times New Roman"/>
                <a:sym typeface="Times New Roman"/>
              </a:rPr>
              <a:t>Apprenticeships with an electrical installation company are </a:t>
            </a:r>
            <a:r>
              <a:rPr lang="en" sz="1800">
                <a:solidFill>
                  <a:srgbClr val="FFFFFF"/>
                </a:solidFill>
                <a:latin typeface="Times New Roman"/>
                <a:ea typeface="Times New Roman"/>
                <a:cs typeface="Times New Roman"/>
                <a:sym typeface="Times New Roman"/>
              </a:rPr>
              <a:t>another</a:t>
            </a:r>
            <a:r>
              <a:rPr lang="en" sz="1800">
                <a:solidFill>
                  <a:srgbClr val="FFFFFF"/>
                </a:solidFill>
                <a:latin typeface="Times New Roman"/>
                <a:ea typeface="Times New Roman"/>
                <a:cs typeface="Times New Roman"/>
                <a:sym typeface="Times New Roman"/>
              </a:rPr>
              <a:t> way to qualify. You can start at 16 and work towards completing the installation and electrician </a:t>
            </a:r>
            <a:r>
              <a:rPr lang="en" sz="1800">
                <a:solidFill>
                  <a:srgbClr val="FFFFFF"/>
                </a:solidFill>
                <a:latin typeface="Times New Roman"/>
                <a:ea typeface="Times New Roman"/>
                <a:cs typeface="Times New Roman"/>
                <a:sym typeface="Times New Roman"/>
              </a:rPr>
              <a:t>maintenance</a:t>
            </a:r>
            <a:r>
              <a:rPr lang="en" sz="1800">
                <a:solidFill>
                  <a:srgbClr val="FFFFFF"/>
                </a:solidFill>
                <a:latin typeface="Times New Roman"/>
                <a:ea typeface="Times New Roman"/>
                <a:cs typeface="Times New Roman"/>
                <a:sym typeface="Times New Roman"/>
              </a:rPr>
              <a:t> advanced apprenticeship Level 3.</a:t>
            </a:r>
            <a:endParaRPr sz="1800">
              <a:solidFill>
                <a:srgbClr val="FFFFFF"/>
              </a:solidFill>
              <a:latin typeface="Times New Roman"/>
              <a:ea typeface="Times New Roman"/>
              <a:cs typeface="Times New Roman"/>
              <a:sym typeface="Times New Roman"/>
            </a:endParaRPr>
          </a:p>
        </p:txBody>
      </p:sp>
      <p:cxnSp>
        <p:nvCxnSpPr>
          <p:cNvPr id="71" name="Google Shape;71;p15"/>
          <p:cNvCxnSpPr/>
          <p:nvPr/>
        </p:nvCxnSpPr>
        <p:spPr>
          <a:xfrm flipH="1" rot="10800000">
            <a:off x="4868550" y="1709525"/>
            <a:ext cx="784200" cy="28500"/>
          </a:xfrm>
          <a:prstGeom prst="straightConnector1">
            <a:avLst/>
          </a:prstGeom>
          <a:noFill/>
          <a:ln cap="flat" cmpd="sng" w="76200">
            <a:solidFill>
              <a:srgbClr val="CC0000"/>
            </a:solidFill>
            <a:prstDash val="solid"/>
            <a:round/>
            <a:headEnd len="med" w="med" type="none"/>
            <a:tailEnd len="med" w="med" type="triangle"/>
          </a:ln>
        </p:spPr>
      </p:cxnSp>
      <p:sp>
        <p:nvSpPr>
          <p:cNvPr id="72" name="Google Shape;72;p15"/>
          <p:cNvSpPr txBox="1"/>
          <p:nvPr/>
        </p:nvSpPr>
        <p:spPr>
          <a:xfrm>
            <a:off x="5611200" y="865100"/>
            <a:ext cx="3442800" cy="1816800"/>
          </a:xfrm>
          <a:prstGeom prst="rect">
            <a:avLst/>
          </a:prstGeom>
          <a:solidFill>
            <a:srgbClr val="CC0000"/>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rgbClr val="FFFFFF"/>
                </a:solidFill>
                <a:latin typeface="Times New Roman"/>
                <a:ea typeface="Times New Roman"/>
                <a:cs typeface="Times New Roman"/>
                <a:sym typeface="Times New Roman"/>
              </a:rPr>
              <a:t>Once you’ve completed the college courses, you will then need to train further on the job in an apprenticeship role to become fully qualified by completing the relevant NVQ at Level 3.</a:t>
            </a:r>
            <a:endParaRPr sz="1800">
              <a:solidFill>
                <a:srgbClr val="FFFFFF"/>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1"/>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 name="Shape 76"/>
        <p:cNvGrpSpPr/>
        <p:nvPr/>
      </p:nvGrpSpPr>
      <p:grpSpPr>
        <a:xfrm>
          <a:off x="0" y="0"/>
          <a:ext cx="0" cy="0"/>
          <a:chOff x="0" y="0"/>
          <a:chExt cx="0" cy="0"/>
        </a:xfrm>
      </p:grpSpPr>
      <p:sp>
        <p:nvSpPr>
          <p:cNvPr id="77" name="Google Shape;77;p16"/>
          <p:cNvSpPr txBox="1"/>
          <p:nvPr>
            <p:ph type="title"/>
          </p:nvPr>
        </p:nvSpPr>
        <p:spPr>
          <a:xfrm>
            <a:off x="32225" y="-2947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320">
                <a:latin typeface="Times New Roman"/>
                <a:ea typeface="Times New Roman"/>
                <a:cs typeface="Times New Roman"/>
                <a:sym typeface="Times New Roman"/>
              </a:rPr>
              <a:t>Duties of an Electrician</a:t>
            </a:r>
            <a:endParaRPr sz="3320">
              <a:latin typeface="Times New Roman"/>
              <a:ea typeface="Times New Roman"/>
              <a:cs typeface="Times New Roman"/>
              <a:sym typeface="Times New Roman"/>
            </a:endParaRPr>
          </a:p>
        </p:txBody>
      </p:sp>
      <p:sp>
        <p:nvSpPr>
          <p:cNvPr id="78" name="Google Shape;78;p16"/>
          <p:cNvSpPr txBox="1"/>
          <p:nvPr>
            <p:ph idx="1" type="body"/>
          </p:nvPr>
        </p:nvSpPr>
        <p:spPr>
          <a:xfrm>
            <a:off x="112700" y="628575"/>
            <a:ext cx="8933400" cy="4381500"/>
          </a:xfrm>
          <a:prstGeom prst="rect">
            <a:avLst/>
          </a:prstGeom>
          <a:ln cap="flat" cmpd="sng" w="19050">
            <a:solidFill>
              <a:srgbClr val="0B5394"/>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95000"/>
              </a:lnSpc>
              <a:spcBef>
                <a:spcPts val="0"/>
              </a:spcBef>
              <a:spcAft>
                <a:spcPts val="0"/>
              </a:spcAft>
              <a:buSzPts val="852"/>
              <a:buNone/>
            </a:pPr>
            <a:r>
              <a:rPr lang="en" sz="1495">
                <a:solidFill>
                  <a:srgbClr val="666666"/>
                </a:solidFill>
                <a:highlight>
                  <a:srgbClr val="FFFFFF"/>
                </a:highlight>
                <a:latin typeface="Times New Roman"/>
                <a:ea typeface="Times New Roman"/>
                <a:cs typeface="Times New Roman"/>
                <a:sym typeface="Times New Roman"/>
              </a:rPr>
              <a:t>From the </a:t>
            </a:r>
            <a:r>
              <a:rPr lang="en" sz="1495">
                <a:solidFill>
                  <a:srgbClr val="666666"/>
                </a:solidFill>
                <a:highlight>
                  <a:srgbClr val="FFFFFF"/>
                </a:highlight>
                <a:latin typeface="Times New Roman"/>
                <a:ea typeface="Times New Roman"/>
                <a:cs typeface="Times New Roman"/>
                <a:sym typeface="Times New Roman"/>
              </a:rPr>
              <a:t>website</a:t>
            </a:r>
            <a:r>
              <a:rPr lang="en" sz="1495">
                <a:solidFill>
                  <a:srgbClr val="666666"/>
                </a:solidFill>
                <a:highlight>
                  <a:srgbClr val="FFFFFF"/>
                </a:highlight>
                <a:latin typeface="Times New Roman"/>
                <a:ea typeface="Times New Roman"/>
                <a:cs typeface="Times New Roman"/>
                <a:sym typeface="Times New Roman"/>
              </a:rPr>
              <a:t> goconstruct.org, the role of an electrician </a:t>
            </a:r>
            <a:r>
              <a:rPr lang="en" sz="1495">
                <a:solidFill>
                  <a:srgbClr val="666666"/>
                </a:solidFill>
                <a:highlight>
                  <a:srgbClr val="FFFFFF"/>
                </a:highlight>
                <a:latin typeface="Times New Roman"/>
                <a:ea typeface="Times New Roman"/>
                <a:cs typeface="Times New Roman"/>
                <a:sym typeface="Times New Roman"/>
              </a:rPr>
              <a:t>involves</a:t>
            </a:r>
            <a:r>
              <a:rPr lang="en" sz="1495">
                <a:solidFill>
                  <a:srgbClr val="666666"/>
                </a:solidFill>
                <a:highlight>
                  <a:srgbClr val="FFFFFF"/>
                </a:highlight>
                <a:latin typeface="Times New Roman"/>
                <a:ea typeface="Times New Roman"/>
                <a:cs typeface="Times New Roman"/>
                <a:sym typeface="Times New Roman"/>
              </a:rPr>
              <a:t> the following duties</a:t>
            </a:r>
            <a:endParaRPr sz="1495">
              <a:solidFill>
                <a:srgbClr val="666666"/>
              </a:solidFill>
              <a:highlight>
                <a:srgbClr val="FFFFFF"/>
              </a:highlight>
              <a:latin typeface="Times New Roman"/>
              <a:ea typeface="Times New Roman"/>
              <a:cs typeface="Times New Roman"/>
              <a:sym typeface="Times New Roman"/>
            </a:endParaRPr>
          </a:p>
          <a:p>
            <a:pPr indent="-323532" lvl="0" marL="457200" rtl="0" algn="l">
              <a:lnSpc>
                <a:spcPct val="95000"/>
              </a:lnSpc>
              <a:spcBef>
                <a:spcPts val="4200"/>
              </a:spcBef>
              <a:spcAft>
                <a:spcPts val="0"/>
              </a:spcAft>
              <a:buClr>
                <a:srgbClr val="666666"/>
              </a:buClr>
              <a:buSzPts val="1495"/>
              <a:buFont typeface="Times New Roman"/>
              <a:buChar char="●"/>
            </a:pPr>
            <a:r>
              <a:rPr lang="en" sz="1495">
                <a:solidFill>
                  <a:srgbClr val="666666"/>
                </a:solidFill>
                <a:highlight>
                  <a:srgbClr val="FFFFFF"/>
                </a:highlight>
                <a:latin typeface="Times New Roman"/>
                <a:ea typeface="Times New Roman"/>
                <a:cs typeface="Times New Roman"/>
                <a:sym typeface="Times New Roman"/>
              </a:rPr>
              <a:t>Inspecting electrical systems, wiring and </a:t>
            </a:r>
            <a:r>
              <a:rPr lang="en" sz="1495">
                <a:solidFill>
                  <a:srgbClr val="666666"/>
                </a:solidFill>
                <a:highlight>
                  <a:srgbClr val="FFFFFF"/>
                </a:highlight>
                <a:latin typeface="Times New Roman"/>
                <a:ea typeface="Times New Roman"/>
                <a:cs typeface="Times New Roman"/>
                <a:sym typeface="Times New Roman"/>
              </a:rPr>
              <a:t>equipment</a:t>
            </a:r>
            <a:r>
              <a:rPr lang="en" sz="1495">
                <a:solidFill>
                  <a:srgbClr val="666666"/>
                </a:solidFill>
                <a:highlight>
                  <a:srgbClr val="FFFFFF"/>
                </a:highlight>
                <a:latin typeface="Times New Roman"/>
                <a:ea typeface="Times New Roman"/>
                <a:cs typeface="Times New Roman"/>
                <a:sym typeface="Times New Roman"/>
              </a:rPr>
              <a:t> to ensure they are safe and functioning properly</a:t>
            </a:r>
            <a:endParaRPr sz="1495">
              <a:solidFill>
                <a:srgbClr val="666666"/>
              </a:solidFill>
              <a:highlight>
                <a:srgbClr val="FFFFFF"/>
              </a:highlight>
              <a:latin typeface="Times New Roman"/>
              <a:ea typeface="Times New Roman"/>
              <a:cs typeface="Times New Roman"/>
              <a:sym typeface="Times New Roman"/>
            </a:endParaRPr>
          </a:p>
          <a:p>
            <a:pPr indent="-323532" lvl="0" marL="457200" rtl="0" algn="l">
              <a:lnSpc>
                <a:spcPct val="95000"/>
              </a:lnSpc>
              <a:spcBef>
                <a:spcPts val="0"/>
              </a:spcBef>
              <a:spcAft>
                <a:spcPts val="0"/>
              </a:spcAft>
              <a:buClr>
                <a:srgbClr val="666666"/>
              </a:buClr>
              <a:buSzPts val="1495"/>
              <a:buFont typeface="Times New Roman"/>
              <a:buChar char="●"/>
            </a:pPr>
            <a:r>
              <a:rPr lang="en" sz="1495">
                <a:solidFill>
                  <a:srgbClr val="666666"/>
                </a:solidFill>
                <a:highlight>
                  <a:srgbClr val="FFFFFF"/>
                </a:highlight>
                <a:latin typeface="Times New Roman"/>
                <a:ea typeface="Times New Roman"/>
                <a:cs typeface="Times New Roman"/>
                <a:sym typeface="Times New Roman"/>
              </a:rPr>
              <a:t>Fixing electrical faults or replacing parts</a:t>
            </a:r>
            <a:endParaRPr sz="1495">
              <a:solidFill>
                <a:srgbClr val="666666"/>
              </a:solidFill>
              <a:highlight>
                <a:srgbClr val="FFFFFF"/>
              </a:highlight>
              <a:latin typeface="Times New Roman"/>
              <a:ea typeface="Times New Roman"/>
              <a:cs typeface="Times New Roman"/>
              <a:sym typeface="Times New Roman"/>
            </a:endParaRPr>
          </a:p>
          <a:p>
            <a:pPr indent="-323532" lvl="0" marL="457200" rtl="0" algn="l">
              <a:lnSpc>
                <a:spcPct val="95000"/>
              </a:lnSpc>
              <a:spcBef>
                <a:spcPts val="0"/>
              </a:spcBef>
              <a:spcAft>
                <a:spcPts val="0"/>
              </a:spcAft>
              <a:buClr>
                <a:srgbClr val="666666"/>
              </a:buClr>
              <a:buSzPts val="1495"/>
              <a:buFont typeface="Times New Roman"/>
              <a:buChar char="●"/>
            </a:pPr>
            <a:r>
              <a:rPr lang="en" sz="1495">
                <a:solidFill>
                  <a:srgbClr val="666666"/>
                </a:solidFill>
                <a:highlight>
                  <a:srgbClr val="FFFFFF"/>
                </a:highlight>
                <a:latin typeface="Times New Roman"/>
                <a:ea typeface="Times New Roman"/>
                <a:cs typeface="Times New Roman"/>
                <a:sym typeface="Times New Roman"/>
              </a:rPr>
              <a:t>Connecting sockets, switches, light fittings and appliances</a:t>
            </a:r>
            <a:endParaRPr sz="1495">
              <a:solidFill>
                <a:srgbClr val="666666"/>
              </a:solidFill>
              <a:highlight>
                <a:srgbClr val="FFFFFF"/>
              </a:highlight>
              <a:latin typeface="Times New Roman"/>
              <a:ea typeface="Times New Roman"/>
              <a:cs typeface="Times New Roman"/>
              <a:sym typeface="Times New Roman"/>
            </a:endParaRPr>
          </a:p>
          <a:p>
            <a:pPr indent="-323532" lvl="0" marL="457200" rtl="0" algn="l">
              <a:lnSpc>
                <a:spcPct val="95000"/>
              </a:lnSpc>
              <a:spcBef>
                <a:spcPts val="0"/>
              </a:spcBef>
              <a:spcAft>
                <a:spcPts val="0"/>
              </a:spcAft>
              <a:buClr>
                <a:srgbClr val="666666"/>
              </a:buClr>
              <a:buSzPts val="1495"/>
              <a:buFont typeface="Times New Roman"/>
              <a:buChar char="●"/>
            </a:pPr>
            <a:r>
              <a:rPr lang="en" sz="1495">
                <a:solidFill>
                  <a:srgbClr val="666666"/>
                </a:solidFill>
                <a:highlight>
                  <a:srgbClr val="FFFFFF"/>
                </a:highlight>
                <a:latin typeface="Times New Roman"/>
                <a:ea typeface="Times New Roman"/>
                <a:cs typeface="Times New Roman"/>
                <a:sym typeface="Times New Roman"/>
              </a:rPr>
              <a:t>Laying cables to connect equipment to power and computer </a:t>
            </a:r>
            <a:r>
              <a:rPr lang="en" sz="1495">
                <a:solidFill>
                  <a:srgbClr val="666666"/>
                </a:solidFill>
                <a:highlight>
                  <a:srgbClr val="FFFFFF"/>
                </a:highlight>
                <a:latin typeface="Times New Roman"/>
                <a:ea typeface="Times New Roman"/>
                <a:cs typeface="Times New Roman"/>
                <a:sym typeface="Times New Roman"/>
              </a:rPr>
              <a:t>networks</a:t>
            </a:r>
            <a:endParaRPr sz="1495">
              <a:solidFill>
                <a:srgbClr val="666666"/>
              </a:solidFill>
              <a:highlight>
                <a:srgbClr val="FFFFFF"/>
              </a:highlight>
              <a:latin typeface="Times New Roman"/>
              <a:ea typeface="Times New Roman"/>
              <a:cs typeface="Times New Roman"/>
              <a:sym typeface="Times New Roman"/>
            </a:endParaRPr>
          </a:p>
          <a:p>
            <a:pPr indent="-323532" lvl="0" marL="457200" rtl="0" algn="l">
              <a:lnSpc>
                <a:spcPct val="95000"/>
              </a:lnSpc>
              <a:spcBef>
                <a:spcPts val="0"/>
              </a:spcBef>
              <a:spcAft>
                <a:spcPts val="0"/>
              </a:spcAft>
              <a:buClr>
                <a:srgbClr val="666666"/>
              </a:buClr>
              <a:buSzPts val="1495"/>
              <a:buFont typeface="Times New Roman"/>
              <a:buChar char="●"/>
            </a:pPr>
            <a:r>
              <a:rPr lang="en" sz="1495">
                <a:solidFill>
                  <a:srgbClr val="666666"/>
                </a:solidFill>
                <a:highlight>
                  <a:srgbClr val="FFFFFF"/>
                </a:highlight>
                <a:latin typeface="Times New Roman"/>
                <a:ea typeface="Times New Roman"/>
                <a:cs typeface="Times New Roman"/>
                <a:sym typeface="Times New Roman"/>
              </a:rPr>
              <a:t>Installing security or data network systems</a:t>
            </a:r>
            <a:endParaRPr sz="1495">
              <a:solidFill>
                <a:srgbClr val="666666"/>
              </a:solidFill>
              <a:highlight>
                <a:srgbClr val="FFFFFF"/>
              </a:highlight>
              <a:latin typeface="Times New Roman"/>
              <a:ea typeface="Times New Roman"/>
              <a:cs typeface="Times New Roman"/>
              <a:sym typeface="Times New Roman"/>
            </a:endParaRPr>
          </a:p>
          <a:p>
            <a:pPr indent="-323532" lvl="0" marL="457200" rtl="0" algn="l">
              <a:lnSpc>
                <a:spcPct val="95000"/>
              </a:lnSpc>
              <a:spcBef>
                <a:spcPts val="0"/>
              </a:spcBef>
              <a:spcAft>
                <a:spcPts val="0"/>
              </a:spcAft>
              <a:buClr>
                <a:srgbClr val="666666"/>
              </a:buClr>
              <a:buSzPts val="1495"/>
              <a:buFont typeface="Times New Roman"/>
              <a:buChar char="●"/>
            </a:pPr>
            <a:r>
              <a:rPr lang="en" sz="1495">
                <a:solidFill>
                  <a:srgbClr val="666666"/>
                </a:solidFill>
                <a:highlight>
                  <a:srgbClr val="FFFFFF"/>
                </a:highlight>
                <a:latin typeface="Times New Roman"/>
                <a:ea typeface="Times New Roman"/>
                <a:cs typeface="Times New Roman"/>
                <a:sym typeface="Times New Roman"/>
              </a:rPr>
              <a:t>Working with street lights and traffic managements systems</a:t>
            </a:r>
            <a:endParaRPr sz="1495">
              <a:solidFill>
                <a:srgbClr val="666666"/>
              </a:solidFill>
              <a:highlight>
                <a:srgbClr val="FFFFFF"/>
              </a:highlight>
              <a:latin typeface="Times New Roman"/>
              <a:ea typeface="Times New Roman"/>
              <a:cs typeface="Times New Roman"/>
              <a:sym typeface="Times New Roman"/>
            </a:endParaRPr>
          </a:p>
          <a:p>
            <a:pPr indent="-323532" lvl="0" marL="457200" rtl="0" algn="l">
              <a:lnSpc>
                <a:spcPct val="95000"/>
              </a:lnSpc>
              <a:spcBef>
                <a:spcPts val="0"/>
              </a:spcBef>
              <a:spcAft>
                <a:spcPts val="0"/>
              </a:spcAft>
              <a:buClr>
                <a:srgbClr val="666666"/>
              </a:buClr>
              <a:buSzPts val="1495"/>
              <a:buFont typeface="Times New Roman"/>
              <a:buChar char="●"/>
            </a:pPr>
            <a:r>
              <a:rPr lang="en" sz="1495">
                <a:solidFill>
                  <a:srgbClr val="666666"/>
                </a:solidFill>
                <a:highlight>
                  <a:srgbClr val="FFFFFF"/>
                </a:highlight>
                <a:latin typeface="Times New Roman"/>
                <a:ea typeface="Times New Roman"/>
                <a:cs typeface="Times New Roman"/>
                <a:sym typeface="Times New Roman"/>
              </a:rPr>
              <a:t>Fitting fibre-optic cables</a:t>
            </a:r>
            <a:endParaRPr sz="1495">
              <a:solidFill>
                <a:srgbClr val="666666"/>
              </a:solidFill>
              <a:highlight>
                <a:srgbClr val="FFFFFF"/>
              </a:highlight>
              <a:latin typeface="Times New Roman"/>
              <a:ea typeface="Times New Roman"/>
              <a:cs typeface="Times New Roman"/>
              <a:sym typeface="Times New Roman"/>
            </a:endParaRPr>
          </a:p>
          <a:p>
            <a:pPr indent="-323532" lvl="0" marL="457200" rtl="0" algn="l">
              <a:lnSpc>
                <a:spcPct val="95000"/>
              </a:lnSpc>
              <a:spcBef>
                <a:spcPts val="0"/>
              </a:spcBef>
              <a:spcAft>
                <a:spcPts val="0"/>
              </a:spcAft>
              <a:buClr>
                <a:srgbClr val="666666"/>
              </a:buClr>
              <a:buSzPts val="1495"/>
              <a:buFont typeface="Times New Roman"/>
              <a:buChar char="●"/>
            </a:pPr>
            <a:r>
              <a:rPr lang="en" sz="1495">
                <a:solidFill>
                  <a:srgbClr val="666666"/>
                </a:solidFill>
                <a:highlight>
                  <a:srgbClr val="FFFFFF"/>
                </a:highlight>
                <a:latin typeface="Times New Roman"/>
                <a:ea typeface="Times New Roman"/>
                <a:cs typeface="Times New Roman"/>
                <a:sym typeface="Times New Roman"/>
              </a:rPr>
              <a:t>Maintaining electrical motors, transformers and machinery</a:t>
            </a:r>
            <a:endParaRPr sz="1495">
              <a:solidFill>
                <a:srgbClr val="666666"/>
              </a:solidFill>
              <a:highlight>
                <a:srgbClr val="FFFFFF"/>
              </a:highlight>
              <a:latin typeface="Times New Roman"/>
              <a:ea typeface="Times New Roman"/>
              <a:cs typeface="Times New Roman"/>
              <a:sym typeface="Times New Roman"/>
            </a:endParaRPr>
          </a:p>
          <a:p>
            <a:pPr indent="-323532" lvl="0" marL="457200" rtl="0" algn="l">
              <a:lnSpc>
                <a:spcPct val="95000"/>
              </a:lnSpc>
              <a:spcBef>
                <a:spcPts val="0"/>
              </a:spcBef>
              <a:spcAft>
                <a:spcPts val="0"/>
              </a:spcAft>
              <a:buClr>
                <a:srgbClr val="666666"/>
              </a:buClr>
              <a:buSzPts val="1495"/>
              <a:buFont typeface="Times New Roman"/>
              <a:buChar char="●"/>
            </a:pPr>
            <a:r>
              <a:rPr lang="en" sz="1495">
                <a:solidFill>
                  <a:srgbClr val="666666"/>
                </a:solidFill>
                <a:highlight>
                  <a:srgbClr val="FFFFFF"/>
                </a:highlight>
                <a:latin typeface="Times New Roman"/>
                <a:ea typeface="Times New Roman"/>
                <a:cs typeface="Times New Roman"/>
                <a:sym typeface="Times New Roman"/>
              </a:rPr>
              <a:t>Making and installing electrical control panels</a:t>
            </a:r>
            <a:endParaRPr sz="1495">
              <a:solidFill>
                <a:srgbClr val="666666"/>
              </a:solidFill>
              <a:highlight>
                <a:srgbClr val="FFFFFF"/>
              </a:highlight>
              <a:latin typeface="Times New Roman"/>
              <a:ea typeface="Times New Roman"/>
              <a:cs typeface="Times New Roman"/>
              <a:sym typeface="Times New Roman"/>
            </a:endParaRPr>
          </a:p>
          <a:p>
            <a:pPr indent="-323532" lvl="0" marL="457200" rtl="0" algn="l">
              <a:lnSpc>
                <a:spcPct val="95000"/>
              </a:lnSpc>
              <a:spcBef>
                <a:spcPts val="0"/>
              </a:spcBef>
              <a:spcAft>
                <a:spcPts val="0"/>
              </a:spcAft>
              <a:buClr>
                <a:srgbClr val="666666"/>
              </a:buClr>
              <a:buSzPts val="1495"/>
              <a:buFont typeface="Times New Roman"/>
              <a:buChar char="●"/>
            </a:pPr>
            <a:r>
              <a:rPr lang="en" sz="1495">
                <a:solidFill>
                  <a:srgbClr val="666666"/>
                </a:solidFill>
                <a:highlight>
                  <a:srgbClr val="FFFFFF"/>
                </a:highlight>
                <a:latin typeface="Times New Roman"/>
                <a:ea typeface="Times New Roman"/>
                <a:cs typeface="Times New Roman"/>
                <a:sym typeface="Times New Roman"/>
              </a:rPr>
              <a:t>Programming computer-controlled ‘intelligent’ buildings</a:t>
            </a:r>
            <a:endParaRPr sz="1495">
              <a:solidFill>
                <a:srgbClr val="666666"/>
              </a:solidFill>
              <a:highlight>
                <a:srgbClr val="FFFFFF"/>
              </a:highlight>
              <a:latin typeface="Times New Roman"/>
              <a:ea typeface="Times New Roman"/>
              <a:cs typeface="Times New Roman"/>
              <a:sym typeface="Times New Roman"/>
            </a:endParaRPr>
          </a:p>
          <a:p>
            <a:pPr indent="-323532" lvl="0" marL="457200" rtl="0" algn="l">
              <a:lnSpc>
                <a:spcPct val="95000"/>
              </a:lnSpc>
              <a:spcBef>
                <a:spcPts val="0"/>
              </a:spcBef>
              <a:spcAft>
                <a:spcPts val="0"/>
              </a:spcAft>
              <a:buClr>
                <a:srgbClr val="666666"/>
              </a:buClr>
              <a:buSzPts val="1495"/>
              <a:buFont typeface="Times New Roman"/>
              <a:buChar char="●"/>
            </a:pPr>
            <a:r>
              <a:rPr lang="en" sz="1495">
                <a:solidFill>
                  <a:srgbClr val="666666"/>
                </a:solidFill>
                <a:highlight>
                  <a:srgbClr val="FFFFFF"/>
                </a:highlight>
                <a:latin typeface="Times New Roman"/>
                <a:ea typeface="Times New Roman"/>
                <a:cs typeface="Times New Roman"/>
                <a:sym typeface="Times New Roman"/>
              </a:rPr>
              <a:t>Following technical plans</a:t>
            </a:r>
            <a:endParaRPr sz="1495">
              <a:solidFill>
                <a:srgbClr val="666666"/>
              </a:solidFill>
              <a:highlight>
                <a:srgbClr val="FFFFFF"/>
              </a:highlight>
              <a:latin typeface="Times New Roman"/>
              <a:ea typeface="Times New Roman"/>
              <a:cs typeface="Times New Roman"/>
              <a:sym typeface="Times New Roman"/>
            </a:endParaRPr>
          </a:p>
          <a:p>
            <a:pPr indent="-323532" lvl="0" marL="457200" rtl="0" algn="l">
              <a:lnSpc>
                <a:spcPct val="95000"/>
              </a:lnSpc>
              <a:spcBef>
                <a:spcPts val="0"/>
              </a:spcBef>
              <a:spcAft>
                <a:spcPts val="0"/>
              </a:spcAft>
              <a:buClr>
                <a:srgbClr val="666666"/>
              </a:buClr>
              <a:buSzPts val="1495"/>
              <a:buFont typeface="Times New Roman"/>
              <a:buChar char="●"/>
            </a:pPr>
            <a:r>
              <a:rPr lang="en" sz="1495">
                <a:solidFill>
                  <a:srgbClr val="666666"/>
                </a:solidFill>
                <a:highlight>
                  <a:srgbClr val="FFFFFF"/>
                </a:highlight>
                <a:latin typeface="Times New Roman"/>
                <a:ea typeface="Times New Roman"/>
                <a:cs typeface="Times New Roman"/>
                <a:sym typeface="Times New Roman"/>
              </a:rPr>
              <a:t>Adhering to strict safety regulations</a:t>
            </a:r>
            <a:endParaRPr sz="1495">
              <a:solidFill>
                <a:srgbClr val="666666"/>
              </a:solidFill>
              <a:highlight>
                <a:srgbClr val="FFFFFF"/>
              </a:highlight>
              <a:latin typeface="Times New Roman"/>
              <a:ea typeface="Times New Roman"/>
              <a:cs typeface="Times New Roman"/>
              <a:sym typeface="Times New Roman"/>
            </a:endParaRPr>
          </a:p>
          <a:p>
            <a:pPr indent="-323532" lvl="0" marL="457200" rtl="0" algn="l">
              <a:lnSpc>
                <a:spcPct val="95000"/>
              </a:lnSpc>
              <a:spcBef>
                <a:spcPts val="0"/>
              </a:spcBef>
              <a:spcAft>
                <a:spcPts val="0"/>
              </a:spcAft>
              <a:buClr>
                <a:srgbClr val="666666"/>
              </a:buClr>
              <a:buSzPts val="1495"/>
              <a:buFont typeface="Times New Roman"/>
              <a:buChar char="●"/>
            </a:pPr>
            <a:r>
              <a:rPr lang="en" sz="1495">
                <a:solidFill>
                  <a:srgbClr val="666666"/>
                </a:solidFill>
                <a:highlight>
                  <a:srgbClr val="FFFFFF"/>
                </a:highlight>
                <a:latin typeface="Times New Roman"/>
                <a:ea typeface="Times New Roman"/>
                <a:cs typeface="Times New Roman"/>
                <a:sym typeface="Times New Roman"/>
              </a:rPr>
              <a:t>Learning about new electrical legislation</a:t>
            </a:r>
            <a:endParaRPr sz="1495">
              <a:solidFill>
                <a:srgbClr val="666666"/>
              </a:solidFill>
              <a:highlight>
                <a:srgbClr val="FFFFFF"/>
              </a:highlight>
              <a:latin typeface="Times New Roman"/>
              <a:ea typeface="Times New Roman"/>
              <a:cs typeface="Times New Roman"/>
              <a:sym typeface="Times New Roman"/>
            </a:endParaRPr>
          </a:p>
          <a:p>
            <a:pPr indent="-323532" lvl="0" marL="457200" rtl="0" algn="l">
              <a:lnSpc>
                <a:spcPct val="95000"/>
              </a:lnSpc>
              <a:spcBef>
                <a:spcPts val="0"/>
              </a:spcBef>
              <a:spcAft>
                <a:spcPts val="0"/>
              </a:spcAft>
              <a:buClr>
                <a:srgbClr val="666666"/>
              </a:buClr>
              <a:buSzPts val="1495"/>
              <a:buFont typeface="Times New Roman"/>
              <a:buChar char="●"/>
            </a:pPr>
            <a:r>
              <a:rPr lang="en" sz="1495">
                <a:solidFill>
                  <a:srgbClr val="666666"/>
                </a:solidFill>
                <a:highlight>
                  <a:srgbClr val="FFFFFF"/>
                </a:highlight>
                <a:latin typeface="Times New Roman"/>
                <a:ea typeface="Times New Roman"/>
                <a:cs typeface="Times New Roman"/>
                <a:sym typeface="Times New Roman"/>
              </a:rPr>
              <a:t>Responding to emergency call-outs such as power cuts</a:t>
            </a:r>
            <a:endParaRPr sz="1495">
              <a:solidFill>
                <a:srgbClr val="666666"/>
              </a:solidFill>
              <a:highlight>
                <a:srgbClr val="FFFFFF"/>
              </a:highlight>
              <a:latin typeface="Times New Roman"/>
              <a:ea typeface="Times New Roman"/>
              <a:cs typeface="Times New Roman"/>
              <a:sym typeface="Times New Roman"/>
            </a:endParaRPr>
          </a:p>
          <a:p>
            <a:pPr indent="-323532" lvl="0" marL="457200" rtl="0" algn="l">
              <a:lnSpc>
                <a:spcPct val="95000"/>
              </a:lnSpc>
              <a:spcBef>
                <a:spcPts val="0"/>
              </a:spcBef>
              <a:spcAft>
                <a:spcPts val="0"/>
              </a:spcAft>
              <a:buClr>
                <a:srgbClr val="666666"/>
              </a:buClr>
              <a:buSzPts val="1495"/>
              <a:buFont typeface="Times New Roman"/>
              <a:buChar char="●"/>
            </a:pPr>
            <a:r>
              <a:rPr lang="en" sz="1495">
                <a:solidFill>
                  <a:srgbClr val="666666"/>
                </a:solidFill>
                <a:highlight>
                  <a:srgbClr val="FFFFFF"/>
                </a:highlight>
                <a:latin typeface="Times New Roman"/>
                <a:ea typeface="Times New Roman"/>
                <a:cs typeface="Times New Roman"/>
                <a:sym typeface="Times New Roman"/>
              </a:rPr>
              <a:t>Working on a construction site, in domestic or commercial settings, offshore, locally or abroad.</a:t>
            </a:r>
            <a:endParaRPr sz="1495">
              <a:solidFill>
                <a:srgbClr val="666666"/>
              </a:solidFill>
              <a:highlight>
                <a:srgbClr val="FFFFFF"/>
              </a:highlight>
              <a:latin typeface="Times New Roman"/>
              <a:ea typeface="Times New Roman"/>
              <a:cs typeface="Times New Roman"/>
              <a:sym typeface="Times New Roman"/>
            </a:endParaRPr>
          </a:p>
        </p:txBody>
      </p:sp>
      <p:sp>
        <p:nvSpPr>
          <p:cNvPr id="79" name="Google Shape;79;p16"/>
          <p:cNvSpPr txBox="1"/>
          <p:nvPr/>
        </p:nvSpPr>
        <p:spPr>
          <a:xfrm>
            <a:off x="5969300" y="110550"/>
            <a:ext cx="30000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7"/>
          <p:cNvSpPr txBox="1"/>
          <p:nvPr>
            <p:ph idx="1" type="body"/>
          </p:nvPr>
        </p:nvSpPr>
        <p:spPr>
          <a:xfrm>
            <a:off x="88400" y="132900"/>
            <a:ext cx="6524700" cy="497100"/>
          </a:xfrm>
          <a:prstGeom prst="rect">
            <a:avLst/>
          </a:prstGeom>
          <a:solidFill>
            <a:srgbClr val="0B5394"/>
          </a:solidFill>
        </p:spPr>
        <p:txBody>
          <a:bodyPr anchorCtr="0" anchor="t" bIns="91425" lIns="91425" spcFirstLastPara="1" rIns="91425" wrap="square" tIns="91425">
            <a:noAutofit/>
          </a:bodyPr>
          <a:lstStyle/>
          <a:p>
            <a:pPr indent="0" lvl="0" marL="0" rtl="0" algn="l">
              <a:spcBef>
                <a:spcPts val="0"/>
              </a:spcBef>
              <a:spcAft>
                <a:spcPts val="1200"/>
              </a:spcAft>
              <a:buSzPts val="1018"/>
              <a:buNone/>
            </a:pPr>
            <a:r>
              <a:rPr lang="en" sz="1965">
                <a:solidFill>
                  <a:srgbClr val="FFFFFF"/>
                </a:solidFill>
              </a:rPr>
              <a:t>Progression routes for a qualified electrician. </a:t>
            </a:r>
            <a:endParaRPr sz="1665">
              <a:solidFill>
                <a:srgbClr val="FFFFFF"/>
              </a:solidFill>
            </a:endParaRPr>
          </a:p>
        </p:txBody>
      </p:sp>
      <p:sp>
        <p:nvSpPr>
          <p:cNvPr id="85" name="Google Shape;85;p17"/>
          <p:cNvSpPr txBox="1"/>
          <p:nvPr/>
        </p:nvSpPr>
        <p:spPr>
          <a:xfrm>
            <a:off x="140000" y="854800"/>
            <a:ext cx="3559200" cy="3947100"/>
          </a:xfrm>
          <a:prstGeom prst="rect">
            <a:avLst/>
          </a:prstGeom>
          <a:solidFill>
            <a:srgbClr val="0B5394"/>
          </a:solidFill>
          <a:ln>
            <a:noFill/>
          </a:ln>
        </p:spPr>
        <p:txBody>
          <a:bodyPr anchorCtr="0" anchor="t" bIns="91425" lIns="91425" spcFirstLastPara="1" rIns="91425" wrap="square" tIns="91425">
            <a:noAutofit/>
          </a:bodyPr>
          <a:lstStyle/>
          <a:p>
            <a:pPr indent="-393700" lvl="0" marL="457200" rtl="0" algn="l">
              <a:spcBef>
                <a:spcPts val="0"/>
              </a:spcBef>
              <a:spcAft>
                <a:spcPts val="0"/>
              </a:spcAft>
              <a:buClr>
                <a:srgbClr val="FFFFFF"/>
              </a:buClr>
              <a:buSzPts val="2600"/>
              <a:buFont typeface="Times New Roman"/>
              <a:buAutoNum type="arabicPeriod"/>
            </a:pPr>
            <a:r>
              <a:rPr lang="en" sz="2600">
                <a:solidFill>
                  <a:srgbClr val="FFFFFF"/>
                </a:solidFill>
                <a:latin typeface="Times New Roman"/>
                <a:ea typeface="Times New Roman"/>
                <a:cs typeface="Times New Roman"/>
                <a:sym typeface="Times New Roman"/>
              </a:rPr>
              <a:t>Work for a contractor</a:t>
            </a:r>
            <a:endParaRPr sz="2600">
              <a:solidFill>
                <a:srgbClr val="FFFFFF"/>
              </a:solidFill>
              <a:latin typeface="Times New Roman"/>
              <a:ea typeface="Times New Roman"/>
              <a:cs typeface="Times New Roman"/>
              <a:sym typeface="Times New Roman"/>
            </a:endParaRPr>
          </a:p>
          <a:p>
            <a:pPr indent="-393700" lvl="0" marL="457200" rtl="0" algn="l">
              <a:spcBef>
                <a:spcPts val="0"/>
              </a:spcBef>
              <a:spcAft>
                <a:spcPts val="0"/>
              </a:spcAft>
              <a:buClr>
                <a:srgbClr val="FFFFFF"/>
              </a:buClr>
              <a:buSzPts val="2600"/>
              <a:buFont typeface="Times New Roman"/>
              <a:buAutoNum type="arabicPeriod"/>
            </a:pPr>
            <a:r>
              <a:rPr lang="en" sz="2600">
                <a:solidFill>
                  <a:srgbClr val="FFFFFF"/>
                </a:solidFill>
                <a:latin typeface="Times New Roman"/>
                <a:ea typeface="Times New Roman"/>
                <a:cs typeface="Times New Roman"/>
                <a:sym typeface="Times New Roman"/>
              </a:rPr>
              <a:t>Working for yourself</a:t>
            </a:r>
            <a:endParaRPr sz="2600">
              <a:solidFill>
                <a:srgbClr val="FFFFFF"/>
              </a:solidFill>
              <a:latin typeface="Times New Roman"/>
              <a:ea typeface="Times New Roman"/>
              <a:cs typeface="Times New Roman"/>
              <a:sym typeface="Times New Roman"/>
            </a:endParaRPr>
          </a:p>
          <a:p>
            <a:pPr indent="-393700" lvl="0" marL="457200" rtl="0" algn="l">
              <a:spcBef>
                <a:spcPts val="0"/>
              </a:spcBef>
              <a:spcAft>
                <a:spcPts val="0"/>
              </a:spcAft>
              <a:buClr>
                <a:srgbClr val="FFFFFF"/>
              </a:buClr>
              <a:buSzPts val="2600"/>
              <a:buFont typeface="Times New Roman"/>
              <a:buAutoNum type="arabicPeriod"/>
            </a:pPr>
            <a:r>
              <a:rPr lang="en" sz="2600">
                <a:solidFill>
                  <a:srgbClr val="FFFFFF"/>
                </a:solidFill>
                <a:latin typeface="Times New Roman"/>
                <a:ea typeface="Times New Roman"/>
                <a:cs typeface="Times New Roman"/>
                <a:sym typeface="Times New Roman"/>
              </a:rPr>
              <a:t>Contract yourself out </a:t>
            </a:r>
            <a:endParaRPr sz="2600">
              <a:solidFill>
                <a:srgbClr val="FFFFFF"/>
              </a:solidFill>
              <a:latin typeface="Times New Roman"/>
              <a:ea typeface="Times New Roman"/>
              <a:cs typeface="Times New Roman"/>
              <a:sym typeface="Times New Roman"/>
            </a:endParaRPr>
          </a:p>
          <a:p>
            <a:pPr indent="-393700" lvl="0" marL="457200" rtl="0" algn="l">
              <a:spcBef>
                <a:spcPts val="0"/>
              </a:spcBef>
              <a:spcAft>
                <a:spcPts val="0"/>
              </a:spcAft>
              <a:buClr>
                <a:srgbClr val="FFFFFF"/>
              </a:buClr>
              <a:buSzPts val="2600"/>
              <a:buFont typeface="Times New Roman"/>
              <a:buAutoNum type="arabicPeriod"/>
            </a:pPr>
            <a:r>
              <a:rPr lang="en" sz="2600">
                <a:solidFill>
                  <a:srgbClr val="FFFFFF"/>
                </a:solidFill>
                <a:latin typeface="Times New Roman"/>
                <a:ea typeface="Times New Roman"/>
                <a:cs typeface="Times New Roman"/>
                <a:sym typeface="Times New Roman"/>
              </a:rPr>
              <a:t>Become a master electrician</a:t>
            </a:r>
            <a:endParaRPr sz="2600">
              <a:solidFill>
                <a:srgbClr val="FFFFFF"/>
              </a:solidFill>
              <a:latin typeface="Times New Roman"/>
              <a:ea typeface="Times New Roman"/>
              <a:cs typeface="Times New Roman"/>
              <a:sym typeface="Times New Roman"/>
            </a:endParaRPr>
          </a:p>
          <a:p>
            <a:pPr indent="-393700" lvl="0" marL="457200" rtl="0" algn="l">
              <a:spcBef>
                <a:spcPts val="0"/>
              </a:spcBef>
              <a:spcAft>
                <a:spcPts val="0"/>
              </a:spcAft>
              <a:buClr>
                <a:srgbClr val="FFFFFF"/>
              </a:buClr>
              <a:buSzPts val="2600"/>
              <a:buFont typeface="Times New Roman"/>
              <a:buAutoNum type="arabicPeriod"/>
            </a:pPr>
            <a:r>
              <a:rPr lang="en" sz="2600">
                <a:solidFill>
                  <a:srgbClr val="FFFFFF"/>
                </a:solidFill>
                <a:latin typeface="Times New Roman"/>
                <a:ea typeface="Times New Roman"/>
                <a:cs typeface="Times New Roman"/>
                <a:sym typeface="Times New Roman"/>
              </a:rPr>
              <a:t>Setting up a business</a:t>
            </a:r>
            <a:endParaRPr sz="2600">
              <a:solidFill>
                <a:srgbClr val="FFFFFF"/>
              </a:solidFill>
              <a:latin typeface="Times New Roman"/>
              <a:ea typeface="Times New Roman"/>
              <a:cs typeface="Times New Roman"/>
              <a:sym typeface="Times New Roman"/>
            </a:endParaRPr>
          </a:p>
          <a:p>
            <a:pPr indent="-393700" lvl="0" marL="457200" rtl="0" algn="l">
              <a:spcBef>
                <a:spcPts val="0"/>
              </a:spcBef>
              <a:spcAft>
                <a:spcPts val="0"/>
              </a:spcAft>
              <a:buClr>
                <a:srgbClr val="FFFFFF"/>
              </a:buClr>
              <a:buSzPts val="2600"/>
              <a:buFont typeface="Times New Roman"/>
              <a:buAutoNum type="arabicPeriod"/>
            </a:pPr>
            <a:r>
              <a:rPr lang="en" sz="2600">
                <a:solidFill>
                  <a:srgbClr val="FFFFFF"/>
                </a:solidFill>
                <a:latin typeface="Times New Roman"/>
                <a:ea typeface="Times New Roman"/>
                <a:cs typeface="Times New Roman"/>
                <a:sym typeface="Times New Roman"/>
              </a:rPr>
              <a:t>Energy renewal specialist</a:t>
            </a:r>
            <a:endParaRPr sz="2600">
              <a:solidFill>
                <a:srgbClr val="FFFFFF"/>
              </a:solidFill>
              <a:latin typeface="Times New Roman"/>
              <a:ea typeface="Times New Roman"/>
              <a:cs typeface="Times New Roman"/>
              <a:sym typeface="Times New Roman"/>
            </a:endParaRPr>
          </a:p>
          <a:p>
            <a:pPr indent="-393700" lvl="0" marL="457200" rtl="0" algn="l">
              <a:spcBef>
                <a:spcPts val="0"/>
              </a:spcBef>
              <a:spcAft>
                <a:spcPts val="0"/>
              </a:spcAft>
              <a:buClr>
                <a:srgbClr val="FFFFFF"/>
              </a:buClr>
              <a:buSzPts val="2600"/>
              <a:buFont typeface="Times New Roman"/>
              <a:buAutoNum type="arabicPeriod"/>
            </a:pPr>
            <a:r>
              <a:rPr lang="en" sz="2600">
                <a:solidFill>
                  <a:srgbClr val="FFFFFF"/>
                </a:solidFill>
                <a:latin typeface="Times New Roman"/>
                <a:ea typeface="Times New Roman"/>
                <a:cs typeface="Times New Roman"/>
                <a:sym typeface="Times New Roman"/>
              </a:rPr>
              <a:t>Security systems</a:t>
            </a:r>
            <a:endParaRPr sz="2600">
              <a:solidFill>
                <a:srgbClr val="FFFFFF"/>
              </a:solidFill>
              <a:latin typeface="Times New Roman"/>
              <a:ea typeface="Times New Roman"/>
              <a:cs typeface="Times New Roman"/>
              <a:sym typeface="Times New Roman"/>
            </a:endParaRPr>
          </a:p>
        </p:txBody>
      </p:sp>
      <p:sp>
        <p:nvSpPr>
          <p:cNvPr id="86" name="Google Shape;86;p17"/>
          <p:cNvSpPr/>
          <p:nvPr/>
        </p:nvSpPr>
        <p:spPr>
          <a:xfrm>
            <a:off x="4172600" y="722638"/>
            <a:ext cx="4108800" cy="3077400"/>
          </a:xfrm>
          <a:prstGeom prst="wedgeRoundRectCallout">
            <a:avLst>
              <a:gd fmla="val -12358" name="adj1"/>
              <a:gd fmla="val 59859" name="adj2"/>
              <a:gd fmla="val 0" name="adj3"/>
            </a:avLst>
          </a:prstGeom>
          <a:solidFill>
            <a:srgbClr val="F4CC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a:t> </a:t>
            </a:r>
            <a:r>
              <a:rPr lang="en">
                <a:latin typeface="Times New Roman"/>
                <a:ea typeface="Times New Roman"/>
                <a:cs typeface="Times New Roman"/>
                <a:sym typeface="Times New Roman"/>
              </a:rPr>
              <a:t>According to the Electrical Times, the top 10 Electrical companies in 2023 were:</a:t>
            </a:r>
            <a:endParaRPr>
              <a:latin typeface="Times New Roman"/>
              <a:ea typeface="Times New Roman"/>
              <a:cs typeface="Times New Roman"/>
              <a:sym typeface="Times New Roman"/>
            </a:endParaRPr>
          </a:p>
          <a:p>
            <a:pPr indent="0" lvl="0" marL="0" rtl="0" algn="l">
              <a:spcBef>
                <a:spcPts val="0"/>
              </a:spcBef>
              <a:spcAft>
                <a:spcPts val="0"/>
              </a:spcAft>
              <a:buNone/>
            </a:pPr>
            <a:r>
              <a:t/>
            </a:r>
            <a:endParaRPr>
              <a:latin typeface="Times New Roman"/>
              <a:ea typeface="Times New Roman"/>
              <a:cs typeface="Times New Roman"/>
              <a:sym typeface="Times New Roman"/>
            </a:endParaRPr>
          </a:p>
          <a:p>
            <a:pPr indent="-317500" lvl="0" marL="457200" rtl="0" algn="l">
              <a:spcBef>
                <a:spcPts val="0"/>
              </a:spcBef>
              <a:spcAft>
                <a:spcPts val="0"/>
              </a:spcAft>
              <a:buSzPts val="1400"/>
              <a:buFont typeface="Times New Roman"/>
              <a:buAutoNum type="arabicPeriod"/>
            </a:pPr>
            <a:r>
              <a:rPr lang="en">
                <a:latin typeface="Times New Roman"/>
                <a:ea typeface="Times New Roman"/>
                <a:cs typeface="Times New Roman"/>
                <a:sym typeface="Times New Roman"/>
              </a:rPr>
              <a:t>Dakia Group Limited</a:t>
            </a:r>
            <a:endParaRPr>
              <a:latin typeface="Times New Roman"/>
              <a:ea typeface="Times New Roman"/>
              <a:cs typeface="Times New Roman"/>
              <a:sym typeface="Times New Roman"/>
            </a:endParaRPr>
          </a:p>
          <a:p>
            <a:pPr indent="-317500" lvl="0" marL="457200" rtl="0" algn="l">
              <a:spcBef>
                <a:spcPts val="0"/>
              </a:spcBef>
              <a:spcAft>
                <a:spcPts val="0"/>
              </a:spcAft>
              <a:buSzPts val="1400"/>
              <a:buFont typeface="Times New Roman"/>
              <a:buAutoNum type="arabicPeriod"/>
            </a:pPr>
            <a:r>
              <a:rPr lang="en">
                <a:latin typeface="Times New Roman"/>
                <a:ea typeface="Times New Roman"/>
                <a:cs typeface="Times New Roman"/>
                <a:sym typeface="Times New Roman"/>
              </a:rPr>
              <a:t>NG Bailey Group Limited</a:t>
            </a:r>
            <a:endParaRPr>
              <a:latin typeface="Times New Roman"/>
              <a:ea typeface="Times New Roman"/>
              <a:cs typeface="Times New Roman"/>
              <a:sym typeface="Times New Roman"/>
            </a:endParaRPr>
          </a:p>
          <a:p>
            <a:pPr indent="-317500" lvl="0" marL="457200" rtl="0" algn="l">
              <a:spcBef>
                <a:spcPts val="0"/>
              </a:spcBef>
              <a:spcAft>
                <a:spcPts val="0"/>
              </a:spcAft>
              <a:buSzPts val="1400"/>
              <a:buFont typeface="Times New Roman"/>
              <a:buAutoNum type="arabicPeriod"/>
            </a:pPr>
            <a:r>
              <a:rPr lang="en">
                <a:latin typeface="Times New Roman"/>
                <a:ea typeface="Times New Roman"/>
                <a:cs typeface="Times New Roman"/>
                <a:sym typeface="Times New Roman"/>
              </a:rPr>
              <a:t>TClarke Plc</a:t>
            </a:r>
            <a:endParaRPr>
              <a:latin typeface="Times New Roman"/>
              <a:ea typeface="Times New Roman"/>
              <a:cs typeface="Times New Roman"/>
              <a:sym typeface="Times New Roman"/>
            </a:endParaRPr>
          </a:p>
          <a:p>
            <a:pPr indent="-317500" lvl="0" marL="457200" rtl="0" algn="l">
              <a:spcBef>
                <a:spcPts val="0"/>
              </a:spcBef>
              <a:spcAft>
                <a:spcPts val="0"/>
              </a:spcAft>
              <a:buSzPts val="1400"/>
              <a:buFont typeface="Times New Roman"/>
              <a:buAutoNum type="arabicPeriod"/>
            </a:pPr>
            <a:r>
              <a:rPr lang="en">
                <a:latin typeface="Times New Roman"/>
                <a:ea typeface="Times New Roman"/>
                <a:cs typeface="Times New Roman"/>
                <a:sym typeface="Times New Roman"/>
              </a:rPr>
              <a:t>Emcor Group (UK) Plc</a:t>
            </a:r>
            <a:endParaRPr>
              <a:latin typeface="Times New Roman"/>
              <a:ea typeface="Times New Roman"/>
              <a:cs typeface="Times New Roman"/>
              <a:sym typeface="Times New Roman"/>
            </a:endParaRPr>
          </a:p>
          <a:p>
            <a:pPr indent="-317500" lvl="0" marL="457200" rtl="0" algn="l">
              <a:spcBef>
                <a:spcPts val="0"/>
              </a:spcBef>
              <a:spcAft>
                <a:spcPts val="0"/>
              </a:spcAft>
              <a:buSzPts val="1400"/>
              <a:buFont typeface="Times New Roman"/>
              <a:buAutoNum type="arabicPeriod"/>
            </a:pPr>
            <a:r>
              <a:rPr lang="en">
                <a:latin typeface="Times New Roman"/>
                <a:ea typeface="Times New Roman"/>
                <a:cs typeface="Times New Roman"/>
                <a:sym typeface="Times New Roman"/>
              </a:rPr>
              <a:t>Integral UK Limited</a:t>
            </a:r>
            <a:endParaRPr>
              <a:latin typeface="Times New Roman"/>
              <a:ea typeface="Times New Roman"/>
              <a:cs typeface="Times New Roman"/>
              <a:sym typeface="Times New Roman"/>
            </a:endParaRPr>
          </a:p>
          <a:p>
            <a:pPr indent="-317500" lvl="0" marL="457200" rtl="0" algn="l">
              <a:spcBef>
                <a:spcPts val="0"/>
              </a:spcBef>
              <a:spcAft>
                <a:spcPts val="0"/>
              </a:spcAft>
              <a:buSzPts val="1400"/>
              <a:buFont typeface="Times New Roman"/>
              <a:buAutoNum type="arabicPeriod"/>
            </a:pPr>
            <a:r>
              <a:rPr lang="en">
                <a:latin typeface="Times New Roman"/>
                <a:ea typeface="Times New Roman"/>
                <a:cs typeface="Times New Roman"/>
                <a:sym typeface="Times New Roman"/>
              </a:rPr>
              <a:t>Enerveo Limited</a:t>
            </a:r>
            <a:endParaRPr>
              <a:latin typeface="Times New Roman"/>
              <a:ea typeface="Times New Roman"/>
              <a:cs typeface="Times New Roman"/>
              <a:sym typeface="Times New Roman"/>
            </a:endParaRPr>
          </a:p>
          <a:p>
            <a:pPr indent="-317500" lvl="0" marL="457200" rtl="0" algn="l">
              <a:spcBef>
                <a:spcPts val="0"/>
              </a:spcBef>
              <a:spcAft>
                <a:spcPts val="0"/>
              </a:spcAft>
              <a:buSzPts val="1400"/>
              <a:buFont typeface="Times New Roman"/>
              <a:buAutoNum type="arabicPeriod"/>
            </a:pPr>
            <a:r>
              <a:rPr lang="en">
                <a:latin typeface="Times New Roman"/>
                <a:ea typeface="Times New Roman"/>
                <a:cs typeface="Times New Roman"/>
                <a:sym typeface="Times New Roman"/>
              </a:rPr>
              <a:t>Atlalian Servest AMK Limited</a:t>
            </a:r>
            <a:endParaRPr>
              <a:latin typeface="Times New Roman"/>
              <a:ea typeface="Times New Roman"/>
              <a:cs typeface="Times New Roman"/>
              <a:sym typeface="Times New Roman"/>
            </a:endParaRPr>
          </a:p>
          <a:p>
            <a:pPr indent="-317500" lvl="0" marL="457200" rtl="0" algn="l">
              <a:spcBef>
                <a:spcPts val="0"/>
              </a:spcBef>
              <a:spcAft>
                <a:spcPts val="0"/>
              </a:spcAft>
              <a:buSzPts val="1400"/>
              <a:buFont typeface="Times New Roman"/>
              <a:buAutoNum type="arabicPeriod"/>
            </a:pPr>
            <a:r>
              <a:rPr lang="en">
                <a:latin typeface="Times New Roman"/>
                <a:ea typeface="Times New Roman"/>
                <a:cs typeface="Times New Roman"/>
                <a:sym typeface="Times New Roman"/>
              </a:rPr>
              <a:t>Skanska Rashleigh Weatherfoil LImited</a:t>
            </a:r>
            <a:endParaRPr>
              <a:latin typeface="Times New Roman"/>
              <a:ea typeface="Times New Roman"/>
              <a:cs typeface="Times New Roman"/>
              <a:sym typeface="Times New Roman"/>
            </a:endParaRPr>
          </a:p>
          <a:p>
            <a:pPr indent="-317500" lvl="0" marL="457200" rtl="0" algn="l">
              <a:spcBef>
                <a:spcPts val="0"/>
              </a:spcBef>
              <a:spcAft>
                <a:spcPts val="0"/>
              </a:spcAft>
              <a:buSzPts val="1400"/>
              <a:buFont typeface="Times New Roman"/>
              <a:buAutoNum type="arabicPeriod"/>
            </a:pPr>
            <a:r>
              <a:rPr lang="en">
                <a:latin typeface="Times New Roman"/>
                <a:ea typeface="Times New Roman"/>
                <a:cs typeface="Times New Roman"/>
                <a:sym typeface="Times New Roman"/>
              </a:rPr>
              <a:t>SES (Engineering Services) Limited</a:t>
            </a:r>
            <a:endParaRPr>
              <a:latin typeface="Times New Roman"/>
              <a:ea typeface="Times New Roman"/>
              <a:cs typeface="Times New Roman"/>
              <a:sym typeface="Times New Roman"/>
            </a:endParaRPr>
          </a:p>
          <a:p>
            <a:pPr indent="-317500" lvl="0" marL="457200" rtl="0" algn="l">
              <a:spcBef>
                <a:spcPts val="0"/>
              </a:spcBef>
              <a:spcAft>
                <a:spcPts val="0"/>
              </a:spcAft>
              <a:buSzPts val="1400"/>
              <a:buFont typeface="Times New Roman"/>
              <a:buAutoNum type="arabicPeriod"/>
            </a:pPr>
            <a:r>
              <a:rPr lang="en">
                <a:latin typeface="Times New Roman"/>
                <a:ea typeface="Times New Roman"/>
                <a:cs typeface="Times New Roman"/>
                <a:sym typeface="Times New Roman"/>
              </a:rPr>
              <a:t>Dodd Group Limited</a:t>
            </a:r>
            <a:endParaRPr>
              <a:latin typeface="Times New Roman"/>
              <a:ea typeface="Times New Roman"/>
              <a:cs typeface="Times New Roman"/>
              <a:sym typeface="Times New Roman"/>
            </a:endParaRPr>
          </a:p>
        </p:txBody>
      </p:sp>
      <p:sp>
        <p:nvSpPr>
          <p:cNvPr id="87" name="Google Shape;87;p17"/>
          <p:cNvSpPr/>
          <p:nvPr/>
        </p:nvSpPr>
        <p:spPr>
          <a:xfrm rot="527332">
            <a:off x="4138772" y="3701062"/>
            <a:ext cx="4108830" cy="1487891"/>
          </a:xfrm>
          <a:prstGeom prst="irregularSeal2">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a:solidFill>
                  <a:srgbClr val="FFFFFF"/>
                </a:solidFill>
                <a:latin typeface="Times New Roman"/>
                <a:ea typeface="Times New Roman"/>
                <a:cs typeface="Times New Roman"/>
                <a:sym typeface="Times New Roman"/>
              </a:rPr>
              <a:t>The employment of electricians is projected to grow until 2032</a:t>
            </a:r>
            <a:endParaRPr>
              <a:solidFill>
                <a:srgbClr val="FFFFFF"/>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8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87"/>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8"/>
          <p:cNvSpPr txBox="1"/>
          <p:nvPr>
            <p:ph type="title"/>
          </p:nvPr>
        </p:nvSpPr>
        <p:spPr>
          <a:xfrm>
            <a:off x="121475" y="2346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Salaries</a:t>
            </a:r>
            <a:endParaRPr sz="3220">
              <a:latin typeface="Times New Roman"/>
              <a:ea typeface="Times New Roman"/>
              <a:cs typeface="Times New Roman"/>
              <a:sym typeface="Times New Roman"/>
            </a:endParaRPr>
          </a:p>
        </p:txBody>
      </p:sp>
      <p:sp>
        <p:nvSpPr>
          <p:cNvPr id="93" name="Google Shape;93;p18"/>
          <p:cNvSpPr txBox="1"/>
          <p:nvPr>
            <p:ph idx="1" type="body"/>
          </p:nvPr>
        </p:nvSpPr>
        <p:spPr>
          <a:xfrm>
            <a:off x="162250" y="1000100"/>
            <a:ext cx="8520600" cy="1475100"/>
          </a:xfrm>
          <a:prstGeom prst="rect">
            <a:avLst/>
          </a:prstGeom>
          <a:ln cap="flat" cmpd="sng" w="19050">
            <a:solidFill>
              <a:srgbClr val="0B5394"/>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 sz="2100">
                <a:latin typeface="Times New Roman"/>
                <a:ea typeface="Times New Roman"/>
                <a:cs typeface="Times New Roman"/>
                <a:sym typeface="Times New Roman"/>
              </a:rPr>
              <a:t>According</a:t>
            </a:r>
            <a:r>
              <a:rPr lang="en" sz="2100">
                <a:latin typeface="Times New Roman"/>
                <a:ea typeface="Times New Roman"/>
                <a:cs typeface="Times New Roman"/>
                <a:sym typeface="Times New Roman"/>
              </a:rPr>
              <a:t> to GoConstruct and Electrical Careers, the salary range is as follows:</a:t>
            </a:r>
            <a:endParaRPr sz="2100">
              <a:latin typeface="Times New Roman"/>
              <a:ea typeface="Times New Roman"/>
              <a:cs typeface="Times New Roman"/>
              <a:sym typeface="Times New Roman"/>
            </a:endParaRPr>
          </a:p>
          <a:p>
            <a:pPr indent="0" lvl="0" marL="0" rtl="0" algn="l">
              <a:spcBef>
                <a:spcPts val="1200"/>
              </a:spcBef>
              <a:spcAft>
                <a:spcPts val="1200"/>
              </a:spcAft>
              <a:buNone/>
            </a:pPr>
            <a:r>
              <a:rPr lang="en" sz="2100">
                <a:latin typeface="Times New Roman"/>
                <a:ea typeface="Times New Roman"/>
                <a:cs typeface="Times New Roman"/>
                <a:sym typeface="Times New Roman"/>
              </a:rPr>
              <a:t>£18,000 to £44,000</a:t>
            </a:r>
            <a:endParaRPr sz="2100">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19"/>
          <p:cNvSpPr txBox="1"/>
          <p:nvPr/>
        </p:nvSpPr>
        <p:spPr>
          <a:xfrm>
            <a:off x="2846775" y="3780075"/>
            <a:ext cx="30000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sz="1800">
              <a:solidFill>
                <a:schemeClr val="dk1"/>
              </a:solidFill>
            </a:endParaRPr>
          </a:p>
        </p:txBody>
      </p:sp>
      <p:sp>
        <p:nvSpPr>
          <p:cNvPr id="99" name="Google Shape;99;p19"/>
          <p:cNvSpPr txBox="1"/>
          <p:nvPr/>
        </p:nvSpPr>
        <p:spPr>
          <a:xfrm>
            <a:off x="97550" y="116050"/>
            <a:ext cx="3125400" cy="510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100">
                <a:solidFill>
                  <a:schemeClr val="dk2"/>
                </a:solidFill>
                <a:latin typeface="Times New Roman"/>
                <a:ea typeface="Times New Roman"/>
                <a:cs typeface="Times New Roman"/>
                <a:sym typeface="Times New Roman"/>
              </a:rPr>
              <a:t>What’s the job like?</a:t>
            </a:r>
            <a:endParaRPr sz="2100">
              <a:solidFill>
                <a:schemeClr val="dk2"/>
              </a:solidFill>
              <a:latin typeface="Times New Roman"/>
              <a:ea typeface="Times New Roman"/>
              <a:cs typeface="Times New Roman"/>
              <a:sym typeface="Times New Roman"/>
            </a:endParaRPr>
          </a:p>
        </p:txBody>
      </p:sp>
      <p:sp>
        <p:nvSpPr>
          <p:cNvPr id="100" name="Google Shape;100;p19"/>
          <p:cNvSpPr txBox="1"/>
          <p:nvPr/>
        </p:nvSpPr>
        <p:spPr>
          <a:xfrm>
            <a:off x="97550" y="4434700"/>
            <a:ext cx="3000000" cy="785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950" u="sng">
                <a:solidFill>
                  <a:schemeClr val="hlink"/>
                </a:solidFill>
                <a:hlinkClick r:id="rId3"/>
              </a:rPr>
              <a:t>Electrician's favourite Job</a:t>
            </a:r>
            <a:endParaRPr sz="1950">
              <a:solidFill>
                <a:schemeClr val="dk1"/>
              </a:solidFill>
            </a:endParaRPr>
          </a:p>
          <a:p>
            <a:pPr indent="0" lvl="0" marL="0" rtl="0" algn="l">
              <a:spcBef>
                <a:spcPts val="0"/>
              </a:spcBef>
              <a:spcAft>
                <a:spcPts val="0"/>
              </a:spcAft>
              <a:buNone/>
            </a:pPr>
            <a:r>
              <a:t/>
            </a:r>
            <a:endParaRPr sz="1950">
              <a:solidFill>
                <a:schemeClr val="dk1"/>
              </a:solidFill>
            </a:endParaRPr>
          </a:p>
        </p:txBody>
      </p:sp>
      <p:sp>
        <p:nvSpPr>
          <p:cNvPr id="101" name="Google Shape;101;p19"/>
          <p:cNvSpPr txBox="1"/>
          <p:nvPr/>
        </p:nvSpPr>
        <p:spPr>
          <a:xfrm>
            <a:off x="2367925" y="3695800"/>
            <a:ext cx="3000000" cy="4617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sz="1800" u="sng">
                <a:solidFill>
                  <a:schemeClr val="hlink"/>
                </a:solidFill>
                <a:hlinkClick r:id="rId4"/>
              </a:rPr>
              <a:t>Production Electrician</a:t>
            </a:r>
            <a:endParaRPr sz="1800">
              <a:solidFill>
                <a:schemeClr val="dk1"/>
              </a:solidFill>
            </a:endParaRPr>
          </a:p>
        </p:txBody>
      </p:sp>
      <p:pic>
        <p:nvPicPr>
          <p:cNvPr id="102" name="Google Shape;102;p19"/>
          <p:cNvPicPr preferRelativeResize="0"/>
          <p:nvPr/>
        </p:nvPicPr>
        <p:blipFill rotWithShape="1">
          <a:blip r:embed="rId5">
            <a:alphaModFix/>
          </a:blip>
          <a:srcRect b="24151" l="18159" r="18721" t="22226"/>
          <a:stretch/>
        </p:blipFill>
        <p:spPr>
          <a:xfrm>
            <a:off x="2304075" y="1888075"/>
            <a:ext cx="3192750" cy="1807724"/>
          </a:xfrm>
          <a:prstGeom prst="rect">
            <a:avLst/>
          </a:prstGeom>
          <a:noFill/>
          <a:ln>
            <a:noFill/>
          </a:ln>
        </p:spPr>
      </p:pic>
      <p:pic>
        <p:nvPicPr>
          <p:cNvPr id="103" name="Google Shape;103;p19"/>
          <p:cNvPicPr preferRelativeResize="0"/>
          <p:nvPr/>
        </p:nvPicPr>
        <p:blipFill rotWithShape="1">
          <a:blip r:embed="rId6">
            <a:alphaModFix/>
          </a:blip>
          <a:srcRect b="33808" l="1334" r="34800" t="18223"/>
          <a:stretch/>
        </p:blipFill>
        <p:spPr>
          <a:xfrm>
            <a:off x="5795625" y="161575"/>
            <a:ext cx="3114977" cy="1559325"/>
          </a:xfrm>
          <a:prstGeom prst="rect">
            <a:avLst/>
          </a:prstGeom>
          <a:noFill/>
          <a:ln>
            <a:noFill/>
          </a:ln>
        </p:spPr>
      </p:pic>
      <p:sp>
        <p:nvSpPr>
          <p:cNvPr id="104" name="Google Shape;104;p19"/>
          <p:cNvSpPr txBox="1"/>
          <p:nvPr/>
        </p:nvSpPr>
        <p:spPr>
          <a:xfrm>
            <a:off x="5910600" y="1768700"/>
            <a:ext cx="3000000" cy="15699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sz="1800" u="sng">
                <a:solidFill>
                  <a:schemeClr val="hlink"/>
                </a:solidFill>
                <a:hlinkClick r:id="rId7"/>
              </a:rPr>
              <a:t>Day in the life of an Electrician</a:t>
            </a:r>
            <a:endParaRPr sz="1800">
              <a:solidFill>
                <a:schemeClr val="dk1"/>
              </a:solidFill>
            </a:endParaRPr>
          </a:p>
          <a:p>
            <a:pPr indent="0" lvl="0" marL="0" rtl="0" algn="l">
              <a:spcBef>
                <a:spcPts val="0"/>
              </a:spcBef>
              <a:spcAft>
                <a:spcPts val="0"/>
              </a:spcAft>
              <a:buNone/>
            </a:pPr>
            <a:r>
              <a:t/>
            </a:r>
            <a:endParaRPr sz="1800">
              <a:solidFill>
                <a:schemeClr val="dk1"/>
              </a:solidFill>
            </a:endParaRPr>
          </a:p>
          <a:p>
            <a:pPr indent="0" lvl="0" marL="0" rtl="0" algn="ctr">
              <a:spcBef>
                <a:spcPts val="0"/>
              </a:spcBef>
              <a:spcAft>
                <a:spcPts val="0"/>
              </a:spcAft>
              <a:buNone/>
            </a:pPr>
            <a:r>
              <a:rPr lang="en" sz="1800">
                <a:solidFill>
                  <a:schemeClr val="dk1"/>
                </a:solidFill>
              </a:rPr>
              <a:t>Start at 2.10mins.</a:t>
            </a:r>
            <a:endParaRPr sz="1800">
              <a:solidFill>
                <a:schemeClr val="dk1"/>
              </a:solidFill>
            </a:endParaRPr>
          </a:p>
          <a:p>
            <a:pPr indent="0" lvl="0" marL="0" rtl="0" algn="l">
              <a:spcBef>
                <a:spcPts val="0"/>
              </a:spcBef>
              <a:spcAft>
                <a:spcPts val="0"/>
              </a:spcAft>
              <a:buNone/>
            </a:pPr>
            <a:r>
              <a:t/>
            </a:r>
            <a:endParaRPr sz="1800">
              <a:solidFill>
                <a:schemeClr val="dk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2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Times New Roman"/>
                <a:ea typeface="Times New Roman"/>
                <a:cs typeface="Times New Roman"/>
                <a:sym typeface="Times New Roman"/>
              </a:rPr>
              <a:t>To find out more…</a:t>
            </a:r>
            <a:endParaRPr>
              <a:latin typeface="Times New Roman"/>
              <a:ea typeface="Times New Roman"/>
              <a:cs typeface="Times New Roman"/>
              <a:sym typeface="Times New Roman"/>
            </a:endParaRPr>
          </a:p>
        </p:txBody>
      </p:sp>
      <p:sp>
        <p:nvSpPr>
          <p:cNvPr id="110" name="Google Shape;110;p20"/>
          <p:cNvSpPr txBox="1"/>
          <p:nvPr>
            <p:ph idx="1" type="body"/>
          </p:nvPr>
        </p:nvSpPr>
        <p:spPr>
          <a:xfrm>
            <a:off x="311700" y="1152475"/>
            <a:ext cx="8520600" cy="3416400"/>
          </a:xfrm>
          <a:prstGeom prst="rect">
            <a:avLst/>
          </a:prstGeom>
          <a:ln cap="flat" cmpd="sng" w="28575">
            <a:solidFill>
              <a:srgbClr val="0B5394"/>
            </a:solidFill>
            <a:prstDash val="solid"/>
            <a:round/>
            <a:headEnd len="sm" w="sm" type="none"/>
            <a:tailEnd len="sm" w="sm" type="none"/>
          </a:ln>
        </p:spPr>
        <p:txBody>
          <a:bodyPr anchorCtr="0" anchor="t" bIns="91425" lIns="91425" spcFirstLastPara="1" rIns="91425" wrap="square" tIns="91425">
            <a:normAutofit/>
          </a:bodyPr>
          <a:lstStyle/>
          <a:p>
            <a:pPr indent="0" lvl="0" marL="0" rtl="0" algn="l">
              <a:spcBef>
                <a:spcPts val="0"/>
              </a:spcBef>
              <a:spcAft>
                <a:spcPts val="0"/>
              </a:spcAft>
              <a:buNone/>
            </a:pPr>
            <a:r>
              <a:rPr lang="en" u="sng">
                <a:solidFill>
                  <a:schemeClr val="hlink"/>
                </a:solidFill>
                <a:hlinkClick r:id="rId3"/>
              </a:rPr>
              <a:t>https://www.goconstruct.org/</a:t>
            </a:r>
            <a:endParaRPr/>
          </a:p>
          <a:p>
            <a:pPr indent="0" lvl="0" marL="0" rtl="0" algn="l">
              <a:spcBef>
                <a:spcPts val="1200"/>
              </a:spcBef>
              <a:spcAft>
                <a:spcPts val="0"/>
              </a:spcAft>
              <a:buNone/>
            </a:pPr>
            <a:r>
              <a:t/>
            </a:r>
            <a:endParaRPr/>
          </a:p>
          <a:p>
            <a:pPr indent="0" lvl="0" marL="0" rtl="0" algn="l">
              <a:spcBef>
                <a:spcPts val="1200"/>
              </a:spcBef>
              <a:spcAft>
                <a:spcPts val="0"/>
              </a:spcAft>
              <a:buNone/>
            </a:pPr>
            <a:r>
              <a:rPr lang="en" u="sng">
                <a:solidFill>
                  <a:schemeClr val="hlink"/>
                </a:solidFill>
                <a:hlinkClick r:id="rId4"/>
              </a:rPr>
              <a:t>https://www.electricalcareers.co.uk/</a:t>
            </a:r>
            <a:endParaRPr/>
          </a:p>
          <a:p>
            <a:pPr indent="0" lvl="0" marL="0" rtl="0" algn="l">
              <a:spcBef>
                <a:spcPts val="1200"/>
              </a:spcBef>
              <a:spcAft>
                <a:spcPts val="0"/>
              </a:spcAft>
              <a:buNone/>
            </a:pPr>
            <a:r>
              <a:t/>
            </a:r>
            <a:endParaRPr/>
          </a:p>
          <a:p>
            <a:pPr indent="0" lvl="0" marL="0" rtl="0" algn="l">
              <a:spcBef>
                <a:spcPts val="1200"/>
              </a:spcBef>
              <a:spcAft>
                <a:spcPts val="120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