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4" r:id="rId4"/>
    <p:sldId id="266" r:id="rId5"/>
    <p:sldId id="262" r:id="rId6"/>
    <p:sldId id="269" r:id="rId7"/>
    <p:sldId id="271" r:id="rId8"/>
    <p:sldId id="263" r:id="rId9"/>
    <p:sldId id="270" r:id="rId10"/>
    <p:sldId id="268" r:id="rId11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5826E0-DC07-4906-A394-064B0830710B}" v="42" dt="2021-02-21T12:25:40.4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0" y="-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951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43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151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2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125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2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0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01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949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144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915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D689B-CA90-42DE-8BF2-050607E4898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B70C5-4476-4352-A8EA-B53BACE21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923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uccessatschool.org/careerzonesummary/1/Art-Design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0.png"/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2" Type="http://schemas.openxmlformats.org/officeDocument/2006/relationships/hyperlink" Target="https://www.google.co.uk/url?sa=i&amp;rct=j&amp;q=&amp;esrc=s&amp;source=images&amp;cd=&amp;ved=2ahUKEwjD0sn0pJTkAhURzhoKHZCtDoIQjRx6BAgBEAQ&amp;url=https://www.ebay.co.uk/itm/Box-100-x-5-Part-Card-Subject-Dividers-150gsm-A4-with-Tabs-Index-File-Dividers-/110933390317&amp;psig=AOvVaw3SSu6jzxbIp_3h57a_3lYs&amp;ust=1566488049354186" TargetMode="Externa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ved=2ahUKEwjD36-LpZTkAhVEUhoKHe8bAV4QjRx6BAgBEAQ&amp;url=https://www.ebay.co.uk/itm/1-5-10-A4-Large-75mm-Lever-Arch-Files-Folders-Stationery-Metal-Document-/122607879549&amp;psig=AOvVaw1PyE8ju7z2gjX33uoW5X5p&amp;ust=1566488103747803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hyperlink" Target="https://www.google.co.uk/url?sa=i&amp;rct=j&amp;q=&amp;esrc=s&amp;source=images&amp;cd=&amp;ved=2ahUKEwiG0tfPpJTkAhUu4YUKHXK7BYQQjRx6BAgBEAQ&amp;url=https://www.amazon.co.uk/Edexcel-GCSE-Design-Technology-Student/dp/1292184582&amp;psig=AOvVaw2NgWlAk04yYeoAIc3Rpt9w&amp;ust=1566487979772739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hyperlink" Target="https://www.google.co.uk/url?sa=i&amp;rct=j&amp;q=&amp;esrc=s&amp;source=images&amp;cd=&amp;cad=rja&amp;uact=8&amp;ved=2ahUKEwj_l46KkNzfAhXHa1AKHRAcBPUQjRx6BAgBEAU&amp;url=https://www.charbase.com/2935-unicode-arrow-pointing-rightwards-then-curving-downwards&amp;psig=AOvVaw3yBDBZZ2Rog6Zs09Hj7X-R&amp;ust=154696595410101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26" Type="http://schemas.openxmlformats.org/officeDocument/2006/relationships/image" Target="../media/image43.jpeg"/><Relationship Id="rId3" Type="http://schemas.openxmlformats.org/officeDocument/2006/relationships/image" Target="../media/image20.jpeg"/><Relationship Id="rId21" Type="http://schemas.openxmlformats.org/officeDocument/2006/relationships/image" Target="../media/image38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5" Type="http://schemas.openxmlformats.org/officeDocument/2006/relationships/image" Target="../media/image42.jpeg"/><Relationship Id="rId2" Type="http://schemas.openxmlformats.org/officeDocument/2006/relationships/image" Target="../media/image19.jpeg"/><Relationship Id="rId16" Type="http://schemas.openxmlformats.org/officeDocument/2006/relationships/image" Target="../media/image33.jpeg"/><Relationship Id="rId20" Type="http://schemas.openxmlformats.org/officeDocument/2006/relationships/image" Target="../media/image37.jpeg"/><Relationship Id="rId29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24" Type="http://schemas.openxmlformats.org/officeDocument/2006/relationships/image" Target="../media/image41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23" Type="http://schemas.openxmlformats.org/officeDocument/2006/relationships/image" Target="../media/image40.jpeg"/><Relationship Id="rId28" Type="http://schemas.openxmlformats.org/officeDocument/2006/relationships/image" Target="../media/image45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Relationship Id="rId22" Type="http://schemas.openxmlformats.org/officeDocument/2006/relationships/image" Target="../media/image39.jpeg"/><Relationship Id="rId27" Type="http://schemas.openxmlformats.org/officeDocument/2006/relationships/image" Target="../media/image44.jpeg"/><Relationship Id="rId30" Type="http://schemas.openxmlformats.org/officeDocument/2006/relationships/image" Target="../media/image4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microsoft.com/office/2007/relationships/media" Target="../media/media2.mp4"/><Relationship Id="rId7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5" Type="http://schemas.microsoft.com/office/2007/relationships/media" Target="../media/media3.mp4"/><Relationship Id="rId10" Type="http://schemas.openxmlformats.org/officeDocument/2006/relationships/image" Target="../media/image50.png"/><Relationship Id="rId4" Type="http://schemas.openxmlformats.org/officeDocument/2006/relationships/video" Target="../media/media2.mp4"/><Relationship Id="rId9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google.co.uk/url?sa=i&amp;rct=j&amp;q=&amp;esrc=s&amp;source=images&amp;cd=&amp;cad=rja&amp;uact=8&amp;ved=2ahUKEwj_l46KkNzfAhXHa1AKHRAcBPUQjRx6BAgBEAU&amp;url=https://www.charbase.com/2935-unicode-arrow-pointing-rightwards-then-curving-downwards&amp;psig=AOvVaw3yBDBZZ2Rog6Zs09Hj7X-R&amp;ust=154696595410101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successatschool.org/advicedetails/224/Why-Study-Physics?" TargetMode="External"/><Relationship Id="rId3" Type="http://schemas.openxmlformats.org/officeDocument/2006/relationships/hyperlink" Target="https://successatschool.org/careerzonesummary/39/Fashion-Beauty" TargetMode="External"/><Relationship Id="rId7" Type="http://schemas.openxmlformats.org/officeDocument/2006/relationships/hyperlink" Target="https://successatschool.org/careerzonesummary/8/Education-Teaching" TargetMode="External"/><Relationship Id="rId2" Type="http://schemas.openxmlformats.org/officeDocument/2006/relationships/hyperlink" Target="https://successatschool.org/advicedetails/600/How-can-problem-solving-help-me-at-work?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uccessatschool.org/careerzonesummary/21/Hospitality-Leisure-Tourism" TargetMode="External"/><Relationship Id="rId5" Type="http://schemas.openxmlformats.org/officeDocument/2006/relationships/hyperlink" Target="https://successatschool.org/careerzonesummary/28/IT-The-Internet" TargetMode="External"/><Relationship Id="rId4" Type="http://schemas.openxmlformats.org/officeDocument/2006/relationships/hyperlink" Target="https://successatschool.org/careerzonesummary/2/Engineeri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63F5877B-98C7-49DD-83AB-0F6F57CB65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90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CPU with binary numbers and blueprint">
            <a:extLst>
              <a:ext uri="{FF2B5EF4-FFF2-40B4-BE49-F238E27FC236}">
                <a16:creationId xmlns:a16="http://schemas.microsoft.com/office/drawing/2014/main" xmlns="" id="{CC7DB056-E24C-4E96-9E5D-74426D9C16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63" r="30963"/>
          <a:stretch/>
        </p:blipFill>
        <p:spPr>
          <a:xfrm>
            <a:off x="5983313" y="-18"/>
            <a:ext cx="3922687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xmlns="" id="{4EA91930-66BC-4C41-B4F5-C31EB216F6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3205974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xmlns="" id="{6313CF8F-B436-401E-9575-DE0F8E8B5B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3198544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045" y="681038"/>
            <a:ext cx="227866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Design &amp; Technology: Timbers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2A38CFE9-C30A-4551-ACCB-D5808FBC39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016867"/>
            <a:ext cx="104013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7EF550F-47CE-4FB2-9DAC-12AD835C83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56616" y="2089941"/>
            <a:ext cx="2303145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045" y="2258171"/>
            <a:ext cx="2278660" cy="3918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GCSE Option Subject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27674" y="3717032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400" dirty="0" err="1">
                <a:solidFill>
                  <a:schemeClr val="bg1">
                    <a:lumMod val="50000"/>
                  </a:schemeClr>
                </a:solidFill>
              </a:rPr>
              <a:t>Mr</a:t>
            </a:r>
            <a:r>
              <a:rPr lang="en-US" sz="4400" dirty="0">
                <a:solidFill>
                  <a:schemeClr val="bg1">
                    <a:lumMod val="50000"/>
                  </a:schemeClr>
                </a:solidFill>
              </a:rPr>
              <a:t> Dennis </a:t>
            </a:r>
            <a:r>
              <a:rPr lang="en-US" sz="4400" dirty="0"/>
              <a:t> </a:t>
            </a:r>
            <a:endParaRPr lang="en-US" sz="44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F436AC5-78E6-4F1B-8B18-F83E103A95E5}"/>
              </a:ext>
            </a:extLst>
          </p:cNvPr>
          <p:cNvSpPr txBox="1"/>
          <p:nvPr/>
        </p:nvSpPr>
        <p:spPr>
          <a:xfrm>
            <a:off x="176813" y="4982527"/>
            <a:ext cx="579906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0" i="1" dirty="0">
                <a:effectLst/>
                <a:latin typeface="inherit"/>
              </a:rPr>
              <a:t>Do you love solving problems and being creative? Or maybe you keep coming up with great ideas?</a:t>
            </a:r>
            <a:endParaRPr lang="en-GB" b="0" i="0" dirty="0">
              <a:effectLst/>
              <a:latin typeface="vagrounded-lightlight"/>
            </a:endParaRPr>
          </a:p>
          <a:p>
            <a:pPr algn="l" fontAlgn="base"/>
            <a:r>
              <a:rPr lang="en-GB" b="0" i="0" dirty="0">
                <a:effectLst/>
                <a:latin typeface="vagrounded-lightlight"/>
              </a:rPr>
              <a:t>If that’s the case, </a:t>
            </a:r>
            <a:r>
              <a:rPr lang="en-GB" b="0" i="0" u="none" strike="noStrike" dirty="0">
                <a:effectLst/>
                <a:latin typeface="vagrounded-lightlight"/>
                <a:hlinkClick r:id="rId3" tooltip="studying design and technology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studying design and technology</a:t>
            </a:r>
            <a:r>
              <a:rPr lang="en-GB" b="0" i="0" dirty="0">
                <a:effectLst/>
                <a:latin typeface="vagrounded-lightlight"/>
              </a:rPr>
              <a:t> could be for you. The subject can open you up to a lot of career choices...</a:t>
            </a:r>
          </a:p>
        </p:txBody>
      </p:sp>
    </p:spTree>
    <p:extLst>
      <p:ext uri="{BB962C8B-B14F-4D97-AF65-F5344CB8AC3E}">
        <p14:creationId xmlns:p14="http://schemas.microsoft.com/office/powerpoint/2010/main" val="1236906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3569" t="19667" r="49248" b="16446"/>
          <a:stretch/>
        </p:blipFill>
        <p:spPr>
          <a:xfrm>
            <a:off x="778807" y="3355101"/>
            <a:ext cx="1975522" cy="10515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3646" y="1134648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NEA Coursework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22422" y="3334186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Exam Theory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90655" y="2106375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+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22422" y="4388911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528" y="5373216"/>
            <a:ext cx="81888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/>
              <a:t>GCSE D&amp;T Timbers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3569" t="19667" r="49248" b="16446"/>
          <a:stretch/>
        </p:blipFill>
        <p:spPr>
          <a:xfrm>
            <a:off x="778807" y="1134648"/>
            <a:ext cx="1975521" cy="105153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12879"/>
            <a:ext cx="990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tencil" panose="040409050D0802020404" pitchFamily="82" charset="0"/>
                <a:ea typeface="Batang" panose="02030600000101010101" pitchFamily="18" charset="-127"/>
              </a:rPr>
              <a:t>What is DT Timbers?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6087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ED4A54AE-94F8-5A42-8409-1DBE0A69E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18288"/>
              </p:ext>
            </p:extLst>
          </p:nvPr>
        </p:nvGraphicFramePr>
        <p:xfrm>
          <a:off x="344488" y="1026587"/>
          <a:ext cx="9217023" cy="5669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00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007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432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3318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11088">
                <a:tc gridSpan="4">
                  <a:txBody>
                    <a:bodyPr/>
                    <a:lstStyle/>
                    <a:p>
                      <a:pPr algn="ctr"/>
                      <a:r>
                        <a:rPr lang="en-GB" sz="1800" b="1" baseline="0" dirty="0"/>
                        <a:t>Course Breakdown</a:t>
                      </a:r>
                      <a:endParaRPr lang="en-GB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279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Year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Term</a:t>
                      </a:r>
                      <a:r>
                        <a:rPr lang="en-GB" sz="1800" b="1" baseline="0" dirty="0"/>
                        <a:t> </a:t>
                      </a:r>
                      <a:endParaRPr lang="en-GB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NEA Coursework</a:t>
                      </a:r>
                    </a:p>
                    <a:p>
                      <a:pPr algn="ctr"/>
                      <a:r>
                        <a:rPr lang="en-GB" sz="1800" b="0" i="1" dirty="0"/>
                        <a:t>Lessons 2x a week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Exam Theory</a:t>
                      </a:r>
                      <a:r>
                        <a:rPr lang="en-GB" sz="1800" b="1" baseline="0" dirty="0"/>
                        <a:t> </a:t>
                      </a:r>
                    </a:p>
                    <a:p>
                      <a:pPr algn="ctr"/>
                      <a:r>
                        <a:rPr lang="en-GB" sz="1800" b="0" i="1" baseline="0" dirty="0"/>
                        <a:t>Lessons 1x a week</a:t>
                      </a:r>
                      <a:endParaRPr lang="en-GB" sz="1800" b="0" i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1920">
                <a:tc rowSpan="6"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Year 10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Autumn 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baseline="0" dirty="0"/>
                        <a:t>Skills Challenge</a:t>
                      </a:r>
                      <a:endParaRPr lang="en-GB" sz="1800" baseline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b="1" baseline="0" dirty="0"/>
                        <a:t>Section B: </a:t>
                      </a:r>
                      <a:r>
                        <a:rPr lang="en-GB" sz="1800" b="0" baseline="0" dirty="0"/>
                        <a:t>Specialist Timbers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3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Autumn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aseline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Spring</a:t>
                      </a:r>
                      <a:r>
                        <a:rPr lang="en-GB" sz="1800" baseline="0" dirty="0"/>
                        <a:t> 1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baseline="0" dirty="0"/>
                        <a:t>Mock Coursework: Storage</a:t>
                      </a:r>
                      <a:r>
                        <a:rPr lang="en-GB" sz="1800" baseline="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800" b="1" baseline="0" dirty="0"/>
                        <a:t>Section A: </a:t>
                      </a:r>
                      <a:r>
                        <a:rPr lang="en-GB" sz="1800" baseline="0" dirty="0"/>
                        <a:t>Core D&amp;T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219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Spring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000" baseline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43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Summer</a:t>
                      </a:r>
                      <a:r>
                        <a:rPr lang="en-GB" sz="1800" baseline="0" dirty="0"/>
                        <a:t> 1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219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Summer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baseline="0" dirty="0"/>
                        <a:t>GCSE Coursework: </a:t>
                      </a:r>
                      <a:r>
                        <a:rPr lang="en-GB" sz="1800" baseline="0" dirty="0"/>
                        <a:t>Context TBC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Y10</a:t>
                      </a:r>
                      <a:r>
                        <a:rPr lang="en-GB" sz="1800" b="1" baseline="0" dirty="0"/>
                        <a:t> Mock Exam </a:t>
                      </a:r>
                      <a:endParaRPr lang="en-GB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21920">
                <a:tc rowSpan="6"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Year 11 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Autumn 1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Section A:</a:t>
                      </a:r>
                      <a:r>
                        <a:rPr lang="en-GB" sz="1800" b="1" baseline="0" dirty="0"/>
                        <a:t> </a:t>
                      </a:r>
                      <a:r>
                        <a:rPr lang="en-GB" sz="1800" baseline="0" dirty="0"/>
                        <a:t>Core D&amp;T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219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Autumn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Y11 Mock</a:t>
                      </a:r>
                      <a:r>
                        <a:rPr lang="en-GB" sz="1800" b="1" baseline="0" dirty="0"/>
                        <a:t> Exam </a:t>
                      </a:r>
                      <a:endParaRPr lang="en-GB" sz="1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Spring 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Section B:</a:t>
                      </a:r>
                      <a:r>
                        <a:rPr lang="en-GB" sz="1800" b="1" baseline="0" dirty="0"/>
                        <a:t> </a:t>
                      </a:r>
                      <a:r>
                        <a:rPr lang="en-GB" sz="1800" b="0" baseline="0" dirty="0"/>
                        <a:t>Specialist Timbers</a:t>
                      </a:r>
                      <a:r>
                        <a:rPr lang="en-GB" sz="1800" baseline="0" dirty="0"/>
                        <a:t> Revision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Spring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Section A:</a:t>
                      </a:r>
                      <a:r>
                        <a:rPr lang="en-GB" sz="1800" b="1" baseline="0" dirty="0"/>
                        <a:t> </a:t>
                      </a:r>
                      <a:r>
                        <a:rPr lang="en-GB" sz="1800" baseline="0" dirty="0"/>
                        <a:t>Core D&amp;T Revision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21920">
                <a:tc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Summ</a:t>
                      </a:r>
                      <a:r>
                        <a:rPr lang="en-GB" sz="1800" baseline="0" dirty="0"/>
                        <a:t>er 1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n/a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Revision</a:t>
                      </a:r>
                      <a:r>
                        <a:rPr lang="en-GB" sz="1800" b="1" baseline="0" dirty="0"/>
                        <a:t> &amp; Exam Prep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219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Summer</a:t>
                      </a:r>
                      <a:r>
                        <a:rPr lang="en-GB" sz="1800" baseline="0" dirty="0"/>
                        <a:t> 2</a:t>
                      </a:r>
                      <a:endParaRPr lang="en-GB" sz="1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n/a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03257"/>
            <a:ext cx="8193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tencil" panose="040409050D0802020404" pitchFamily="82" charset="0"/>
                <a:ea typeface="Batang" panose="02030600000101010101" pitchFamily="18" charset="-127"/>
              </a:rPr>
              <a:t>Course Breakdown</a:t>
            </a:r>
            <a:endParaRPr lang="en-GB" dirty="0"/>
          </a:p>
        </p:txBody>
      </p:sp>
      <p:sp>
        <p:nvSpPr>
          <p:cNvPr id="8" name="24-Point Star 7"/>
          <p:cNvSpPr/>
          <p:nvPr/>
        </p:nvSpPr>
        <p:spPr>
          <a:xfrm>
            <a:off x="8049344" y="20675"/>
            <a:ext cx="1712641" cy="1752141"/>
          </a:xfrm>
          <a:prstGeom prst="star24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661687">
            <a:off x="8149649" y="263660"/>
            <a:ext cx="1570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Weds</a:t>
            </a:r>
          </a:p>
          <a:p>
            <a:pPr algn="ctr"/>
            <a:r>
              <a:rPr lang="en-GB" b="1" dirty="0"/>
              <a:t>Period 6</a:t>
            </a:r>
          </a:p>
          <a:p>
            <a:pPr algn="ctr"/>
            <a:r>
              <a:rPr lang="en-GB" b="1" dirty="0"/>
              <a:t>Catch up &amp; Revision</a:t>
            </a:r>
          </a:p>
        </p:txBody>
      </p:sp>
    </p:spTree>
    <p:extLst>
      <p:ext uri="{BB962C8B-B14F-4D97-AF65-F5344CB8AC3E}">
        <p14:creationId xmlns:p14="http://schemas.microsoft.com/office/powerpoint/2010/main" val="2829667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 result for A4 folder and subject divider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393" y="63861"/>
            <a:ext cx="1440211" cy="165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194213" y="51122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tencil" panose="040409050D0802020404" pitchFamily="82" charset="0"/>
              </a:rPr>
              <a:t>Getting you ready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50380" y="820563"/>
            <a:ext cx="6696744" cy="396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A4 Folder &amp; Subject dividers</a:t>
            </a:r>
          </a:p>
          <a:p>
            <a:pPr algn="ctr"/>
            <a:endParaRPr lang="en-GB" sz="1050" dirty="0"/>
          </a:p>
          <a:p>
            <a:pPr algn="ctr"/>
            <a:r>
              <a:rPr lang="en-GB" sz="2000" dirty="0"/>
              <a:t>Pearson's Edexcel Textbook</a:t>
            </a:r>
          </a:p>
          <a:p>
            <a:pPr algn="ctr"/>
            <a:endParaRPr lang="en-GB" sz="1100" dirty="0"/>
          </a:p>
          <a:p>
            <a:pPr algn="ctr"/>
            <a:r>
              <a:rPr lang="en-GB" sz="2000" dirty="0"/>
              <a:t> Timbers Coursework Guides</a:t>
            </a:r>
          </a:p>
          <a:p>
            <a:pPr algn="ctr"/>
            <a:endParaRPr lang="en-GB" sz="1000" dirty="0"/>
          </a:p>
          <a:p>
            <a:pPr algn="ctr"/>
            <a:r>
              <a:rPr lang="en-GB" sz="2000" dirty="0"/>
              <a:t>Timbers Exam revision Guide</a:t>
            </a:r>
          </a:p>
          <a:p>
            <a:pPr algn="ctr"/>
            <a:endParaRPr lang="en-GB" sz="1000" dirty="0"/>
          </a:p>
          <a:p>
            <a:pPr algn="ctr"/>
            <a:r>
              <a:rPr lang="en-GB" sz="2000" dirty="0"/>
              <a:t>Interactive Revision Game</a:t>
            </a:r>
          </a:p>
          <a:p>
            <a:pPr algn="ctr"/>
            <a:endParaRPr lang="en-GB" sz="1000" dirty="0"/>
          </a:p>
          <a:p>
            <a:pPr algn="ctr"/>
            <a:r>
              <a:rPr lang="en-GB" sz="2000" dirty="0"/>
              <a:t>Video Coursework Tutorials</a:t>
            </a:r>
          </a:p>
          <a:p>
            <a:pPr algn="ctr"/>
            <a:endParaRPr lang="en-GB" sz="1000" dirty="0"/>
          </a:p>
          <a:p>
            <a:pPr algn="ctr"/>
            <a:r>
              <a:rPr lang="en-GB" sz="2000" dirty="0"/>
              <a:t>Video Coursework Page explained </a:t>
            </a:r>
          </a:p>
          <a:p>
            <a:pPr algn="ctr"/>
            <a:endParaRPr lang="en-GB" sz="1000" dirty="0"/>
          </a:p>
          <a:p>
            <a:pPr algn="ctr"/>
            <a:r>
              <a:rPr lang="en-GB" sz="2000" dirty="0"/>
              <a:t>Class/Home revision Game</a:t>
            </a:r>
          </a:p>
          <a:p>
            <a:pPr algn="ctr"/>
            <a:endParaRPr lang="en-GB" sz="2000" dirty="0"/>
          </a:p>
        </p:txBody>
      </p:sp>
      <p:pic>
        <p:nvPicPr>
          <p:cNvPr id="5122" name="Picture 2" descr="Image result for pearson's edexcel d&amp;t textboo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6658">
            <a:off x="596265" y="250917"/>
            <a:ext cx="1397942" cy="175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A4 folder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5" b="97612" l="4750" r="95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147" y="297162"/>
            <a:ext cx="1433954" cy="172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BF33072C-0270-4557-9786-BE591EE8D007}"/>
              </a:ext>
            </a:extLst>
          </p:cNvPr>
          <p:cNvCxnSpPr/>
          <p:nvPr/>
        </p:nvCxnSpPr>
        <p:spPr>
          <a:xfrm>
            <a:off x="6609184" y="1052736"/>
            <a:ext cx="9740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C7C8BAB8-E13D-4F68-B9BD-0998128185DE}"/>
              </a:ext>
            </a:extLst>
          </p:cNvPr>
          <p:cNvCxnSpPr/>
          <p:nvPr/>
        </p:nvCxnSpPr>
        <p:spPr>
          <a:xfrm flipH="1" flipV="1">
            <a:off x="2144688" y="1052736"/>
            <a:ext cx="1152128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7488252B-E71C-4B11-8AC2-3DE34F1E080C}"/>
              </a:ext>
            </a:extLst>
          </p:cNvPr>
          <p:cNvCxnSpPr/>
          <p:nvPr/>
        </p:nvCxnSpPr>
        <p:spPr>
          <a:xfrm>
            <a:off x="6465168" y="1996916"/>
            <a:ext cx="864096" cy="233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0DB4451E-D67F-4DAB-B579-A42E07D0079F}"/>
              </a:ext>
            </a:extLst>
          </p:cNvPr>
          <p:cNvCxnSpPr/>
          <p:nvPr/>
        </p:nvCxnSpPr>
        <p:spPr>
          <a:xfrm flipH="1">
            <a:off x="2504728" y="2420888"/>
            <a:ext cx="792088" cy="14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166A70A6-5DCE-4DD8-9571-B9502D914860}"/>
              </a:ext>
            </a:extLst>
          </p:cNvPr>
          <p:cNvCxnSpPr>
            <a:cxnSpLocks/>
          </p:cNvCxnSpPr>
          <p:nvPr/>
        </p:nvCxnSpPr>
        <p:spPr>
          <a:xfrm flipH="1">
            <a:off x="2179026" y="2924944"/>
            <a:ext cx="1261807" cy="16563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49D52841-D5AB-451D-8B5E-FDCF6EAFE162}"/>
              </a:ext>
            </a:extLst>
          </p:cNvPr>
          <p:cNvCxnSpPr>
            <a:cxnSpLocks/>
          </p:cNvCxnSpPr>
          <p:nvPr/>
        </p:nvCxnSpPr>
        <p:spPr>
          <a:xfrm>
            <a:off x="6465168" y="3474990"/>
            <a:ext cx="1261806" cy="1259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785E38E8-7BFE-4710-9C86-071390C67E5F}"/>
              </a:ext>
            </a:extLst>
          </p:cNvPr>
          <p:cNvCxnSpPr>
            <a:cxnSpLocks/>
          </p:cNvCxnSpPr>
          <p:nvPr/>
        </p:nvCxnSpPr>
        <p:spPr>
          <a:xfrm>
            <a:off x="5305383" y="4437112"/>
            <a:ext cx="480739" cy="608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8F1D2B55-6A88-4903-B9EE-A7C176EE4A26}"/>
              </a:ext>
            </a:extLst>
          </p:cNvPr>
          <p:cNvCxnSpPr>
            <a:cxnSpLocks/>
          </p:cNvCxnSpPr>
          <p:nvPr/>
        </p:nvCxnSpPr>
        <p:spPr>
          <a:xfrm flipH="1">
            <a:off x="3181334" y="4005064"/>
            <a:ext cx="104477" cy="10475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2" name="Picture 5131">
            <a:extLst>
              <a:ext uri="{FF2B5EF4-FFF2-40B4-BE49-F238E27FC236}">
                <a16:creationId xmlns:a16="http://schemas.microsoft.com/office/drawing/2014/main" xmlns="" id="{68908446-A729-4B18-B31C-F6969C5EC41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4432" t="21763" r="30149" b="14284"/>
          <a:stretch/>
        </p:blipFill>
        <p:spPr>
          <a:xfrm>
            <a:off x="291299" y="2383787"/>
            <a:ext cx="1129961" cy="1598387"/>
          </a:xfrm>
          <a:prstGeom prst="rect">
            <a:avLst/>
          </a:prstGeom>
        </p:spPr>
      </p:pic>
      <p:sp>
        <p:nvSpPr>
          <p:cNvPr id="5133" name="Rectangle 5132">
            <a:extLst>
              <a:ext uri="{FF2B5EF4-FFF2-40B4-BE49-F238E27FC236}">
                <a16:creationId xmlns:a16="http://schemas.microsoft.com/office/drawing/2014/main" xmlns="" id="{5E12536D-9CB1-415F-8E38-DFB9E57A9E77}"/>
              </a:ext>
            </a:extLst>
          </p:cNvPr>
          <p:cNvSpPr/>
          <p:nvPr/>
        </p:nvSpPr>
        <p:spPr>
          <a:xfrm>
            <a:off x="267129" y="2383787"/>
            <a:ext cx="1173157" cy="15983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36" name="Picture 5135">
            <a:extLst>
              <a:ext uri="{FF2B5EF4-FFF2-40B4-BE49-F238E27FC236}">
                <a16:creationId xmlns:a16="http://schemas.microsoft.com/office/drawing/2014/main" xmlns="" id="{A8D5769D-8CA8-4DB4-A600-82747FA0C14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4369" t="21763" r="30149" b="14284"/>
          <a:stretch/>
        </p:blipFill>
        <p:spPr>
          <a:xfrm rot="616373">
            <a:off x="1261661" y="2540208"/>
            <a:ext cx="1112061" cy="1569168"/>
          </a:xfrm>
          <a:prstGeom prst="rect">
            <a:avLst/>
          </a:prstGeom>
        </p:spPr>
      </p:pic>
      <p:pic>
        <p:nvPicPr>
          <p:cNvPr id="5140" name="Picture 5139">
            <a:extLst>
              <a:ext uri="{FF2B5EF4-FFF2-40B4-BE49-F238E27FC236}">
                <a16:creationId xmlns:a16="http://schemas.microsoft.com/office/drawing/2014/main" xmlns="" id="{7F341C9B-32F5-42AF-B737-1FDF6228413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9698" t="23516" r="15651" b="9919"/>
          <a:stretch/>
        </p:blipFill>
        <p:spPr>
          <a:xfrm>
            <a:off x="7274493" y="2221369"/>
            <a:ext cx="1566282" cy="1072566"/>
          </a:xfrm>
          <a:prstGeom prst="rect">
            <a:avLst/>
          </a:prstGeom>
        </p:spPr>
      </p:pic>
      <p:sp>
        <p:nvSpPr>
          <p:cNvPr id="5141" name="Rectangle 5140">
            <a:extLst>
              <a:ext uri="{FF2B5EF4-FFF2-40B4-BE49-F238E27FC236}">
                <a16:creationId xmlns:a16="http://schemas.microsoft.com/office/drawing/2014/main" xmlns="" id="{EFC9A22C-7EAD-430A-9FB8-574ED5B341CF}"/>
              </a:ext>
            </a:extLst>
          </p:cNvPr>
          <p:cNvSpPr/>
          <p:nvPr/>
        </p:nvSpPr>
        <p:spPr>
          <a:xfrm>
            <a:off x="7329264" y="2213888"/>
            <a:ext cx="1471618" cy="109467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D835119C-4CB2-449B-89CC-E49C7B2B548E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9698" t="21763" r="15442" b="9920"/>
          <a:stretch/>
        </p:blipFill>
        <p:spPr>
          <a:xfrm rot="474336">
            <a:off x="7936627" y="3157881"/>
            <a:ext cx="1684327" cy="1179299"/>
          </a:xfrm>
          <a:prstGeom prst="rect">
            <a:avLst/>
          </a:prstGeom>
        </p:spPr>
      </p:pic>
      <p:pic>
        <p:nvPicPr>
          <p:cNvPr id="5144" name="Picture 5143">
            <a:extLst>
              <a:ext uri="{FF2B5EF4-FFF2-40B4-BE49-F238E27FC236}">
                <a16:creationId xmlns:a16="http://schemas.microsoft.com/office/drawing/2014/main" xmlns="" id="{AB632C52-3704-4A78-8DF2-02B9EE28A82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0875" t="28093" r="16193" b="14285"/>
          <a:stretch/>
        </p:blipFill>
        <p:spPr>
          <a:xfrm>
            <a:off x="2449893" y="5113799"/>
            <a:ext cx="2298600" cy="1406866"/>
          </a:xfrm>
          <a:prstGeom prst="rect">
            <a:avLst/>
          </a:prstGeom>
        </p:spPr>
      </p:pic>
      <p:pic>
        <p:nvPicPr>
          <p:cNvPr id="5147" name="Picture 5146">
            <a:extLst>
              <a:ext uri="{FF2B5EF4-FFF2-40B4-BE49-F238E27FC236}">
                <a16:creationId xmlns:a16="http://schemas.microsoft.com/office/drawing/2014/main" xmlns="" id="{76BE6A87-D8AE-4E32-A52D-629B1729182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55815" t="25678" r="23984" b="51154"/>
          <a:stretch/>
        </p:blipFill>
        <p:spPr>
          <a:xfrm>
            <a:off x="7448599" y="4736433"/>
            <a:ext cx="2436501" cy="1571091"/>
          </a:xfrm>
          <a:prstGeom prst="rect">
            <a:avLst/>
          </a:prstGeom>
        </p:spPr>
      </p:pic>
      <p:pic>
        <p:nvPicPr>
          <p:cNvPr id="5151" name="Picture 5150">
            <a:extLst>
              <a:ext uri="{FF2B5EF4-FFF2-40B4-BE49-F238E27FC236}">
                <a16:creationId xmlns:a16="http://schemas.microsoft.com/office/drawing/2014/main" xmlns="" id="{D36F3F75-463B-4E6F-B763-760859498E0D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8111" t="22810" r="22072" b="10595"/>
          <a:stretch/>
        </p:blipFill>
        <p:spPr>
          <a:xfrm>
            <a:off x="165081" y="4581316"/>
            <a:ext cx="1994474" cy="149901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799E6DA2-725A-47D4-9923-605563414C2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0615" t="22809" r="16746" b="10595"/>
          <a:stretch/>
        </p:blipFill>
        <p:spPr>
          <a:xfrm>
            <a:off x="5134189" y="5103407"/>
            <a:ext cx="2007129" cy="142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35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879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tencil" panose="040409050D0802020404" pitchFamily="82" charset="0"/>
                <a:ea typeface="Batang" panose="02030600000101010101" pitchFamily="18" charset="-127"/>
              </a:rPr>
              <a:t>Coursework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72479" y="781536"/>
            <a:ext cx="648072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+mj-lt"/>
              <a:buAutoNum type="arabicPeriod"/>
            </a:pPr>
            <a:r>
              <a:rPr lang="en-GB" sz="3200" b="1" dirty="0"/>
              <a:t>Investigate/Research (16 Marks)</a:t>
            </a:r>
          </a:p>
          <a:p>
            <a:pPr fontAlgn="t"/>
            <a:r>
              <a:rPr lang="en-GB" sz="2000" dirty="0"/>
              <a:t>1.1 Investigation of Needs &amp; Research </a:t>
            </a:r>
          </a:p>
          <a:p>
            <a:pPr fontAlgn="t"/>
            <a:r>
              <a:rPr lang="en-GB" sz="2000" dirty="0"/>
              <a:t>1.2 Product Specification</a:t>
            </a:r>
          </a:p>
          <a:p>
            <a:pPr fontAlgn="t"/>
            <a:r>
              <a:rPr lang="en-GB" sz="2000" dirty="0"/>
              <a:t> </a:t>
            </a:r>
            <a:endParaRPr lang="en-GB" sz="2000" b="1" dirty="0"/>
          </a:p>
          <a:p>
            <a:r>
              <a:rPr lang="en-GB" sz="3200" b="1" dirty="0"/>
              <a:t>2.Design (42 Marks)</a:t>
            </a:r>
          </a:p>
          <a:p>
            <a:pPr fontAlgn="t"/>
            <a:r>
              <a:rPr lang="en-GB" sz="2000" dirty="0"/>
              <a:t>2.1 Initial Design Ideas </a:t>
            </a:r>
          </a:p>
          <a:p>
            <a:pPr fontAlgn="t"/>
            <a:r>
              <a:rPr lang="en-GB" sz="2000" dirty="0"/>
              <a:t>2.2 Review of Initial Ideas</a:t>
            </a:r>
          </a:p>
          <a:p>
            <a:pPr fontAlgn="t"/>
            <a:r>
              <a:rPr lang="en-GB" sz="2000" dirty="0"/>
              <a:t>2.3 Design Development</a:t>
            </a:r>
          </a:p>
          <a:p>
            <a:pPr fontAlgn="t"/>
            <a:r>
              <a:rPr lang="en-GB" sz="2000" dirty="0"/>
              <a:t>2.4 Communication of Design Ideas </a:t>
            </a:r>
          </a:p>
          <a:p>
            <a:pPr fontAlgn="t"/>
            <a:r>
              <a:rPr lang="en-GB" sz="2000" dirty="0"/>
              <a:t>2.5 Review of Final Design </a:t>
            </a:r>
          </a:p>
          <a:p>
            <a:endParaRPr lang="en-GB" sz="2000" b="1" dirty="0"/>
          </a:p>
          <a:p>
            <a:r>
              <a:rPr lang="en-GB" sz="3200" b="1" dirty="0"/>
              <a:t>3.Make (36 Marks)</a:t>
            </a:r>
          </a:p>
          <a:p>
            <a:pPr fontAlgn="t"/>
            <a:r>
              <a:rPr lang="en-GB" sz="2000" dirty="0"/>
              <a:t>3.1 Manufacture </a:t>
            </a:r>
          </a:p>
          <a:p>
            <a:pPr fontAlgn="t"/>
            <a:r>
              <a:rPr lang="en-GB" sz="2000" dirty="0"/>
              <a:t>3.2 Quality &amp; Accuracy</a:t>
            </a:r>
          </a:p>
          <a:p>
            <a:pPr fontAlgn="t"/>
            <a:endParaRPr lang="en-GB" sz="2000" b="1" dirty="0"/>
          </a:p>
          <a:p>
            <a:r>
              <a:rPr lang="en-GB" sz="3200" b="1" dirty="0"/>
              <a:t>4.Evaluate (6 Marks)</a:t>
            </a:r>
          </a:p>
          <a:p>
            <a:r>
              <a:rPr lang="en-GB" sz="2000" dirty="0"/>
              <a:t>4.1 Testing &amp; Evaluation</a:t>
            </a:r>
            <a:r>
              <a:rPr lang="en-GB" sz="2000" b="1" dirty="0"/>
              <a:t> </a:t>
            </a:r>
          </a:p>
        </p:txBody>
      </p:sp>
      <p:pic>
        <p:nvPicPr>
          <p:cNvPr id="13" name="Picture 2" descr="Image result for black curved arro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6866496" y="1794785"/>
            <a:ext cx="1287175" cy="144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black curved arro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09367" flipV="1">
            <a:off x="5623133" y="3526406"/>
            <a:ext cx="1145534" cy="144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black curved arro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7095448" y="4886367"/>
            <a:ext cx="1287175" cy="144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68123F4-8AA3-4400-BE45-FE2CE590EF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81" t="23252" r="18016" b="16384"/>
          <a:stretch/>
        </p:blipFill>
        <p:spPr>
          <a:xfrm rot="21197392">
            <a:off x="6265755" y="415187"/>
            <a:ext cx="2376694" cy="1656184"/>
          </a:xfrm>
          <a:prstGeom prst="rect">
            <a:avLst/>
          </a:prstGeom>
        </p:spPr>
      </p:pic>
      <p:sp>
        <p:nvSpPr>
          <p:cNvPr id="16" name="24-Point Star 7">
            <a:extLst>
              <a:ext uri="{FF2B5EF4-FFF2-40B4-BE49-F238E27FC236}">
                <a16:creationId xmlns:a16="http://schemas.microsoft.com/office/drawing/2014/main" xmlns="" id="{0F84F607-FAC6-46BA-BAE2-27DAFE238E01}"/>
              </a:ext>
            </a:extLst>
          </p:cNvPr>
          <p:cNvSpPr/>
          <p:nvPr/>
        </p:nvSpPr>
        <p:spPr>
          <a:xfrm>
            <a:off x="8387038" y="85485"/>
            <a:ext cx="1464365" cy="1392101"/>
          </a:xfrm>
          <a:prstGeom prst="star24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C6B5F6B-1021-436D-897C-850BECBBE482}"/>
              </a:ext>
            </a:extLst>
          </p:cNvPr>
          <p:cNvSpPr txBox="1"/>
          <p:nvPr/>
        </p:nvSpPr>
        <p:spPr>
          <a:xfrm rot="661687">
            <a:off x="8531103" y="410542"/>
            <a:ext cx="1176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50%</a:t>
            </a:r>
          </a:p>
          <a:p>
            <a:pPr algn="ctr"/>
            <a:r>
              <a:rPr lang="en-GB" b="1" dirty="0"/>
              <a:t>100 Marks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7D813E0-8133-4F15-8ECF-A4E3101F3CB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281" t="25434" r="18743" b="17677"/>
          <a:stretch/>
        </p:blipFill>
        <p:spPr>
          <a:xfrm rot="403409">
            <a:off x="4200307" y="2280405"/>
            <a:ext cx="2465164" cy="16434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D2669C3-99AA-453D-B7C9-03A00C5E54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374" t="23122" r="16898" b="11212"/>
          <a:stretch/>
        </p:blipFill>
        <p:spPr>
          <a:xfrm rot="21101614">
            <a:off x="7013825" y="3232864"/>
            <a:ext cx="2635354" cy="18451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067C7F76-A40C-4DAD-A5F4-817B4CC4A71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0374" t="22424" r="15334" b="11212"/>
          <a:stretch/>
        </p:blipFill>
        <p:spPr>
          <a:xfrm>
            <a:off x="4412831" y="5015982"/>
            <a:ext cx="2410575" cy="165660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F0AB2FD-3A00-4D46-99D6-1BB78A58FA92}"/>
              </a:ext>
            </a:extLst>
          </p:cNvPr>
          <p:cNvSpPr/>
          <p:nvPr/>
        </p:nvSpPr>
        <p:spPr>
          <a:xfrm>
            <a:off x="4412831" y="5015982"/>
            <a:ext cx="2410575" cy="17188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8784B15-BCD7-4246-A1AA-FB1605C68FF9}"/>
              </a:ext>
            </a:extLst>
          </p:cNvPr>
          <p:cNvSpPr/>
          <p:nvPr/>
        </p:nvSpPr>
        <p:spPr>
          <a:xfrm rot="21094388">
            <a:off x="7008204" y="3232418"/>
            <a:ext cx="2640622" cy="182971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206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-171400"/>
            <a:ext cx="8915400" cy="1143000"/>
          </a:xfrm>
        </p:spPr>
        <p:txBody>
          <a:bodyPr>
            <a:normAutofit/>
          </a:bodyPr>
          <a:lstStyle/>
          <a:p>
            <a:r>
              <a:rPr lang="en-GB" sz="3600" b="1" dirty="0"/>
              <a:t>Photos of some GCSE Work </a:t>
            </a:r>
          </a:p>
        </p:txBody>
      </p:sp>
      <p:pic>
        <p:nvPicPr>
          <p:cNvPr id="4" name="Picture 3" descr="A close up of a box&#10;&#10;Description automatically generated">
            <a:extLst>
              <a:ext uri="{FF2B5EF4-FFF2-40B4-BE49-F238E27FC236}">
                <a16:creationId xmlns:a16="http://schemas.microsoft.com/office/drawing/2014/main" xmlns="" id="{7F327CF7-7383-4E85-AB6E-77F6A2602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2" r="18019" b="9937"/>
          <a:stretch/>
        </p:blipFill>
        <p:spPr>
          <a:xfrm>
            <a:off x="281474" y="395920"/>
            <a:ext cx="1440160" cy="1305272"/>
          </a:xfrm>
          <a:prstGeom prst="rect">
            <a:avLst/>
          </a:prstGeom>
        </p:spPr>
      </p:pic>
      <p:pic>
        <p:nvPicPr>
          <p:cNvPr id="5" name="Picture 4" descr="A picture containing black, box, white, table&#10;&#10;Description automatically generated">
            <a:extLst>
              <a:ext uri="{FF2B5EF4-FFF2-40B4-BE49-F238E27FC236}">
                <a16:creationId xmlns:a16="http://schemas.microsoft.com/office/drawing/2014/main" xmlns="" id="{EB8B77C8-764B-44D5-813B-63307BC9E6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0" r="2760" b="13866"/>
          <a:stretch/>
        </p:blipFill>
        <p:spPr>
          <a:xfrm rot="16200000">
            <a:off x="-186859" y="2198484"/>
            <a:ext cx="2371586" cy="1440160"/>
          </a:xfrm>
          <a:prstGeom prst="rect">
            <a:avLst/>
          </a:prstGeom>
        </p:spPr>
      </p:pic>
      <p:pic>
        <p:nvPicPr>
          <p:cNvPr id="6" name="Picture 5" descr="A picture containing box, cake, table, person&#10;&#10;Description automatically generated">
            <a:extLst>
              <a:ext uri="{FF2B5EF4-FFF2-40B4-BE49-F238E27FC236}">
                <a16:creationId xmlns:a16="http://schemas.microsoft.com/office/drawing/2014/main" xmlns="" id="{CA14AA04-D627-49D7-9135-BF0A39478F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460" y="692696"/>
            <a:ext cx="1740363" cy="1305272"/>
          </a:xfrm>
          <a:prstGeom prst="rect">
            <a:avLst/>
          </a:prstGeom>
        </p:spPr>
      </p:pic>
      <p:pic>
        <p:nvPicPr>
          <p:cNvPr id="7" name="Picture 6" descr="A picture containing suitcase, laying, luggage, person&#10;&#10;Description automatically generated">
            <a:extLst>
              <a:ext uri="{FF2B5EF4-FFF2-40B4-BE49-F238E27FC236}">
                <a16:creationId xmlns:a16="http://schemas.microsoft.com/office/drawing/2014/main" xmlns="" id="{D323C1AA-5B32-4D39-B769-C8FC510A888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r="7380"/>
          <a:stretch/>
        </p:blipFill>
        <p:spPr>
          <a:xfrm rot="5400000">
            <a:off x="3515783" y="722306"/>
            <a:ext cx="1305272" cy="12460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AF46321-D109-4BB6-972D-52E199EA4C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4" t="6756" r="12720" b="9027"/>
          <a:stretch/>
        </p:blipFill>
        <p:spPr>
          <a:xfrm rot="5400000">
            <a:off x="1867304" y="2228156"/>
            <a:ext cx="1524811" cy="1334211"/>
          </a:xfrm>
          <a:prstGeom prst="rect">
            <a:avLst/>
          </a:prstGeom>
        </p:spPr>
      </p:pic>
      <p:pic>
        <p:nvPicPr>
          <p:cNvPr id="9" name="Picture 8" descr="A close up of a piece of paper&#10;&#10;Description automatically generated">
            <a:extLst>
              <a:ext uri="{FF2B5EF4-FFF2-40B4-BE49-F238E27FC236}">
                <a16:creationId xmlns:a16="http://schemas.microsoft.com/office/drawing/2014/main" xmlns="" id="{6A4B51FC-666A-4124-9D71-45231F3688C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2" t="2086" r="9546"/>
          <a:stretch/>
        </p:blipFill>
        <p:spPr>
          <a:xfrm>
            <a:off x="3296814" y="2132855"/>
            <a:ext cx="1656185" cy="1525585"/>
          </a:xfrm>
          <a:prstGeom prst="rect">
            <a:avLst/>
          </a:prstGeom>
        </p:spPr>
      </p:pic>
      <p:pic>
        <p:nvPicPr>
          <p:cNvPr id="10" name="Picture 9" descr="A picture containing seat, wood&#10;&#10;Description automatically generated">
            <a:extLst>
              <a:ext uri="{FF2B5EF4-FFF2-40B4-BE49-F238E27FC236}">
                <a16:creationId xmlns:a16="http://schemas.microsoft.com/office/drawing/2014/main" xmlns="" id="{F3813BBB-465A-4290-ADB6-7CD5ACE2EDB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1" t="9136" r="16317" b="9229"/>
          <a:stretch/>
        </p:blipFill>
        <p:spPr>
          <a:xfrm>
            <a:off x="4952999" y="692696"/>
            <a:ext cx="1440161" cy="11818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055BA1B-E829-4694-9DFB-4E2EAA55702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41028" y="828694"/>
            <a:ext cx="1217054" cy="912791"/>
          </a:xfrm>
          <a:prstGeom prst="rect">
            <a:avLst/>
          </a:prstGeom>
        </p:spPr>
      </p:pic>
      <p:pic>
        <p:nvPicPr>
          <p:cNvPr id="12" name="Picture 11" descr="A picture containing case&#10;&#10;Description automatically generated">
            <a:extLst>
              <a:ext uri="{FF2B5EF4-FFF2-40B4-BE49-F238E27FC236}">
                <a16:creationId xmlns:a16="http://schemas.microsoft.com/office/drawing/2014/main" xmlns="" id="{E771F123-F292-49DE-8F60-2C3692795B2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3" t="6414" r="12209" b="4642"/>
          <a:stretch/>
        </p:blipFill>
        <p:spPr>
          <a:xfrm>
            <a:off x="1935460" y="3792555"/>
            <a:ext cx="1273983" cy="1217056"/>
          </a:xfrm>
          <a:prstGeom prst="rect">
            <a:avLst/>
          </a:prstGeom>
        </p:spPr>
      </p:pic>
      <p:pic>
        <p:nvPicPr>
          <p:cNvPr id="13" name="Picture 12" descr="A picture containing indoor&#10;&#10;Description automatically generated">
            <a:extLst>
              <a:ext uri="{FF2B5EF4-FFF2-40B4-BE49-F238E27FC236}">
                <a16:creationId xmlns:a16="http://schemas.microsoft.com/office/drawing/2014/main" xmlns="" id="{73174C0C-34EC-41C3-84F4-8F0C05C8C4C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5" t="12879" r="14671" b="13519"/>
          <a:stretch/>
        </p:blipFill>
        <p:spPr>
          <a:xfrm rot="5400000">
            <a:off x="7205579" y="889944"/>
            <a:ext cx="1524812" cy="1085330"/>
          </a:xfrm>
          <a:prstGeom prst="rect">
            <a:avLst/>
          </a:prstGeom>
        </p:spPr>
      </p:pic>
      <p:pic>
        <p:nvPicPr>
          <p:cNvPr id="14" name="Picture 13" descr="A picture containing indoor&#10;&#10;Description automatically generated">
            <a:extLst>
              <a:ext uri="{FF2B5EF4-FFF2-40B4-BE49-F238E27FC236}">
                <a16:creationId xmlns:a16="http://schemas.microsoft.com/office/drawing/2014/main" xmlns="" id="{9FF40602-558E-4734-94EB-005E19FFF9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20049" y="860805"/>
            <a:ext cx="1524810" cy="1143608"/>
          </a:xfrm>
          <a:prstGeom prst="rect">
            <a:avLst/>
          </a:prstGeom>
        </p:spPr>
      </p:pic>
      <p:pic>
        <p:nvPicPr>
          <p:cNvPr id="15" name="Picture 14" descr="A picture containing indoor, table, box, room&#10;&#10;Description automatically generated">
            <a:extLst>
              <a:ext uri="{FF2B5EF4-FFF2-40B4-BE49-F238E27FC236}">
                <a16:creationId xmlns:a16="http://schemas.microsoft.com/office/drawing/2014/main" xmlns="" id="{87FB514A-7FA1-4870-9043-EE353220E3A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4"/>
          <a:stretch/>
        </p:blipFill>
        <p:spPr>
          <a:xfrm>
            <a:off x="8584276" y="3567638"/>
            <a:ext cx="1039116" cy="745099"/>
          </a:xfrm>
          <a:prstGeom prst="rect">
            <a:avLst/>
          </a:prstGeom>
        </p:spPr>
      </p:pic>
      <p:pic>
        <p:nvPicPr>
          <p:cNvPr id="16" name="Picture 5">
            <a:extLst>
              <a:ext uri="{FF2B5EF4-FFF2-40B4-BE49-F238E27FC236}">
                <a16:creationId xmlns:a16="http://schemas.microsoft.com/office/drawing/2014/main" xmlns="" id="{25E1635E-2C12-4850-9F00-7C289CD15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20"/>
          <a:stretch/>
        </p:blipFill>
        <p:spPr bwMode="auto">
          <a:xfrm>
            <a:off x="273373" y="4207652"/>
            <a:ext cx="1451119" cy="1449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1" descr="F:\DCIM\100MEDIA\PTDC1421.JPG">
            <a:extLst>
              <a:ext uri="{FF2B5EF4-FFF2-40B4-BE49-F238E27FC236}">
                <a16:creationId xmlns:a16="http://schemas.microsoft.com/office/drawing/2014/main" xmlns="" id="{713D9032-766C-48B6-953E-5BDFB6CE29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6"/>
          <a:stretch/>
        </p:blipFill>
        <p:spPr bwMode="auto">
          <a:xfrm>
            <a:off x="409147" y="5705358"/>
            <a:ext cx="1179569" cy="102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A picture containing indoor, wall&#10;&#10;Description automatically generated">
            <a:extLst>
              <a:ext uri="{FF2B5EF4-FFF2-40B4-BE49-F238E27FC236}">
                <a16:creationId xmlns:a16="http://schemas.microsoft.com/office/drawing/2014/main" xmlns="" id="{200744DD-DCD4-4A33-A741-95B28D1D0C4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072" y="5394034"/>
            <a:ext cx="1567186" cy="1181812"/>
          </a:xfrm>
          <a:prstGeom prst="rect">
            <a:avLst/>
          </a:prstGeom>
        </p:spPr>
      </p:pic>
      <p:pic>
        <p:nvPicPr>
          <p:cNvPr id="19" name="Picture 18" descr="A blue chair in a room&#10;&#10;Description automatically generated">
            <a:extLst>
              <a:ext uri="{FF2B5EF4-FFF2-40B4-BE49-F238E27FC236}">
                <a16:creationId xmlns:a16="http://schemas.microsoft.com/office/drawing/2014/main" xmlns="" id="{8BB469BD-2326-45D0-A4C9-8F28EB1CE70A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604" y="5118439"/>
            <a:ext cx="1179569" cy="889511"/>
          </a:xfrm>
          <a:prstGeom prst="rect">
            <a:avLst/>
          </a:prstGeom>
        </p:spPr>
      </p:pic>
      <p:pic>
        <p:nvPicPr>
          <p:cNvPr id="20" name="Picture 19" descr="A picture containing building, indoor&#10;&#10;Description automatically generated">
            <a:extLst>
              <a:ext uri="{FF2B5EF4-FFF2-40B4-BE49-F238E27FC236}">
                <a16:creationId xmlns:a16="http://schemas.microsoft.com/office/drawing/2014/main" xmlns="" id="{F905C050-EAC0-48E0-BD8F-9BE4259AEAF1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47"/>
          <a:stretch/>
        </p:blipFill>
        <p:spPr>
          <a:xfrm>
            <a:off x="1962604" y="6007950"/>
            <a:ext cx="1179569" cy="765452"/>
          </a:xfrm>
          <a:prstGeom prst="rect">
            <a:avLst/>
          </a:prstGeom>
        </p:spPr>
      </p:pic>
      <p:pic>
        <p:nvPicPr>
          <p:cNvPr id="21" name="Picture 20" descr="A close up of a box&#10;&#10;Description automatically generated">
            <a:extLst>
              <a:ext uri="{FF2B5EF4-FFF2-40B4-BE49-F238E27FC236}">
                <a16:creationId xmlns:a16="http://schemas.microsoft.com/office/drawing/2014/main" xmlns="" id="{4AEDECD1-88C1-4DC3-BF3D-A2FDEECB518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23" y="1967738"/>
            <a:ext cx="1555410" cy="1172932"/>
          </a:xfrm>
          <a:prstGeom prst="rect">
            <a:avLst/>
          </a:prstGeom>
        </p:spPr>
      </p:pic>
      <p:pic>
        <p:nvPicPr>
          <p:cNvPr id="22" name="Picture 21" descr="A picture containing indoor, floor, ground, sitting&#10;&#10;Description automatically generated">
            <a:extLst>
              <a:ext uri="{FF2B5EF4-FFF2-40B4-BE49-F238E27FC236}">
                <a16:creationId xmlns:a16="http://schemas.microsoft.com/office/drawing/2014/main" xmlns="" id="{AA074325-3467-407D-BB08-3BFCC785F5AB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730" y="3117404"/>
            <a:ext cx="1556302" cy="1173605"/>
          </a:xfrm>
          <a:prstGeom prst="rect">
            <a:avLst/>
          </a:prstGeom>
        </p:spPr>
      </p:pic>
      <p:pic>
        <p:nvPicPr>
          <p:cNvPr id="23" name="Picture 22" descr="A picture containing indoor, floor&#10;&#10;Description automatically generated">
            <a:extLst>
              <a:ext uri="{FF2B5EF4-FFF2-40B4-BE49-F238E27FC236}">
                <a16:creationId xmlns:a16="http://schemas.microsoft.com/office/drawing/2014/main" xmlns="" id="{5A0AB1E9-2951-4EA8-9AE1-98F32A478105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619" y="4284239"/>
            <a:ext cx="1555409" cy="1172932"/>
          </a:xfrm>
          <a:prstGeom prst="rect">
            <a:avLst/>
          </a:prstGeom>
        </p:spPr>
      </p:pic>
      <p:pic>
        <p:nvPicPr>
          <p:cNvPr id="24" name="Picture 23" descr="A picture containing ground, floor, indoor&#10;&#10;Description automatically generated">
            <a:extLst>
              <a:ext uri="{FF2B5EF4-FFF2-40B4-BE49-F238E27FC236}">
                <a16:creationId xmlns:a16="http://schemas.microsoft.com/office/drawing/2014/main" xmlns="" id="{5F946B85-8CF3-494E-86DE-A69CE72D3585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91" b="14447"/>
          <a:stretch/>
        </p:blipFill>
        <p:spPr>
          <a:xfrm>
            <a:off x="5252730" y="5614164"/>
            <a:ext cx="1945171" cy="961682"/>
          </a:xfrm>
          <a:prstGeom prst="rect">
            <a:avLst/>
          </a:prstGeom>
        </p:spPr>
      </p:pic>
      <p:pic>
        <p:nvPicPr>
          <p:cNvPr id="25" name="Picture 24" descr="A picture containing wooden, indoor&#10;&#10;Description automatically generated">
            <a:extLst>
              <a:ext uri="{FF2B5EF4-FFF2-40B4-BE49-F238E27FC236}">
                <a16:creationId xmlns:a16="http://schemas.microsoft.com/office/drawing/2014/main" xmlns="" id="{55A785BD-CF30-4C8F-8B0A-A19C64585C80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028" y="5619341"/>
            <a:ext cx="1268409" cy="956505"/>
          </a:xfrm>
          <a:prstGeom prst="rect">
            <a:avLst/>
          </a:prstGeom>
        </p:spPr>
      </p:pic>
      <p:pic>
        <p:nvPicPr>
          <p:cNvPr id="26" name="Picture 25" descr="A picture containing floor, wall, yellow&#10;&#10;Description automatically generated">
            <a:extLst>
              <a:ext uri="{FF2B5EF4-FFF2-40B4-BE49-F238E27FC236}">
                <a16:creationId xmlns:a16="http://schemas.microsoft.com/office/drawing/2014/main" xmlns="" id="{EAD97264-3A6E-4DB5-B304-5D4CAC33B232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6" t="2271" r="12895" b="11036"/>
          <a:stretch/>
        </p:blipFill>
        <p:spPr>
          <a:xfrm>
            <a:off x="7118423" y="2325584"/>
            <a:ext cx="1268409" cy="1143000"/>
          </a:xfrm>
          <a:prstGeom prst="rect">
            <a:avLst/>
          </a:prstGeom>
        </p:spPr>
      </p:pic>
      <p:pic>
        <p:nvPicPr>
          <p:cNvPr id="27" name="Picture 26" descr="A picture containing floor&#10;&#10;Description automatically generated">
            <a:extLst>
              <a:ext uri="{FF2B5EF4-FFF2-40B4-BE49-F238E27FC236}">
                <a16:creationId xmlns:a16="http://schemas.microsoft.com/office/drawing/2014/main" xmlns="" id="{8A6F20D0-08B2-498B-AA44-2EAA17DD5F7B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8" r="9261"/>
          <a:stretch/>
        </p:blipFill>
        <p:spPr>
          <a:xfrm>
            <a:off x="8388060" y="2325584"/>
            <a:ext cx="1235332" cy="1143000"/>
          </a:xfrm>
          <a:prstGeom prst="rect">
            <a:avLst/>
          </a:prstGeom>
        </p:spPr>
      </p:pic>
      <p:pic>
        <p:nvPicPr>
          <p:cNvPr id="28" name="Picture 27" descr="A picture containing floor, ground, box&#10;&#10;Description automatically generated">
            <a:extLst>
              <a:ext uri="{FF2B5EF4-FFF2-40B4-BE49-F238E27FC236}">
                <a16:creationId xmlns:a16="http://schemas.microsoft.com/office/drawing/2014/main" xmlns="" id="{028DB1B0-D497-4506-8761-13972192738A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9" r="17904"/>
          <a:stretch/>
        </p:blipFill>
        <p:spPr>
          <a:xfrm>
            <a:off x="8620514" y="4537654"/>
            <a:ext cx="1085330" cy="1084814"/>
          </a:xfrm>
          <a:prstGeom prst="rect">
            <a:avLst/>
          </a:prstGeom>
        </p:spPr>
      </p:pic>
      <p:pic>
        <p:nvPicPr>
          <p:cNvPr id="29" name="Picture 28" descr="A picture containing floor, box, table&#10;&#10;Description automatically generated">
            <a:extLst>
              <a:ext uri="{FF2B5EF4-FFF2-40B4-BE49-F238E27FC236}">
                <a16:creationId xmlns:a16="http://schemas.microsoft.com/office/drawing/2014/main" xmlns="" id="{7FFBCF66-AA5E-441D-A8CE-B56E69ED3355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975" y="5645927"/>
            <a:ext cx="1268409" cy="956505"/>
          </a:xfrm>
          <a:prstGeom prst="rect">
            <a:avLst/>
          </a:prstGeom>
        </p:spPr>
      </p:pic>
      <p:pic>
        <p:nvPicPr>
          <p:cNvPr id="30" name="Picture 29" descr="A close up of a box&#10;&#10;Description automatically generated">
            <a:extLst>
              <a:ext uri="{FF2B5EF4-FFF2-40B4-BE49-F238E27FC236}">
                <a16:creationId xmlns:a16="http://schemas.microsoft.com/office/drawing/2014/main" xmlns="" id="{26C1A373-11E2-4104-806C-83BAD848EFED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736" y="4537654"/>
            <a:ext cx="1298096" cy="973572"/>
          </a:xfrm>
          <a:prstGeom prst="rect">
            <a:avLst/>
          </a:prstGeom>
        </p:spPr>
      </p:pic>
      <p:pic>
        <p:nvPicPr>
          <p:cNvPr id="31" name="Picture 30" descr="A picture containing floor, ground&#10;&#10;Description automatically generated">
            <a:extLst>
              <a:ext uri="{FF2B5EF4-FFF2-40B4-BE49-F238E27FC236}">
                <a16:creationId xmlns:a16="http://schemas.microsoft.com/office/drawing/2014/main" xmlns="" id="{218FAD55-ECDA-48E7-910C-A84601A8E355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88" b="17216"/>
          <a:stretch/>
        </p:blipFill>
        <p:spPr>
          <a:xfrm>
            <a:off x="6974224" y="3641714"/>
            <a:ext cx="1480102" cy="695320"/>
          </a:xfrm>
          <a:prstGeom prst="rect">
            <a:avLst/>
          </a:prstGeom>
        </p:spPr>
      </p:pic>
      <p:pic>
        <p:nvPicPr>
          <p:cNvPr id="32" name="Picture 15" descr="F:\DCIM\100MEDIA\PTDC1482.JPG">
            <a:extLst>
              <a:ext uri="{FF2B5EF4-FFF2-40B4-BE49-F238E27FC236}">
                <a16:creationId xmlns:a16="http://schemas.microsoft.com/office/drawing/2014/main" xmlns="" id="{F38648AE-838A-485A-B6A9-4061D6F36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183" y="3860335"/>
            <a:ext cx="1763905" cy="133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029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9FCC7B-9F8E-4638-B369-07C9B0970D60}"/>
              </a:ext>
            </a:extLst>
          </p:cNvPr>
          <p:cNvSpPr txBox="1">
            <a:spLocks/>
          </p:cNvSpPr>
          <p:nvPr/>
        </p:nvSpPr>
        <p:spPr>
          <a:xfrm>
            <a:off x="632520" y="-8061"/>
            <a:ext cx="89154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Further Explanation of Coursework </a:t>
            </a:r>
          </a:p>
        </p:txBody>
      </p:sp>
      <p:pic>
        <p:nvPicPr>
          <p:cNvPr id="3" name="Intro to Coursework Part1 Sections and marks">
            <a:hlinkClick r:id="" action="ppaction://media"/>
            <a:extLst>
              <a:ext uri="{FF2B5EF4-FFF2-40B4-BE49-F238E27FC236}">
                <a16:creationId xmlns:a16="http://schemas.microsoft.com/office/drawing/2014/main" xmlns="" id="{8B63454B-DAE2-452F-A83A-A20E16B9D40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4333" y="836711"/>
            <a:ext cx="4225677" cy="2376265"/>
          </a:xfrm>
          <a:prstGeom prst="rect">
            <a:avLst/>
          </a:prstGeom>
        </p:spPr>
      </p:pic>
      <p:pic>
        <p:nvPicPr>
          <p:cNvPr id="4" name="Intro to Coursework Part 2 Pages and marks">
            <a:hlinkClick r:id="" action="ppaction://media"/>
            <a:extLst>
              <a:ext uri="{FF2B5EF4-FFF2-40B4-BE49-F238E27FC236}">
                <a16:creationId xmlns:a16="http://schemas.microsoft.com/office/drawing/2014/main" xmlns="" id="{34762EEE-9548-488C-A388-9522B31F869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12186" y="836712"/>
            <a:ext cx="4225674" cy="2376264"/>
          </a:xfrm>
          <a:prstGeom prst="rect">
            <a:avLst/>
          </a:prstGeom>
        </p:spPr>
      </p:pic>
      <p:pic>
        <p:nvPicPr>
          <p:cNvPr id="5" name="Intro to coursework part 3 grade boundaries">
            <a:hlinkClick r:id="" action="ppaction://media"/>
            <a:extLst>
              <a:ext uri="{FF2B5EF4-FFF2-40B4-BE49-F238E27FC236}">
                <a16:creationId xmlns:a16="http://schemas.microsoft.com/office/drawing/2014/main" xmlns="" id="{3E9F1AD0-A216-450E-B4AC-C1B5F7C85998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840163" y="3861048"/>
            <a:ext cx="4225674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48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162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7398"/>
            <a:ext cx="8841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tencil" panose="040409050D0802020404" pitchFamily="82" charset="0"/>
                <a:ea typeface="Batang" panose="02030600000101010101" pitchFamily="18" charset="-127"/>
              </a:rPr>
              <a:t>EXAM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56456" y="980728"/>
            <a:ext cx="54006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A. Core D&amp;T </a:t>
            </a:r>
            <a:r>
              <a:rPr lang="en-GB" sz="3200" dirty="0"/>
              <a:t>(40 Marks)</a:t>
            </a:r>
          </a:p>
          <a:p>
            <a:r>
              <a:rPr lang="en-GB" sz="2000" dirty="0"/>
              <a:t>1.1 The Impact of Technologies</a:t>
            </a:r>
          </a:p>
          <a:p>
            <a:r>
              <a:rPr lang="en-GB" sz="2000" dirty="0"/>
              <a:t>1.2 Evaluating Technologies </a:t>
            </a:r>
          </a:p>
          <a:p>
            <a:r>
              <a:rPr lang="en-GB" sz="2000" dirty="0"/>
              <a:t>1.3 Energy Generation &amp; Storage</a:t>
            </a:r>
          </a:p>
          <a:p>
            <a:r>
              <a:rPr lang="en-GB" sz="2000" dirty="0"/>
              <a:t>1.4 Smart &amp; Composite Materials </a:t>
            </a:r>
          </a:p>
          <a:p>
            <a:r>
              <a:rPr lang="en-GB" sz="2000" dirty="0"/>
              <a:t>1.5 Mechanical Devices </a:t>
            </a:r>
          </a:p>
          <a:p>
            <a:r>
              <a:rPr lang="en-GB" sz="2000" dirty="0"/>
              <a:t>1.6 Electronic Systems </a:t>
            </a:r>
          </a:p>
          <a:p>
            <a:r>
              <a:rPr lang="en-GB" sz="2000" dirty="0"/>
              <a:t>1.7 Programmable Components</a:t>
            </a:r>
          </a:p>
          <a:p>
            <a:r>
              <a:rPr lang="en-GB" sz="2000" dirty="0"/>
              <a:t>1.8 Metals</a:t>
            </a:r>
          </a:p>
          <a:p>
            <a:r>
              <a:rPr lang="en-GB" sz="2000" dirty="0"/>
              <a:t>1.9 Papers and Boards</a:t>
            </a:r>
          </a:p>
          <a:p>
            <a:r>
              <a:rPr lang="en-GB" sz="2000" dirty="0"/>
              <a:t>1.10 Polymers</a:t>
            </a:r>
          </a:p>
          <a:p>
            <a:r>
              <a:rPr lang="en-GB" sz="2000" dirty="0"/>
              <a:t>1.11 Textiles </a:t>
            </a:r>
          </a:p>
          <a:p>
            <a:r>
              <a:rPr lang="en-GB" sz="2000" dirty="0"/>
              <a:t>1.12 Timbers	</a:t>
            </a:r>
          </a:p>
          <a:p>
            <a:r>
              <a:rPr lang="en-GB" sz="2000" dirty="0"/>
              <a:t>1.13 Contexts which Inform Outcomes</a:t>
            </a:r>
          </a:p>
          <a:p>
            <a:r>
              <a:rPr lang="en-GB" sz="2000" dirty="0"/>
              <a:t>1.14 Process of Design and Making</a:t>
            </a:r>
          </a:p>
          <a:p>
            <a:r>
              <a:rPr lang="en-GB" sz="2000" dirty="0"/>
              <a:t>1.15 The Work of Others</a:t>
            </a:r>
          </a:p>
          <a:p>
            <a:r>
              <a:rPr lang="en-GB" sz="2000" dirty="0"/>
              <a:t>1.16 Design Strategies</a:t>
            </a:r>
          </a:p>
          <a:p>
            <a:r>
              <a:rPr lang="en-GB" sz="2000" dirty="0"/>
              <a:t>1.17 Communication Techniques</a:t>
            </a:r>
            <a:endParaRPr lang="en-GB" sz="2000" b="1" dirty="0"/>
          </a:p>
        </p:txBody>
      </p:sp>
      <p:sp>
        <p:nvSpPr>
          <p:cNvPr id="8" name="24-Point Star 7"/>
          <p:cNvSpPr/>
          <p:nvPr/>
        </p:nvSpPr>
        <p:spPr>
          <a:xfrm>
            <a:off x="8337376" y="164691"/>
            <a:ext cx="1464365" cy="1392101"/>
          </a:xfrm>
          <a:prstGeom prst="star24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661687">
            <a:off x="8481441" y="489748"/>
            <a:ext cx="1176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50%</a:t>
            </a:r>
          </a:p>
          <a:p>
            <a:pPr algn="ctr"/>
            <a:r>
              <a:rPr lang="en-GB" b="1" dirty="0"/>
              <a:t>100 Marks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50035" y="982662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B. Timbers </a:t>
            </a:r>
            <a:r>
              <a:rPr lang="en-GB" sz="3200" dirty="0"/>
              <a:t>(60 Marks)</a:t>
            </a:r>
          </a:p>
          <a:p>
            <a:r>
              <a:rPr lang="en-GB" sz="2000" dirty="0"/>
              <a:t>7.1 Sources and origins of Timber</a:t>
            </a:r>
          </a:p>
          <a:p>
            <a:r>
              <a:rPr lang="en-GB" sz="2000" dirty="0"/>
              <a:t>7.2 The physical characteristics of Timber</a:t>
            </a:r>
          </a:p>
          <a:p>
            <a:r>
              <a:rPr lang="en-GB" sz="2000" dirty="0"/>
              <a:t>7.3 Selection of Timber </a:t>
            </a:r>
          </a:p>
          <a:p>
            <a:r>
              <a:rPr lang="en-GB" sz="2000" dirty="0"/>
              <a:t>7.4 Strengthening of Timber </a:t>
            </a:r>
          </a:p>
          <a:p>
            <a:r>
              <a:rPr lang="en-GB" sz="2000" dirty="0"/>
              <a:t>7.5 Stock Forms and sizes</a:t>
            </a:r>
          </a:p>
          <a:p>
            <a:r>
              <a:rPr lang="en-GB" sz="2000" dirty="0"/>
              <a:t>7.6 Manufacturing Processes</a:t>
            </a:r>
          </a:p>
          <a:p>
            <a:r>
              <a:rPr lang="en-GB" sz="2000" dirty="0"/>
              <a:t>7.7 Equipment + processes </a:t>
            </a:r>
          </a:p>
          <a:p>
            <a:r>
              <a:rPr lang="en-GB" sz="2000" dirty="0"/>
              <a:t>7.8 Surface Treatments/finishes</a:t>
            </a:r>
            <a:endParaRPr lang="en-GB" sz="2000" b="1" dirty="0"/>
          </a:p>
        </p:txBody>
      </p:sp>
      <p:pic>
        <p:nvPicPr>
          <p:cNvPr id="17" name="Picture 2" descr="Image result for black curved arro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19545" flipH="1" flipV="1">
            <a:off x="7232930" y="2160080"/>
            <a:ext cx="1759593" cy="149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black curved arro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73297" flipV="1">
            <a:off x="4489535" y="4373185"/>
            <a:ext cx="2297202" cy="284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EE27BA9-61A7-4528-9BC2-D5A5070432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941" t="16384" r="36916" b="6075"/>
          <a:stretch/>
        </p:blipFill>
        <p:spPr>
          <a:xfrm rot="1102390">
            <a:off x="7330806" y="3472324"/>
            <a:ext cx="2085742" cy="30165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EED7DEF-6F9C-4C0E-9815-16B2432C0138}"/>
              </a:ext>
            </a:extLst>
          </p:cNvPr>
          <p:cNvSpPr/>
          <p:nvPr/>
        </p:nvSpPr>
        <p:spPr>
          <a:xfrm rot="1102390">
            <a:off x="7386077" y="3476488"/>
            <a:ext cx="2017747" cy="30469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67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-243408"/>
            <a:ext cx="8915400" cy="1143000"/>
          </a:xfrm>
        </p:spPr>
        <p:txBody>
          <a:bodyPr>
            <a:normAutofit/>
          </a:bodyPr>
          <a:lstStyle/>
          <a:p>
            <a:r>
              <a:rPr lang="en-GB" sz="3200" dirty="0"/>
              <a:t>Exam Style question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B9995FC-AE12-47DD-82DA-FD039B8C01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827" t="16384" r="37643" b="11212"/>
          <a:stretch/>
        </p:blipFill>
        <p:spPr>
          <a:xfrm>
            <a:off x="71511" y="620688"/>
            <a:ext cx="2700300" cy="36004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D88B45-88CE-46E6-BE39-4CDEFD0B73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6384" r="37643" b="9919"/>
          <a:stretch/>
        </p:blipFill>
        <p:spPr>
          <a:xfrm>
            <a:off x="1638181" y="2564904"/>
            <a:ext cx="2952328" cy="41044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F7FA31B-E604-4C72-B3E4-7F7A5E2390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6384" r="37643" b="7333"/>
          <a:stretch/>
        </p:blipFill>
        <p:spPr>
          <a:xfrm>
            <a:off x="3713272" y="548679"/>
            <a:ext cx="2602052" cy="3744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6630F2A-38B2-4AC9-B8AA-2B0A7E4AE5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8806" r="37643" b="7498"/>
          <a:stretch/>
        </p:blipFill>
        <p:spPr>
          <a:xfrm>
            <a:off x="5994224" y="2753543"/>
            <a:ext cx="2952328" cy="410445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C778324-D7ED-4C2E-A434-52656148106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554" t="18806" r="37643" b="7498"/>
          <a:stretch/>
        </p:blipFill>
        <p:spPr>
          <a:xfrm>
            <a:off x="7256785" y="548679"/>
            <a:ext cx="2324219" cy="323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652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0F912-0C35-4B4D-A52F-FDD65C17BB0C}"/>
              </a:ext>
            </a:extLst>
          </p:cNvPr>
          <p:cNvSpPr txBox="1"/>
          <p:nvPr/>
        </p:nvSpPr>
        <p:spPr>
          <a:xfrm>
            <a:off x="200472" y="378019"/>
            <a:ext cx="302433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What skills will I get with design and technology?</a:t>
            </a:r>
            <a:endParaRPr lang="en-GB" b="1" i="0" dirty="0">
              <a:solidFill>
                <a:srgbClr val="C53A3A"/>
              </a:solidFill>
              <a:effectLst/>
              <a:latin typeface="vagrounded-boldregular"/>
            </a:endParaRPr>
          </a:p>
          <a:p>
            <a:pPr algn="l" fontAlgn="base"/>
            <a:r>
              <a:rPr lang="en-GB" sz="1400" b="0" i="0" dirty="0">
                <a:effectLst/>
                <a:latin typeface="vagrounded-lightlight"/>
              </a:rPr>
              <a:t>By studying design and technology, you’ll be able to build up your creativity, </a:t>
            </a:r>
            <a:r>
              <a:rPr lang="en-GB" sz="1400" b="0" i="0" strike="noStrike" dirty="0">
                <a:effectLst/>
                <a:latin typeface="vagrounded-lightligh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problem solving</a:t>
            </a:r>
            <a:r>
              <a:rPr lang="en-GB" sz="1400" b="0" i="0" dirty="0">
                <a:effectLst/>
                <a:latin typeface="vagrounded-lightlight"/>
              </a:rPr>
              <a:t>, planning, and evaluation skills.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1F1AB71-DD2C-4803-80A4-99121254E1BE}"/>
              </a:ext>
            </a:extLst>
          </p:cNvPr>
          <p:cNvSpPr txBox="1"/>
          <p:nvPr/>
        </p:nvSpPr>
        <p:spPr>
          <a:xfrm>
            <a:off x="200472" y="2047171"/>
            <a:ext cx="3240360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What careers can I do with design and technology?</a:t>
            </a:r>
            <a:endParaRPr lang="en-GB" sz="2000" b="1" i="0" dirty="0">
              <a:solidFill>
                <a:srgbClr val="C53A3A"/>
              </a:solidFill>
              <a:effectLst/>
              <a:latin typeface="vagrounded-boldregular"/>
            </a:endParaRPr>
          </a:p>
          <a:p>
            <a:pPr algn="l" fontAlgn="base"/>
            <a:r>
              <a:rPr lang="en-GB" sz="1400" b="0" i="0" dirty="0">
                <a:effectLst/>
                <a:latin typeface="vagrounded-lightlight"/>
              </a:rPr>
              <a:t>There are plenty! And we’re not kidding. Design and technology can set you up for a career in a wide variety of industries such as </a:t>
            </a:r>
            <a:r>
              <a:rPr lang="en-GB" sz="1400" b="0" i="0" u="none" strike="noStrike" dirty="0">
                <a:effectLst/>
                <a:latin typeface="vagrounded-lightlight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fashion</a:t>
            </a:r>
            <a:r>
              <a:rPr lang="en-GB" sz="1400" b="0" i="0" dirty="0">
                <a:effectLst/>
                <a:latin typeface="vagrounded-lightlight"/>
              </a:rPr>
              <a:t>, </a:t>
            </a:r>
            <a:r>
              <a:rPr lang="en-GB" sz="1400" b="0" i="0" u="none" strike="noStrike" dirty="0">
                <a:effectLst/>
                <a:latin typeface="vagrounded-lightlight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engineering</a:t>
            </a:r>
            <a:r>
              <a:rPr lang="en-GB" sz="1400" b="0" i="0" dirty="0">
                <a:effectLst/>
                <a:latin typeface="vagrounded-lightlight"/>
              </a:rPr>
              <a:t>, </a:t>
            </a:r>
            <a:r>
              <a:rPr lang="en-GB" sz="1400" b="0" i="0" u="sng" dirty="0">
                <a:effectLst/>
                <a:latin typeface="vagrounded-lightlight"/>
              </a:rPr>
              <a:t>architecture</a:t>
            </a:r>
            <a:r>
              <a:rPr lang="en-GB" sz="1400" b="0" i="0" dirty="0">
                <a:effectLst/>
                <a:latin typeface="vagrounded-lightlight"/>
              </a:rPr>
              <a:t>, </a:t>
            </a:r>
            <a:r>
              <a:rPr lang="en-GB" sz="1400" b="0" i="0" u="none" strike="noStrike" dirty="0">
                <a:effectLst/>
                <a:latin typeface="vagrounded-lightlight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information technology</a:t>
            </a:r>
            <a:r>
              <a:rPr lang="en-GB" sz="1400" b="0" i="0" dirty="0">
                <a:effectLst/>
                <a:latin typeface="vagrounded-lightlight"/>
              </a:rPr>
              <a:t>, </a:t>
            </a:r>
            <a:r>
              <a:rPr lang="en-GB" sz="1400" b="0" i="0" u="none" strike="noStrike" dirty="0">
                <a:effectLst/>
                <a:latin typeface="vagrounded-lightlight"/>
                <a:hlinkClick r:id="rId6" tooltip="careers in hospitality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careers in hospitality</a:t>
            </a:r>
            <a:r>
              <a:rPr lang="en-GB" sz="1400" b="0" i="0" dirty="0">
                <a:effectLst/>
                <a:latin typeface="vagrounded-lightlight"/>
              </a:rPr>
              <a:t>, and even </a:t>
            </a:r>
            <a:r>
              <a:rPr lang="en-GB" sz="1400" b="0" i="0" u="none" strike="noStrike" dirty="0">
                <a:effectLst/>
                <a:latin typeface="vagrounded-lightlight"/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education</a:t>
            </a:r>
            <a:r>
              <a:rPr lang="en-GB" sz="1400" b="0" i="0" dirty="0">
                <a:effectLst/>
                <a:latin typeface="vagrounded-lightlight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31F6039-B5FF-4905-A871-C12E2A0879E3}"/>
              </a:ext>
            </a:extLst>
          </p:cNvPr>
          <p:cNvSpPr txBox="1"/>
          <p:nvPr/>
        </p:nvSpPr>
        <p:spPr>
          <a:xfrm>
            <a:off x="200472" y="4365104"/>
            <a:ext cx="3024336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What subjects does design and technology go with?</a:t>
            </a:r>
            <a:endParaRPr lang="en-GB" b="1" i="0" dirty="0">
              <a:solidFill>
                <a:srgbClr val="C53A3A"/>
              </a:solidFill>
              <a:effectLst/>
              <a:latin typeface="vagrounded-boldregular"/>
            </a:endParaRPr>
          </a:p>
          <a:p>
            <a:pPr algn="l" fontAlgn="base"/>
            <a:r>
              <a:rPr lang="en-GB" sz="1400" b="0" i="0" dirty="0">
                <a:effectLst/>
                <a:latin typeface="vagrounded-lightlight"/>
              </a:rPr>
              <a:t>Design and technology goes well with art, but also science and technology subjects, including </a:t>
            </a:r>
            <a:r>
              <a:rPr lang="en-GB" sz="1400" b="0" i="0" u="none" strike="noStrike" dirty="0">
                <a:effectLst/>
                <a:latin typeface="vagrounded-lightlight"/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physics</a:t>
            </a:r>
            <a:r>
              <a:rPr lang="en-GB" sz="1400" b="0" i="0" dirty="0">
                <a:effectLst/>
                <a:latin typeface="vagrounded-lightlight"/>
              </a:rPr>
              <a:t>, maths, chemistry and IT. When it comes to the sciences, having knowledge of how physical and chemical processes work can come in handy when designing different products. Including food!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2480821-5BEB-4DA5-94AB-F892A82CE888}"/>
              </a:ext>
            </a:extLst>
          </p:cNvPr>
          <p:cNvSpPr txBox="1"/>
          <p:nvPr/>
        </p:nvSpPr>
        <p:spPr>
          <a:xfrm>
            <a:off x="3880656" y="-5680"/>
            <a:ext cx="2144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Stencil" panose="040409050D0802020404" pitchFamily="82" charset="0"/>
              </a:rPr>
              <a:t>FAQ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A6B48DE-C760-43C7-AA4D-48F963EFED5F}"/>
              </a:ext>
            </a:extLst>
          </p:cNvPr>
          <p:cNvSpPr txBox="1"/>
          <p:nvPr/>
        </p:nvSpPr>
        <p:spPr>
          <a:xfrm>
            <a:off x="3332820" y="829959"/>
            <a:ext cx="324036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dirty="0">
                <a:solidFill>
                  <a:srgbClr val="C53A3A"/>
                </a:solidFill>
                <a:latin typeface="inherit"/>
              </a:rPr>
              <a:t>Sir, I can’t draw!</a:t>
            </a:r>
          </a:p>
          <a:p>
            <a:pPr algn="l" fontAlgn="base"/>
            <a:r>
              <a:rPr lang="en-GB" sz="1400" i="0" dirty="0">
                <a:effectLst/>
                <a:latin typeface="inherit"/>
              </a:rPr>
              <a:t>There is nothing to worry about as we will teach you techniques and communication skills to achieve high grades</a:t>
            </a:r>
            <a:r>
              <a:rPr lang="en-GB" sz="1400" dirty="0">
                <a:latin typeface="inherit"/>
              </a:rPr>
              <a:t> and we try to use more modelling to take the pressure of drawing.</a:t>
            </a:r>
            <a:endParaRPr lang="en-GB" sz="1400" i="0" dirty="0">
              <a:effectLst/>
              <a:latin typeface="vagrounded-boldregular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706D8CB-B870-4F83-8500-7B3CD5F05A7B}"/>
              </a:ext>
            </a:extLst>
          </p:cNvPr>
          <p:cNvSpPr txBox="1"/>
          <p:nvPr/>
        </p:nvSpPr>
        <p:spPr>
          <a:xfrm>
            <a:off x="7001146" y="4652517"/>
            <a:ext cx="2704382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Is there a lot of writing?</a:t>
            </a:r>
          </a:p>
          <a:p>
            <a:pPr algn="l" fontAlgn="base"/>
            <a:r>
              <a:rPr lang="en-GB" sz="1400" dirty="0">
                <a:latin typeface="inherit"/>
              </a:rPr>
              <a:t>Yes there is quite a bit of writing but we want to exercise quality rather than quantity. This writing will be done over workable periods of time. It can be hand written or preferably on a computer. </a:t>
            </a:r>
            <a:endParaRPr lang="en-GB" sz="1400" i="0" dirty="0">
              <a:effectLst/>
              <a:latin typeface="vagrounded-boldregular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FA6924F-1282-49FC-882D-ADE72A13D729}"/>
              </a:ext>
            </a:extLst>
          </p:cNvPr>
          <p:cNvSpPr txBox="1"/>
          <p:nvPr/>
        </p:nvSpPr>
        <p:spPr>
          <a:xfrm>
            <a:off x="3448608" y="4372477"/>
            <a:ext cx="332873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Does everyone make something?</a:t>
            </a:r>
          </a:p>
          <a:p>
            <a:pPr algn="l" fontAlgn="base"/>
            <a:r>
              <a:rPr lang="en-GB" sz="1400" i="0" dirty="0">
                <a:effectLst/>
                <a:latin typeface="inherit"/>
              </a:rPr>
              <a:t>Yes, everyone makes something. In year 10 you will be making a skills box and </a:t>
            </a:r>
            <a:r>
              <a:rPr lang="en-GB" sz="1400" dirty="0">
                <a:latin typeface="inherit"/>
              </a:rPr>
              <a:t>then w</a:t>
            </a:r>
            <a:r>
              <a:rPr lang="en-GB" sz="1400" i="0" dirty="0">
                <a:effectLst/>
                <a:latin typeface="inherit"/>
              </a:rPr>
              <a:t>e are given a theme on the 1</a:t>
            </a:r>
            <a:r>
              <a:rPr lang="en-GB" sz="1400" i="0" baseline="30000" dirty="0">
                <a:effectLst/>
                <a:latin typeface="inherit"/>
              </a:rPr>
              <a:t>st</a:t>
            </a:r>
            <a:r>
              <a:rPr lang="en-GB" sz="1400" i="0" dirty="0">
                <a:effectLst/>
                <a:latin typeface="inherit"/>
              </a:rPr>
              <a:t> of June in Year 10 which we will make a wooden item related to that theme.</a:t>
            </a:r>
            <a:endParaRPr lang="en-GB" sz="1400" i="0" dirty="0">
              <a:effectLst/>
              <a:latin typeface="vagrounded-boldregular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157D4F30-DC35-4C7E-906E-A23F1F19149C}"/>
              </a:ext>
            </a:extLst>
          </p:cNvPr>
          <p:cNvSpPr txBox="1"/>
          <p:nvPr/>
        </p:nvSpPr>
        <p:spPr>
          <a:xfrm>
            <a:off x="3548844" y="2513755"/>
            <a:ext cx="302433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dirty="0">
                <a:solidFill>
                  <a:srgbClr val="C53A3A"/>
                </a:solidFill>
                <a:latin typeface="inherit"/>
              </a:rPr>
              <a:t>Can I take more than one DT subject and/or Art</a:t>
            </a:r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?</a:t>
            </a:r>
          </a:p>
          <a:p>
            <a:pPr algn="l" fontAlgn="base"/>
            <a:r>
              <a:rPr lang="en-GB" sz="1400" dirty="0">
                <a:latin typeface="inherit"/>
              </a:rPr>
              <a:t>Of course you can. You can choose either textiles or timbers as one DT and then you can add Construction, Art and Food.</a:t>
            </a:r>
            <a:endParaRPr lang="en-GB" sz="1400" i="0" dirty="0">
              <a:effectLst/>
              <a:latin typeface="vagrounded-boldregular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1343170-2483-46E7-BE32-04C475429634}"/>
              </a:ext>
            </a:extLst>
          </p:cNvPr>
          <p:cNvSpPr txBox="1"/>
          <p:nvPr/>
        </p:nvSpPr>
        <p:spPr>
          <a:xfrm>
            <a:off x="6777346" y="555521"/>
            <a:ext cx="3128653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dirty="0">
                <a:solidFill>
                  <a:srgbClr val="C53A3A"/>
                </a:solidFill>
                <a:latin typeface="inherit"/>
              </a:rPr>
              <a:t>I did not get to do Timbers and use the machines last year</a:t>
            </a:r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?</a:t>
            </a:r>
          </a:p>
          <a:p>
            <a:pPr algn="l" fontAlgn="base"/>
            <a:r>
              <a:rPr lang="en-GB" sz="1400" dirty="0">
                <a:latin typeface="inherit"/>
              </a:rPr>
              <a:t>That is not a problem as we have designed our course to tackle this. We will start, enhance and develop the skills with the tools and machines during the course. </a:t>
            </a:r>
            <a:endParaRPr lang="en-GB" sz="1400" i="0" dirty="0">
              <a:effectLst/>
              <a:latin typeface="vagrounded-boldregular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5B9E7EC-04F7-4E30-A0CC-81F2C3A5F371}"/>
              </a:ext>
            </a:extLst>
          </p:cNvPr>
          <p:cNvSpPr txBox="1"/>
          <p:nvPr/>
        </p:nvSpPr>
        <p:spPr>
          <a:xfrm>
            <a:off x="6977818" y="2536842"/>
            <a:ext cx="292818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GB" b="1" dirty="0">
                <a:solidFill>
                  <a:srgbClr val="C53A3A"/>
                </a:solidFill>
                <a:latin typeface="inherit"/>
              </a:rPr>
              <a:t>Do I have to buy my own fabric, equipment and textbook</a:t>
            </a:r>
            <a:r>
              <a:rPr lang="en-GB" b="1" i="0" dirty="0">
                <a:solidFill>
                  <a:srgbClr val="C53A3A"/>
                </a:solidFill>
                <a:effectLst/>
                <a:latin typeface="inherit"/>
              </a:rPr>
              <a:t>?</a:t>
            </a:r>
          </a:p>
          <a:p>
            <a:pPr algn="l" fontAlgn="base"/>
            <a:r>
              <a:rPr lang="en-GB" sz="1400" dirty="0">
                <a:latin typeface="inherit"/>
              </a:rPr>
              <a:t>We have the text books and revision guides for all students. We will also supply the materials and specialist equipment.</a:t>
            </a:r>
            <a:endParaRPr lang="en-GB" sz="1400" i="0" dirty="0">
              <a:effectLst/>
              <a:latin typeface="vagrounded-boldregular"/>
            </a:endParaRPr>
          </a:p>
        </p:txBody>
      </p:sp>
    </p:spTree>
    <p:extLst>
      <p:ext uri="{BB962C8B-B14F-4D97-AF65-F5344CB8AC3E}">
        <p14:creationId xmlns:p14="http://schemas.microsoft.com/office/powerpoint/2010/main" val="2551181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149</TotalTime>
  <Words>653</Words>
  <Application>Microsoft Office PowerPoint</Application>
  <PresentationFormat>A4 Paper (210x297 mm)</PresentationFormat>
  <Paragraphs>137</Paragraphs>
  <Slides>10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Photos of some GCSE Work </vt:lpstr>
      <vt:lpstr>PowerPoint Presentation</vt:lpstr>
      <vt:lpstr>PowerPoint Presentation</vt:lpstr>
      <vt:lpstr>Exam Style question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barrie dennis</dc:creator>
  <cp:lastModifiedBy>Kylie Blaize</cp:lastModifiedBy>
  <cp:revision>13</cp:revision>
  <dcterms:created xsi:type="dcterms:W3CDTF">2021-02-21T10:20:38Z</dcterms:created>
  <dcterms:modified xsi:type="dcterms:W3CDTF">2021-02-25T17:21:07Z</dcterms:modified>
</cp:coreProperties>
</file>