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</p:sldMasterIdLst>
  <p:sldIdLst>
    <p:sldId id="256" r:id="rId3"/>
    <p:sldId id="389" r:id="rId4"/>
    <p:sldId id="390" r:id="rId5"/>
    <p:sldId id="388" r:id="rId6"/>
    <p:sldId id="387" r:id="rId7"/>
    <p:sldId id="391" r:id="rId8"/>
    <p:sldId id="392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102" y="-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svg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CA05FE3F-540F-194B-B586-E1F828696C2D}"/>
              </a:ext>
            </a:extLst>
          </p:cNvPr>
          <p:cNvSpPr/>
          <p:nvPr userDrawn="1"/>
        </p:nvSpPr>
        <p:spPr>
          <a:xfrm>
            <a:off x="0" y="0"/>
            <a:ext cx="12192000" cy="1180407"/>
          </a:xfrm>
          <a:prstGeom prst="rect">
            <a:avLst/>
          </a:prstGeom>
          <a:solidFill>
            <a:srgbClr val="007F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200" dirty="0">
              <a:latin typeface="Modum Medium" charset="0"/>
              <a:ea typeface="Modum Medium" charset="0"/>
              <a:cs typeface="Modum Medium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67B5B0B8-796B-674A-B957-62FFA24DE11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293716" y="268317"/>
            <a:ext cx="9144000" cy="773500"/>
          </a:xfrm>
          <a:prstGeom prst="rect">
            <a:avLst/>
          </a:prstGeom>
        </p:spPr>
        <p:txBody>
          <a:bodyPr lIns="0" tIns="0" anchor="t" anchorCtr="0">
            <a:normAutofit/>
          </a:bodyPr>
          <a:lstStyle>
            <a:lvl1pPr algn="l">
              <a:defRPr sz="4000" b="1" i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edit title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8183150F-3A86-4C44-A683-590B3FC35FD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18773" y="268317"/>
            <a:ext cx="302877" cy="363452"/>
          </a:xfrm>
          <a:prstGeom prst="rect">
            <a:avLst/>
          </a:prstGeom>
        </p:spPr>
      </p:pic>
      <p:sp>
        <p:nvSpPr>
          <p:cNvPr id="6" name="Picture Placeholder 6">
            <a:extLst>
              <a:ext uri="{FF2B5EF4-FFF2-40B4-BE49-F238E27FC236}">
                <a16:creationId xmlns:a16="http://schemas.microsoft.com/office/drawing/2014/main" xmlns="" id="{E7AB79F7-656F-9B48-86FF-320635477288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-9144" y="1180407"/>
            <a:ext cx="12192000" cy="5677594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51407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65707" y="906233"/>
            <a:ext cx="10421960" cy="670772"/>
          </a:xfrm>
          <a:prstGeom prst="rect">
            <a:avLst/>
          </a:prstGeom>
        </p:spPr>
        <p:txBody>
          <a:bodyPr lIns="0">
            <a:noAutofit/>
          </a:bodyPr>
          <a:lstStyle>
            <a:lvl1pPr marL="0" indent="0">
              <a:lnSpc>
                <a:spcPts val="3900"/>
              </a:lnSpc>
              <a:spcBef>
                <a:spcPts val="0"/>
              </a:spcBef>
              <a:spcAft>
                <a:spcPts val="1500"/>
              </a:spcAft>
              <a:buNone/>
              <a:defRPr sz="4000" b="1" i="0">
                <a:solidFill>
                  <a:schemeClr val="tx1"/>
                </a:solidFill>
                <a:latin typeface="Arial"/>
                <a:cs typeface="Arial"/>
              </a:defRPr>
            </a:lvl1pPr>
            <a:lvl2pPr marL="457200" indent="-457200">
              <a:lnSpc>
                <a:spcPts val="2500"/>
              </a:lnSpc>
              <a:spcBef>
                <a:spcPts val="0"/>
              </a:spcBef>
              <a:spcAft>
                <a:spcPts val="1000"/>
              </a:spcAft>
              <a:buNone/>
              <a:defRPr sz="4000" b="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2pPr>
            <a:lvl3pPr marL="0" indent="0">
              <a:lnSpc>
                <a:spcPts val="3600"/>
              </a:lnSpc>
              <a:spcBef>
                <a:spcPts val="0"/>
              </a:spcBef>
              <a:buNone/>
              <a:defRPr sz="3000">
                <a:solidFill>
                  <a:schemeClr val="tx1">
                    <a:lumMod val="50000"/>
                    <a:lumOff val="50000"/>
                  </a:schemeClr>
                </a:solidFill>
                <a:latin typeface="Arial"/>
                <a:cs typeface="Arial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965707" y="1704180"/>
            <a:ext cx="10396307" cy="3453607"/>
          </a:xfrm>
          <a:prstGeom prst="rect">
            <a:avLst/>
          </a:prstGeom>
        </p:spPr>
        <p:txBody>
          <a:bodyPr vert="horz" lIns="0" tIns="0"/>
          <a:lstStyle>
            <a:lvl1pPr marL="271463" indent="-271463">
              <a:lnSpc>
                <a:spcPct val="100000"/>
              </a:lnSpc>
              <a:spcBef>
                <a:spcPts val="0"/>
              </a:spcBef>
              <a:spcAft>
                <a:spcPts val="1400"/>
              </a:spcAft>
              <a:buFont typeface="Arial"/>
              <a:buChar char="•"/>
              <a:defRPr sz="2500">
                <a:solidFill>
                  <a:schemeClr val="tx1"/>
                </a:solidFill>
                <a:latin typeface="Arial"/>
                <a:cs typeface="Arial"/>
              </a:defRPr>
            </a:lvl1pPr>
            <a:lvl2pPr marL="723900" indent="-27940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/>
              <a:buChar char="•"/>
              <a:defRPr sz="2000">
                <a:solidFill>
                  <a:srgbClr val="1AA0FF"/>
                </a:solidFill>
                <a:latin typeface="Arial"/>
                <a:cs typeface="Arial"/>
              </a:defRPr>
            </a:lvl2pPr>
            <a:lvl3pPr marL="723900" indent="-279400">
              <a:lnSpc>
                <a:spcPct val="100000"/>
              </a:lnSpc>
              <a:buFont typeface="Arial"/>
              <a:buChar char="•"/>
              <a:defRPr lang="en-US" sz="2000" kern="1200" baseline="0" dirty="0" smtClean="0">
                <a:solidFill>
                  <a:srgbClr val="F49712"/>
                </a:solidFill>
                <a:latin typeface="Arial"/>
                <a:ea typeface="+mn-ea"/>
                <a:cs typeface="Arial"/>
              </a:defRPr>
            </a:lvl3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pic>
        <p:nvPicPr>
          <p:cNvPr id="11" name="Picture 10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B3841C8F-BFDC-4664-B96B-07A83787D0D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4617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172170C-2FB8-4409-9369-2EAA43A29492}"/>
              </a:ext>
            </a:extLst>
          </p:cNvPr>
          <p:cNvSpPr txBox="1"/>
          <p:nvPr userDrawn="1"/>
        </p:nvSpPr>
        <p:spPr>
          <a:xfrm>
            <a:off x="1003327" y="156700"/>
            <a:ext cx="10756847" cy="452432"/>
          </a:xfrm>
          <a:prstGeom prst="rect">
            <a:avLst/>
          </a:prstGeom>
          <a:noFill/>
        </p:spPr>
        <p:txBody>
          <a:bodyPr wrap="square" lIns="0" tIns="0" rIns="0" rtlCol="0">
            <a:noAutofit/>
          </a:bodyPr>
          <a:lstStyle/>
          <a:p>
            <a:pPr>
              <a:spcBef>
                <a:spcPts val="288"/>
              </a:spcBef>
            </a:pPr>
            <a:r>
              <a:rPr lang="en-US" sz="1200" b="1" dirty="0">
                <a:solidFill>
                  <a:srgbClr val="FFFF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/>
                <a:cs typeface="Arial"/>
              </a:rPr>
              <a:t>Options talk</a:t>
            </a:r>
          </a:p>
          <a:p>
            <a:pPr>
              <a:spcBef>
                <a:spcPts val="288"/>
              </a:spcBef>
            </a:pPr>
            <a:r>
              <a:rPr lang="en-US" sz="1200" b="0" dirty="0">
                <a:solidFill>
                  <a:srgbClr val="FFFFFF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Arial"/>
                <a:cs typeface="Arial"/>
              </a:rPr>
              <a:t>Business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xmlns="" id="{1774922B-E8F1-4103-BF92-CE97D1BE383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684043" y="6308694"/>
            <a:ext cx="1916423" cy="3392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078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07583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479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098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263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63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952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4401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9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7574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8198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3354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16229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0545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527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1536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4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82994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5.xml"/><Relationship Id="rId18" Type="http://schemas.openxmlformats.org/officeDocument/2006/relationships/theme" Target="../theme/theme2.xml"/><Relationship Id="rId3" Type="http://schemas.openxmlformats.org/officeDocument/2006/relationships/slideLayout" Target="../slideLayouts/slideLayout5.xml"/><Relationship Id="rId21" Type="http://schemas.openxmlformats.org/officeDocument/2006/relationships/image" Target="../media/image7.png"/><Relationship Id="rId7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4.xml"/><Relationship Id="rId17" Type="http://schemas.openxmlformats.org/officeDocument/2006/relationships/slideLayout" Target="../slideLayouts/slideLayout19.xml"/><Relationship Id="rId2" Type="http://schemas.openxmlformats.org/officeDocument/2006/relationships/slideLayout" Target="../slideLayouts/slideLayout4.xml"/><Relationship Id="rId16" Type="http://schemas.openxmlformats.org/officeDocument/2006/relationships/slideLayout" Target="../slideLayouts/slideLayout18.xml"/><Relationship Id="rId20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12.xml"/><Relationship Id="rId19" Type="http://schemas.openxmlformats.org/officeDocument/2006/relationships/image" Target="../media/image5.png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6.xml"/><Relationship Id="rId22" Type="http://schemas.openxmlformats.org/officeDocument/2006/relationships/image" Target="../media/image8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04883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4" r:id="rId2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137502E3-0DD8-4919-9354-6546A7170C51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7C5463-47BA-49CD-9934-2485C939593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58314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  <p:sldLayoutId id="2147483679" r:id="rId14"/>
    <p:sldLayoutId id="2147483680" r:id="rId15"/>
    <p:sldLayoutId id="2147483681" r:id="rId16"/>
    <p:sldLayoutId id="2147483682" r:id="rId17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7000"/>
                <a:hueMod val="88000"/>
                <a:satMod val="130000"/>
                <a:lumMod val="124000"/>
              </a:schemeClr>
            </a:gs>
            <a:gs pos="100000">
              <a:schemeClr val="bg2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DE27238C-8EAF-4098-86E6-7723B7DAE6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" y="0"/>
            <a:ext cx="121920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36">
            <a:extLst>
              <a:ext uri="{FF2B5EF4-FFF2-40B4-BE49-F238E27FC236}">
                <a16:creationId xmlns:a16="http://schemas.microsoft.com/office/drawing/2014/main" xmlns="" id="{992F97B1-1891-4FCC-9E5F-BA97EDB48F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 flipH="1">
            <a:off x="9351010" y="0"/>
            <a:ext cx="559472" cy="3709642"/>
          </a:xfrm>
          <a:custGeom>
            <a:avLst/>
            <a:gdLst>
              <a:gd name="connsiteX0" fmla="*/ 0 w 559472"/>
              <a:gd name="connsiteY0" fmla="*/ 0 h 3709642"/>
              <a:gd name="connsiteX1" fmla="*/ 473952 w 559472"/>
              <a:gd name="connsiteY1" fmla="*/ 0 h 3709642"/>
              <a:gd name="connsiteX2" fmla="*/ 485840 w 559472"/>
              <a:gd name="connsiteY2" fmla="*/ 161194 h 3709642"/>
              <a:gd name="connsiteX3" fmla="*/ 523949 w 559472"/>
              <a:gd name="connsiteY3" fmla="*/ 3672197 h 3709642"/>
              <a:gd name="connsiteX4" fmla="*/ 454748 w 559472"/>
              <a:gd name="connsiteY4" fmla="*/ 3709642 h 3709642"/>
              <a:gd name="connsiteX5" fmla="*/ 448224 w 559472"/>
              <a:gd name="connsiteY5" fmla="*/ 3510471 h 3709642"/>
              <a:gd name="connsiteX6" fmla="*/ 443564 w 559472"/>
              <a:gd name="connsiteY6" fmla="*/ 3408563 h 3709642"/>
              <a:gd name="connsiteX7" fmla="*/ 438902 w 559472"/>
              <a:gd name="connsiteY7" fmla="*/ 3304407 h 3709642"/>
              <a:gd name="connsiteX8" fmla="*/ 433941 w 559472"/>
              <a:gd name="connsiteY8" fmla="*/ 3198777 h 3709642"/>
              <a:gd name="connsiteX9" fmla="*/ 427584 w 559472"/>
              <a:gd name="connsiteY9" fmla="*/ 3092510 h 3709642"/>
              <a:gd name="connsiteX10" fmla="*/ 420988 w 559472"/>
              <a:gd name="connsiteY10" fmla="*/ 2984390 h 3709642"/>
              <a:gd name="connsiteX11" fmla="*/ 414330 w 559472"/>
              <a:gd name="connsiteY11" fmla="*/ 2874401 h 3709642"/>
              <a:gd name="connsiteX12" fmla="*/ 406840 w 559472"/>
              <a:gd name="connsiteY12" fmla="*/ 2762980 h 3709642"/>
              <a:gd name="connsiteX13" fmla="*/ 397745 w 559472"/>
              <a:gd name="connsiteY13" fmla="*/ 2650566 h 3709642"/>
              <a:gd name="connsiteX14" fmla="*/ 389154 w 559472"/>
              <a:gd name="connsiteY14" fmla="*/ 2536612 h 3709642"/>
              <a:gd name="connsiteX15" fmla="*/ 379225 w 559472"/>
              <a:gd name="connsiteY15" fmla="*/ 2421642 h 3709642"/>
              <a:gd name="connsiteX16" fmla="*/ 368316 w 559472"/>
              <a:gd name="connsiteY16" fmla="*/ 2305627 h 3709642"/>
              <a:gd name="connsiteX17" fmla="*/ 357466 w 559472"/>
              <a:gd name="connsiteY17" fmla="*/ 2189233 h 3709642"/>
              <a:gd name="connsiteX18" fmla="*/ 344982 w 559472"/>
              <a:gd name="connsiteY18" fmla="*/ 2071473 h 3709642"/>
              <a:gd name="connsiteX19" fmla="*/ 332466 w 559472"/>
              <a:gd name="connsiteY19" fmla="*/ 1952216 h 3709642"/>
              <a:gd name="connsiteX20" fmla="*/ 319121 w 559472"/>
              <a:gd name="connsiteY20" fmla="*/ 1833776 h 3709642"/>
              <a:gd name="connsiteX21" fmla="*/ 304408 w 559472"/>
              <a:gd name="connsiteY21" fmla="*/ 1713948 h 3709642"/>
              <a:gd name="connsiteX22" fmla="*/ 288685 w 559472"/>
              <a:gd name="connsiteY22" fmla="*/ 1592703 h 3709642"/>
              <a:gd name="connsiteX23" fmla="*/ 273050 w 559472"/>
              <a:gd name="connsiteY23" fmla="*/ 1471451 h 3709642"/>
              <a:gd name="connsiteX24" fmla="*/ 255813 w 559472"/>
              <a:gd name="connsiteY24" fmla="*/ 1350328 h 3709642"/>
              <a:gd name="connsiteX25" fmla="*/ 237060 w 559472"/>
              <a:gd name="connsiteY25" fmla="*/ 1227080 h 3709642"/>
              <a:gd name="connsiteX26" fmla="*/ 218488 w 559472"/>
              <a:gd name="connsiteY26" fmla="*/ 1106065 h 3709642"/>
              <a:gd name="connsiteX27" fmla="*/ 198221 w 559472"/>
              <a:gd name="connsiteY27" fmla="*/ 982940 h 3709642"/>
              <a:gd name="connsiteX28" fmla="*/ 177152 w 559472"/>
              <a:gd name="connsiteY28" fmla="*/ 858755 h 3709642"/>
              <a:gd name="connsiteX29" fmla="*/ 155551 w 559472"/>
              <a:gd name="connsiteY29" fmla="*/ 736861 h 3709642"/>
              <a:gd name="connsiteX30" fmla="*/ 131782 w 559472"/>
              <a:gd name="connsiteY30" fmla="*/ 613645 h 3709642"/>
              <a:gd name="connsiteX31" fmla="*/ 107123 w 559472"/>
              <a:gd name="connsiteY31" fmla="*/ 490500 h 3709642"/>
              <a:gd name="connsiteX32" fmla="*/ 82552 w 559472"/>
              <a:gd name="connsiteY32" fmla="*/ 367348 h 3709642"/>
              <a:gd name="connsiteX33" fmla="*/ 55608 w 559472"/>
              <a:gd name="connsiteY33" fmla="*/ 244762 h 3709642"/>
              <a:gd name="connsiteX34" fmla="*/ 28130 w 559472"/>
              <a:gd name="connsiteY34" fmla="*/ 122220 h 3709642"/>
              <a:gd name="connsiteX35" fmla="*/ 0 w 559472"/>
              <a:gd name="connsiteY35" fmla="*/ 0 h 37096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559472" h="3709642">
                <a:moveTo>
                  <a:pt x="0" y="0"/>
                </a:moveTo>
                <a:lnTo>
                  <a:pt x="473952" y="0"/>
                </a:lnTo>
                <a:lnTo>
                  <a:pt x="485840" y="161194"/>
                </a:lnTo>
                <a:cubicBezTo>
                  <a:pt x="552063" y="1147770"/>
                  <a:pt x="592441" y="3086737"/>
                  <a:pt x="523949" y="3672197"/>
                </a:cubicBezTo>
                <a:cubicBezTo>
                  <a:pt x="500842" y="3684557"/>
                  <a:pt x="477855" y="3697282"/>
                  <a:pt x="454748" y="3709642"/>
                </a:cubicBezTo>
                <a:lnTo>
                  <a:pt x="448224" y="3510471"/>
                </a:lnTo>
                <a:lnTo>
                  <a:pt x="443564" y="3408563"/>
                </a:lnTo>
                <a:lnTo>
                  <a:pt x="438902" y="3304407"/>
                </a:lnTo>
                <a:lnTo>
                  <a:pt x="433941" y="3198777"/>
                </a:lnTo>
                <a:lnTo>
                  <a:pt x="427584" y="3092510"/>
                </a:lnTo>
                <a:lnTo>
                  <a:pt x="420988" y="2984390"/>
                </a:lnTo>
                <a:lnTo>
                  <a:pt x="414330" y="2874401"/>
                </a:lnTo>
                <a:lnTo>
                  <a:pt x="406840" y="2762980"/>
                </a:lnTo>
                <a:lnTo>
                  <a:pt x="397745" y="2650566"/>
                </a:lnTo>
                <a:lnTo>
                  <a:pt x="389154" y="2536612"/>
                </a:lnTo>
                <a:lnTo>
                  <a:pt x="379225" y="2421642"/>
                </a:lnTo>
                <a:lnTo>
                  <a:pt x="368316" y="2305627"/>
                </a:lnTo>
                <a:lnTo>
                  <a:pt x="357466" y="2189233"/>
                </a:lnTo>
                <a:lnTo>
                  <a:pt x="344982" y="2071473"/>
                </a:lnTo>
                <a:lnTo>
                  <a:pt x="332466" y="1952216"/>
                </a:lnTo>
                <a:lnTo>
                  <a:pt x="319121" y="1833776"/>
                </a:lnTo>
                <a:lnTo>
                  <a:pt x="304408" y="1713948"/>
                </a:lnTo>
                <a:lnTo>
                  <a:pt x="288685" y="1592703"/>
                </a:lnTo>
                <a:lnTo>
                  <a:pt x="273050" y="1471451"/>
                </a:lnTo>
                <a:lnTo>
                  <a:pt x="255813" y="1350328"/>
                </a:lnTo>
                <a:lnTo>
                  <a:pt x="237060" y="1227080"/>
                </a:lnTo>
                <a:lnTo>
                  <a:pt x="218488" y="1106065"/>
                </a:lnTo>
                <a:lnTo>
                  <a:pt x="198221" y="982940"/>
                </a:lnTo>
                <a:lnTo>
                  <a:pt x="177152" y="858755"/>
                </a:lnTo>
                <a:lnTo>
                  <a:pt x="155551" y="736861"/>
                </a:lnTo>
                <a:lnTo>
                  <a:pt x="131782" y="613645"/>
                </a:lnTo>
                <a:lnTo>
                  <a:pt x="107123" y="490500"/>
                </a:lnTo>
                <a:lnTo>
                  <a:pt x="82552" y="367348"/>
                </a:lnTo>
                <a:lnTo>
                  <a:pt x="55608" y="244762"/>
                </a:lnTo>
                <a:lnTo>
                  <a:pt x="28130" y="1222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60000"/>
              <a:lumOff val="40000"/>
              <a:alpha val="20000"/>
            </a:schemeClr>
          </a:solidFill>
          <a:ln>
            <a:noFill/>
          </a:ln>
        </p:spPr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2" name="Freeform: Shape 11">
            <a:extLst>
              <a:ext uri="{FF2B5EF4-FFF2-40B4-BE49-F238E27FC236}">
                <a16:creationId xmlns:a16="http://schemas.microsoft.com/office/drawing/2014/main" xmlns="" id="{78C6C821-FEE1-4EB6-9590-C021440C77DE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-3175" y="0"/>
            <a:ext cx="9700459" cy="6858001"/>
          </a:xfrm>
          <a:custGeom>
            <a:avLst/>
            <a:gdLst>
              <a:gd name="connsiteX0" fmla="*/ 0 w 9700459"/>
              <a:gd name="connsiteY0" fmla="*/ 0 h 6858001"/>
              <a:gd name="connsiteX1" fmla="*/ 1323975 w 9700459"/>
              <a:gd name="connsiteY1" fmla="*/ 0 h 6858001"/>
              <a:gd name="connsiteX2" fmla="*/ 1517015 w 9700459"/>
              <a:gd name="connsiteY2" fmla="*/ 0 h 6858001"/>
              <a:gd name="connsiteX3" fmla="*/ 3241265 w 9700459"/>
              <a:gd name="connsiteY3" fmla="*/ 0 h 6858001"/>
              <a:gd name="connsiteX4" fmla="*/ 3241265 w 9700459"/>
              <a:gd name="connsiteY4" fmla="*/ 1 h 6858001"/>
              <a:gd name="connsiteX5" fmla="*/ 8355744 w 9700459"/>
              <a:gd name="connsiteY5" fmla="*/ 1 h 6858001"/>
              <a:gd name="connsiteX6" fmla="*/ 8355744 w 9700459"/>
              <a:gd name="connsiteY6" fmla="*/ 0 h 6858001"/>
              <a:gd name="connsiteX7" fmla="*/ 9699282 w 9700459"/>
              <a:gd name="connsiteY7" fmla="*/ 0 h 6858001"/>
              <a:gd name="connsiteX8" fmla="*/ 9674237 w 9700459"/>
              <a:gd name="connsiteY8" fmla="*/ 155677 h 6858001"/>
              <a:gd name="connsiteX9" fmla="*/ 9650368 w 9700459"/>
              <a:gd name="connsiteY9" fmla="*/ 310668 h 6858001"/>
              <a:gd name="connsiteX10" fmla="*/ 9627004 w 9700459"/>
              <a:gd name="connsiteY10" fmla="*/ 466344 h 6858001"/>
              <a:gd name="connsiteX11" fmla="*/ 9607001 w 9700459"/>
              <a:gd name="connsiteY11" fmla="*/ 622707 h 6858001"/>
              <a:gd name="connsiteX12" fmla="*/ 9586830 w 9700459"/>
              <a:gd name="connsiteY12" fmla="*/ 778383 h 6858001"/>
              <a:gd name="connsiteX13" fmla="*/ 9568004 w 9700459"/>
              <a:gd name="connsiteY13" fmla="*/ 934746 h 6858001"/>
              <a:gd name="connsiteX14" fmla="*/ 9551868 w 9700459"/>
              <a:gd name="connsiteY14" fmla="*/ 1089051 h 6858001"/>
              <a:gd name="connsiteX15" fmla="*/ 9536572 w 9700459"/>
              <a:gd name="connsiteY15" fmla="*/ 1245413 h 6858001"/>
              <a:gd name="connsiteX16" fmla="*/ 9522620 w 9700459"/>
              <a:gd name="connsiteY16" fmla="*/ 1401090 h 6858001"/>
              <a:gd name="connsiteX17" fmla="*/ 9510518 w 9700459"/>
              <a:gd name="connsiteY17" fmla="*/ 1554023 h 6858001"/>
              <a:gd name="connsiteX18" fmla="*/ 9498415 w 9700459"/>
              <a:gd name="connsiteY18" fmla="*/ 1709014 h 6858001"/>
              <a:gd name="connsiteX19" fmla="*/ 9488330 w 9700459"/>
              <a:gd name="connsiteY19" fmla="*/ 1861947 h 6858001"/>
              <a:gd name="connsiteX20" fmla="*/ 9480430 w 9700459"/>
              <a:gd name="connsiteY20" fmla="*/ 2014881 h 6858001"/>
              <a:gd name="connsiteX21" fmla="*/ 9472193 w 9700459"/>
              <a:gd name="connsiteY21" fmla="*/ 2167128 h 6858001"/>
              <a:gd name="connsiteX22" fmla="*/ 9465302 w 9700459"/>
              <a:gd name="connsiteY22" fmla="*/ 2318004 h 6858001"/>
              <a:gd name="connsiteX23" fmla="*/ 9460427 w 9700459"/>
              <a:gd name="connsiteY23" fmla="*/ 2467509 h 6858001"/>
              <a:gd name="connsiteX24" fmla="*/ 9456225 w 9700459"/>
              <a:gd name="connsiteY24" fmla="*/ 2617013 h 6858001"/>
              <a:gd name="connsiteX25" fmla="*/ 9452191 w 9700459"/>
              <a:gd name="connsiteY25" fmla="*/ 2765146 h 6858001"/>
              <a:gd name="connsiteX26" fmla="*/ 9450342 w 9700459"/>
              <a:gd name="connsiteY26" fmla="*/ 2911221 h 6858001"/>
              <a:gd name="connsiteX27" fmla="*/ 9448325 w 9700459"/>
              <a:gd name="connsiteY27" fmla="*/ 3057297 h 6858001"/>
              <a:gd name="connsiteX28" fmla="*/ 9447316 w 9700459"/>
              <a:gd name="connsiteY28" fmla="*/ 3201315 h 6858001"/>
              <a:gd name="connsiteX29" fmla="*/ 9448325 w 9700459"/>
              <a:gd name="connsiteY29" fmla="*/ 3343961 h 6858001"/>
              <a:gd name="connsiteX30" fmla="*/ 9448325 w 9700459"/>
              <a:gd name="connsiteY30" fmla="*/ 3485236 h 6858001"/>
              <a:gd name="connsiteX31" fmla="*/ 9450342 w 9700459"/>
              <a:gd name="connsiteY31" fmla="*/ 3625139 h 6858001"/>
              <a:gd name="connsiteX32" fmla="*/ 9453367 w 9700459"/>
              <a:gd name="connsiteY32" fmla="*/ 3762299 h 6858001"/>
              <a:gd name="connsiteX33" fmla="*/ 9456225 w 9700459"/>
              <a:gd name="connsiteY33" fmla="*/ 3898087 h 6858001"/>
              <a:gd name="connsiteX34" fmla="*/ 9459419 w 9700459"/>
              <a:gd name="connsiteY34" fmla="*/ 4031133 h 6858001"/>
              <a:gd name="connsiteX35" fmla="*/ 9464293 w 9700459"/>
              <a:gd name="connsiteY35" fmla="*/ 4163492 h 6858001"/>
              <a:gd name="connsiteX36" fmla="*/ 9469504 w 9700459"/>
              <a:gd name="connsiteY36" fmla="*/ 4293793 h 6858001"/>
              <a:gd name="connsiteX37" fmla="*/ 9474210 w 9700459"/>
              <a:gd name="connsiteY37" fmla="*/ 4421352 h 6858001"/>
              <a:gd name="connsiteX38" fmla="*/ 9487490 w 9700459"/>
              <a:gd name="connsiteY38" fmla="*/ 4670298 h 6858001"/>
              <a:gd name="connsiteX39" fmla="*/ 9501609 w 9700459"/>
              <a:gd name="connsiteY39" fmla="*/ 4908956 h 6858001"/>
              <a:gd name="connsiteX40" fmla="*/ 9516401 w 9700459"/>
              <a:gd name="connsiteY40" fmla="*/ 5138013 h 6858001"/>
              <a:gd name="connsiteX41" fmla="*/ 9532706 w 9700459"/>
              <a:gd name="connsiteY41" fmla="*/ 5354726 h 6858001"/>
              <a:gd name="connsiteX42" fmla="*/ 9549683 w 9700459"/>
              <a:gd name="connsiteY42" fmla="*/ 5561838 h 6858001"/>
              <a:gd name="connsiteX43" fmla="*/ 9568004 w 9700459"/>
              <a:gd name="connsiteY43" fmla="*/ 5753862 h 6858001"/>
              <a:gd name="connsiteX44" fmla="*/ 9585990 w 9700459"/>
              <a:gd name="connsiteY44" fmla="*/ 5934227 h 6858001"/>
              <a:gd name="connsiteX45" fmla="*/ 9603975 w 9700459"/>
              <a:gd name="connsiteY45" fmla="*/ 6100191 h 6858001"/>
              <a:gd name="connsiteX46" fmla="*/ 9620952 w 9700459"/>
              <a:gd name="connsiteY46" fmla="*/ 6252438 h 6858001"/>
              <a:gd name="connsiteX47" fmla="*/ 9637089 w 9700459"/>
              <a:gd name="connsiteY47" fmla="*/ 6387541 h 6858001"/>
              <a:gd name="connsiteX48" fmla="*/ 9652385 w 9700459"/>
              <a:gd name="connsiteY48" fmla="*/ 6509613 h 6858001"/>
              <a:gd name="connsiteX49" fmla="*/ 9665160 w 9700459"/>
              <a:gd name="connsiteY49" fmla="*/ 6612483 h 6858001"/>
              <a:gd name="connsiteX50" fmla="*/ 9677262 w 9700459"/>
              <a:gd name="connsiteY50" fmla="*/ 6698894 h 6858001"/>
              <a:gd name="connsiteX51" fmla="*/ 9694576 w 9700459"/>
              <a:gd name="connsiteY51" fmla="*/ 6817538 h 6858001"/>
              <a:gd name="connsiteX52" fmla="*/ 9700459 w 9700459"/>
              <a:gd name="connsiteY52" fmla="*/ 6858000 h 6858001"/>
              <a:gd name="connsiteX53" fmla="*/ 8795105 w 9700459"/>
              <a:gd name="connsiteY53" fmla="*/ 6858000 h 6858001"/>
              <a:gd name="connsiteX54" fmla="*/ 8795105 w 9700459"/>
              <a:gd name="connsiteY54" fmla="*/ 6858001 h 6858001"/>
              <a:gd name="connsiteX55" fmla="*/ 2704541 w 9700459"/>
              <a:gd name="connsiteY55" fmla="*/ 6858001 h 6858001"/>
              <a:gd name="connsiteX56" fmla="*/ 2704541 w 9700459"/>
              <a:gd name="connsiteY56" fmla="*/ 6858000 h 6858001"/>
              <a:gd name="connsiteX57" fmla="*/ 1517015 w 9700459"/>
              <a:gd name="connsiteY57" fmla="*/ 6858000 h 6858001"/>
              <a:gd name="connsiteX58" fmla="*/ 1323975 w 9700459"/>
              <a:gd name="connsiteY58" fmla="*/ 6858000 h 6858001"/>
              <a:gd name="connsiteX59" fmla="*/ 0 w 9700459"/>
              <a:gd name="connsiteY59" fmla="*/ 685800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9700459" h="6858001">
                <a:moveTo>
                  <a:pt x="0" y="0"/>
                </a:moveTo>
                <a:lnTo>
                  <a:pt x="1323975" y="0"/>
                </a:lnTo>
                <a:lnTo>
                  <a:pt x="1517015" y="0"/>
                </a:lnTo>
                <a:lnTo>
                  <a:pt x="3241265" y="0"/>
                </a:lnTo>
                <a:lnTo>
                  <a:pt x="3241265" y="1"/>
                </a:lnTo>
                <a:lnTo>
                  <a:pt x="8355744" y="1"/>
                </a:lnTo>
                <a:lnTo>
                  <a:pt x="8355744" y="0"/>
                </a:lnTo>
                <a:lnTo>
                  <a:pt x="9699282" y="0"/>
                </a:lnTo>
                <a:lnTo>
                  <a:pt x="9674237" y="155677"/>
                </a:lnTo>
                <a:lnTo>
                  <a:pt x="9650368" y="310668"/>
                </a:lnTo>
                <a:lnTo>
                  <a:pt x="9627004" y="466344"/>
                </a:lnTo>
                <a:lnTo>
                  <a:pt x="9607001" y="622707"/>
                </a:lnTo>
                <a:lnTo>
                  <a:pt x="9586830" y="778383"/>
                </a:lnTo>
                <a:lnTo>
                  <a:pt x="9568004" y="934746"/>
                </a:lnTo>
                <a:lnTo>
                  <a:pt x="9551868" y="1089051"/>
                </a:lnTo>
                <a:lnTo>
                  <a:pt x="9536572" y="1245413"/>
                </a:lnTo>
                <a:lnTo>
                  <a:pt x="9522620" y="1401090"/>
                </a:lnTo>
                <a:lnTo>
                  <a:pt x="9510518" y="1554023"/>
                </a:lnTo>
                <a:lnTo>
                  <a:pt x="9498415" y="1709014"/>
                </a:lnTo>
                <a:lnTo>
                  <a:pt x="9488330" y="1861947"/>
                </a:lnTo>
                <a:lnTo>
                  <a:pt x="9480430" y="2014881"/>
                </a:lnTo>
                <a:lnTo>
                  <a:pt x="9472193" y="2167128"/>
                </a:lnTo>
                <a:lnTo>
                  <a:pt x="9465302" y="2318004"/>
                </a:lnTo>
                <a:lnTo>
                  <a:pt x="9460427" y="2467509"/>
                </a:lnTo>
                <a:lnTo>
                  <a:pt x="9456225" y="2617013"/>
                </a:lnTo>
                <a:lnTo>
                  <a:pt x="9452191" y="2765146"/>
                </a:lnTo>
                <a:lnTo>
                  <a:pt x="9450342" y="2911221"/>
                </a:lnTo>
                <a:lnTo>
                  <a:pt x="9448325" y="3057297"/>
                </a:lnTo>
                <a:lnTo>
                  <a:pt x="9447316" y="3201315"/>
                </a:lnTo>
                <a:lnTo>
                  <a:pt x="9448325" y="3343961"/>
                </a:lnTo>
                <a:lnTo>
                  <a:pt x="9448325" y="3485236"/>
                </a:lnTo>
                <a:lnTo>
                  <a:pt x="9450342" y="3625139"/>
                </a:lnTo>
                <a:lnTo>
                  <a:pt x="9453367" y="3762299"/>
                </a:lnTo>
                <a:lnTo>
                  <a:pt x="9456225" y="3898087"/>
                </a:lnTo>
                <a:lnTo>
                  <a:pt x="9459419" y="4031133"/>
                </a:lnTo>
                <a:lnTo>
                  <a:pt x="9464293" y="4163492"/>
                </a:lnTo>
                <a:lnTo>
                  <a:pt x="9469504" y="4293793"/>
                </a:lnTo>
                <a:lnTo>
                  <a:pt x="9474210" y="4421352"/>
                </a:lnTo>
                <a:lnTo>
                  <a:pt x="9487490" y="4670298"/>
                </a:lnTo>
                <a:lnTo>
                  <a:pt x="9501609" y="4908956"/>
                </a:lnTo>
                <a:lnTo>
                  <a:pt x="9516401" y="5138013"/>
                </a:lnTo>
                <a:lnTo>
                  <a:pt x="9532706" y="5354726"/>
                </a:lnTo>
                <a:lnTo>
                  <a:pt x="9549683" y="5561838"/>
                </a:lnTo>
                <a:lnTo>
                  <a:pt x="9568004" y="5753862"/>
                </a:lnTo>
                <a:lnTo>
                  <a:pt x="9585990" y="5934227"/>
                </a:lnTo>
                <a:lnTo>
                  <a:pt x="9603975" y="6100191"/>
                </a:lnTo>
                <a:lnTo>
                  <a:pt x="9620952" y="6252438"/>
                </a:lnTo>
                <a:lnTo>
                  <a:pt x="9637089" y="6387541"/>
                </a:lnTo>
                <a:lnTo>
                  <a:pt x="9652385" y="6509613"/>
                </a:lnTo>
                <a:lnTo>
                  <a:pt x="9665160" y="6612483"/>
                </a:lnTo>
                <a:lnTo>
                  <a:pt x="9677262" y="6698894"/>
                </a:lnTo>
                <a:lnTo>
                  <a:pt x="9694576" y="6817538"/>
                </a:lnTo>
                <a:lnTo>
                  <a:pt x="9700459" y="6858000"/>
                </a:lnTo>
                <a:lnTo>
                  <a:pt x="8795105" y="6858000"/>
                </a:lnTo>
                <a:lnTo>
                  <a:pt x="8795105" y="6858001"/>
                </a:lnTo>
                <a:lnTo>
                  <a:pt x="2704541" y="6858001"/>
                </a:lnTo>
                <a:lnTo>
                  <a:pt x="2704541" y="6858000"/>
                </a:lnTo>
                <a:lnTo>
                  <a:pt x="1517015" y="6858000"/>
                </a:lnTo>
                <a:lnTo>
                  <a:pt x="132397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0637C9E9-1A53-46EB-95A9-F595EABCA02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6974911" cy="861420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tx1">
                    <a:lumMod val="85000"/>
                    <a:lumOff val="15000"/>
                  </a:schemeClr>
                </a:solidFill>
              </a:rPr>
              <a:t>Studying Business at GCSE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xmlns="" id="{730C46ED-7029-4F1C-B9D0-9C243879C48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6974915" cy="3329581"/>
          </a:xfrm>
        </p:spPr>
        <p:txBody>
          <a:bodyPr>
            <a:normAutofit/>
          </a:bodyPr>
          <a:lstStyle/>
          <a:p>
            <a:r>
              <a:rPr lang="en-GB" dirty="0"/>
              <a:t>Business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xmlns="" id="{B61A74B3-E247-44D4-8C48-FAE8E2056401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1385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A582900-7B7F-4160-8F1C-5594A8822B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you will learn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B49E4BE-A2FC-4808-B1D1-0990FC9DC1E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You will start by exploring the world of small businesses through the eyes of entrepreneurs</a:t>
            </a:r>
            <a:endParaRPr lang="en-GB" dirty="0">
              <a:solidFill>
                <a:prstClr val="white"/>
              </a:solidFill>
              <a:ea typeface="+mn-ea"/>
              <a:cs typeface="+mn-cs"/>
            </a:endParaRPr>
          </a:p>
          <a:p>
            <a:r>
              <a:rPr lang="en-GB" dirty="0">
                <a:solidFill>
                  <a:prstClr val="white"/>
                </a:solidFill>
                <a:ea typeface="+mn-ea"/>
                <a:cs typeface="+mn-cs"/>
              </a:rPr>
              <a:t>Then you will move on to </a:t>
            </a:r>
            <a:r>
              <a:rPr lang="en-GB" b="1" dirty="0">
                <a:solidFill>
                  <a:prstClr val="white"/>
                </a:solidFill>
                <a:ea typeface="+mn-ea"/>
                <a:cs typeface="+mn-cs"/>
              </a:rPr>
              <a:t>investigating business growth</a:t>
            </a:r>
            <a:r>
              <a:rPr lang="en-GB" dirty="0">
                <a:solidFill>
                  <a:prstClr val="white"/>
                </a:solidFill>
                <a:ea typeface="+mn-ea"/>
                <a:cs typeface="+mn-cs"/>
              </a:rPr>
              <a:t>. How does a business develop beyond the start-up phase? </a:t>
            </a:r>
          </a:p>
          <a:p>
            <a:r>
              <a:rPr lang="en-GB" dirty="0">
                <a:solidFill>
                  <a:prstClr val="white"/>
                </a:solidFill>
                <a:ea typeface="+mn-ea"/>
                <a:cs typeface="+mn-cs"/>
              </a:rPr>
              <a:t>Much of the qualification investigates how large businesses operate, looking in detail at specific functional areas (Marketing, Human Resources, Operations, and Finance).</a:t>
            </a:r>
          </a:p>
          <a:p>
            <a:endParaRPr lang="en-GB" dirty="0">
              <a:solidFill>
                <a:prstClr val="white"/>
              </a:solidFill>
              <a:ea typeface="+mn-ea"/>
              <a:cs typeface="+mn-cs"/>
            </a:endParaRPr>
          </a:p>
          <a:p>
            <a:endParaRPr lang="en-GB" sz="1800" dirty="0">
              <a:solidFill>
                <a:prstClr val="white"/>
              </a:solidFill>
              <a:ea typeface="+mn-ea"/>
              <a:cs typeface="+mn-cs"/>
            </a:endParaRPr>
          </a:p>
          <a:p>
            <a:endParaRPr lang="en-GB" sz="1800" dirty="0">
              <a:solidFill>
                <a:prstClr val="white"/>
              </a:solidFill>
              <a:ea typeface="+mn-ea"/>
              <a:cs typeface="+mn-cs"/>
            </a:endParaRPr>
          </a:p>
          <a:p>
            <a:endParaRPr lang="en-GB" sz="1800" dirty="0">
              <a:solidFill>
                <a:prstClr val="white"/>
              </a:solidFill>
              <a:ea typeface="+mn-ea"/>
              <a:cs typeface="+mn-cs"/>
            </a:endParaRP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907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4B6D2582-4B5F-4FAB-92DE-2A5278C50D6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912" y="1314450"/>
            <a:ext cx="12068175" cy="518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31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827F5A-22BA-40C4-ACFD-3BE9DDD1C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you will be assessed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02539B8-7DD9-4B71-957D-38DCC2438B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2754254"/>
            <a:ext cx="8946541" cy="3042865"/>
          </a:xfrm>
        </p:spPr>
        <p:txBody>
          <a:bodyPr>
            <a:normAutofit/>
          </a:bodyPr>
          <a:lstStyle/>
          <a:p>
            <a:r>
              <a:rPr lang="en-GB" dirty="0"/>
              <a:t>Two written papers: 1 hour 30 minute exam each and both have 50% weighting.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Each paper is split into two sections:</a:t>
            </a:r>
          </a:p>
          <a:p>
            <a:pPr lvl="1"/>
            <a:r>
              <a:rPr lang="en-GB" dirty="0"/>
              <a:t>Section A contains multiple choice questions</a:t>
            </a:r>
          </a:p>
          <a:p>
            <a:pPr lvl="1"/>
            <a:r>
              <a:rPr lang="en-GB" dirty="0"/>
              <a:t>Section B </a:t>
            </a:r>
            <a:r>
              <a:rPr lang="en-GB" dirty="0">
                <a:solidFill>
                  <a:prstClr val="white"/>
                </a:solidFill>
              </a:rPr>
              <a:t>includes short, medium and extended response style questions which use stimulus material that draws on real business contexts. 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2254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9ADF0C7-1439-4B30-9B1C-BBDB6EFB5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Do you need to be good at maths to study business?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645BE44-583A-479F-BFD2-EAEBB06E35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2700989"/>
            <a:ext cx="8946541" cy="3122764"/>
          </a:xfrm>
        </p:spPr>
        <p:txBody>
          <a:bodyPr>
            <a:normAutofit/>
          </a:bodyPr>
          <a:lstStyle/>
          <a:p>
            <a:pPr marL="285750" lvl="0" indent="-28575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GB" dirty="0"/>
              <a:t>Around 10% of marks from the two exam papers will consist of maths related questions in the context of business, so being confident in your mathematical ability is beneficial.</a:t>
            </a:r>
          </a:p>
          <a:p>
            <a:pPr marL="285750" lvl="0" indent="-28575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endParaRPr lang="en-GB" dirty="0"/>
          </a:p>
          <a:p>
            <a:pPr marL="285750" lvl="0" indent="-285750" defTabSz="914400">
              <a:lnSpc>
                <a:spcPct val="150000"/>
              </a:lnSpc>
              <a:spcBef>
                <a:spcPts val="0"/>
              </a:spcBef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GB" dirty="0"/>
              <a:t>The business course requires the study of finance and therefore being comfortable with numbers is essential. 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80492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1D203A0-7CAE-4C08-97FF-50F196BADB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key skills you will develop by taking business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E7811AF-C48A-41C1-9851-3FF6020D5C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04293" y="2629967"/>
            <a:ext cx="8946541" cy="3211540"/>
          </a:xfrm>
        </p:spPr>
        <p:txBody>
          <a:bodyPr/>
          <a:lstStyle/>
          <a:p>
            <a:r>
              <a:rPr lang="en-GB" dirty="0"/>
              <a:t>An interest in business and entrepreneurial skills.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Connections between theory and practice so that you are able to apply your understanding of business to real-life organisations.</a:t>
            </a:r>
          </a:p>
          <a:p>
            <a:endParaRPr lang="en-GB" dirty="0"/>
          </a:p>
          <a:p>
            <a:r>
              <a:rPr lang="en-GB" dirty="0"/>
              <a:t>Making an informed approach that will help you to evaluate choices and decisions about your own future working lives.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94519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>
            <a:duotone>
              <a:schemeClr val="bg2">
                <a:shade val="69000"/>
                <a:hueMod val="108000"/>
                <a:satMod val="164000"/>
                <a:lumMod val="74000"/>
              </a:schemeClr>
              <a:schemeClr val="bg2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" name="Picture 37">
            <a:extLst>
              <a:ext uri="{FF2B5EF4-FFF2-40B4-BE49-F238E27FC236}">
                <a16:creationId xmlns:a16="http://schemas.microsoft.com/office/drawing/2014/main" xmlns="" id="{C9ECDD5C-152A-4CC7-8333-0F367B3A62E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54" name="Picture 39">
            <a:extLst>
              <a:ext uri="{FF2B5EF4-FFF2-40B4-BE49-F238E27FC236}">
                <a16:creationId xmlns:a16="http://schemas.microsoft.com/office/drawing/2014/main" xmlns="" id="{7F5C92A3-369B-43F3-BDCE-E560B1B0EC89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55" name="Oval 41">
            <a:extLst>
              <a:ext uri="{FF2B5EF4-FFF2-40B4-BE49-F238E27FC236}">
                <a16:creationId xmlns:a16="http://schemas.microsoft.com/office/drawing/2014/main" xmlns="" id="{AEBE9F1A-B38D-446E-83AE-14B17CE77FF2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56" name="Picture 43">
            <a:extLst>
              <a:ext uri="{FF2B5EF4-FFF2-40B4-BE49-F238E27FC236}">
                <a16:creationId xmlns:a16="http://schemas.microsoft.com/office/drawing/2014/main" xmlns="" id="{915B5014-A7EC-4BA6-9C83-8840CF81DB28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57" name="Picture 45">
            <a:extLst>
              <a:ext uri="{FF2B5EF4-FFF2-40B4-BE49-F238E27FC236}">
                <a16:creationId xmlns:a16="http://schemas.microsoft.com/office/drawing/2014/main" xmlns="" id="{022C43AB-86D7-420D-8AD7-DC0A15FDD0AF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58" name="Rectangle 47">
            <a:extLst>
              <a:ext uri="{FF2B5EF4-FFF2-40B4-BE49-F238E27FC236}">
                <a16:creationId xmlns:a16="http://schemas.microsoft.com/office/drawing/2014/main" xmlns="" id="{5E3EB826-A471-488F-9E8A-D65528A3C0CA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59" name="Rectangle 49">
            <a:extLst>
              <a:ext uri="{FF2B5EF4-FFF2-40B4-BE49-F238E27FC236}">
                <a16:creationId xmlns:a16="http://schemas.microsoft.com/office/drawing/2014/main" xmlns="" id="{DFB3CEA1-88D9-42FB-88ED-1E9807FE6596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4" name="Picture 3" descr="A close up of a logo&#10;&#10;Description generated with high confidence">
            <a:extLst>
              <a:ext uri="{FF2B5EF4-FFF2-40B4-BE49-F238E27FC236}">
                <a16:creationId xmlns:a16="http://schemas.microsoft.com/office/drawing/2014/main" xmlns="" id="{58659797-CDA5-4A7E-B252-5521422F2A31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/>
        </p:blipFill>
        <p:spPr>
          <a:xfrm>
            <a:off x="2394295" y="643467"/>
            <a:ext cx="7403409" cy="5571066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xmlns="" id="{9A6C928E-4252-4F33-8C34-E50A12A3170B}"/>
              </a:ext>
              <a:ext uri="{C183D7F6-B498-43B3-948B-1728B52AA6E4}">
                <adec:decorative xmlns:adec="http://schemas.microsoft.com/office/drawing/2017/decorative" xmlns="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xmlns="" val="1"/>
              </p:ext>
            </p:extLst>
          </p:nvPr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3309131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Headline and Im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250</Words>
  <Application>Microsoft Office PowerPoint</Application>
  <PresentationFormat>Custom</PresentationFormat>
  <Paragraphs>27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Headline and Image</vt:lpstr>
      <vt:lpstr>Ion</vt:lpstr>
      <vt:lpstr>Business</vt:lpstr>
      <vt:lpstr>What you will learn …</vt:lpstr>
      <vt:lpstr>PowerPoint Presentation</vt:lpstr>
      <vt:lpstr>How you will be assessed …</vt:lpstr>
      <vt:lpstr>Do you need to be good at maths to study business?</vt:lpstr>
      <vt:lpstr>The key skills you will develop by taking business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</dc:title>
  <dc:creator>Hannah Giles</dc:creator>
  <cp:lastModifiedBy>Kylie Blaize</cp:lastModifiedBy>
  <cp:revision>8</cp:revision>
  <dcterms:created xsi:type="dcterms:W3CDTF">2021-02-21T20:33:45Z</dcterms:created>
  <dcterms:modified xsi:type="dcterms:W3CDTF">2021-02-22T10:01:45Z</dcterms:modified>
</cp:coreProperties>
</file>