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5c9c80c92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5c9c80c92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5c9c80c923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5c9c80c923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5fe1d3788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5fe1d3788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3.jpg"/><Relationship Id="rId5" Type="http://schemas.openxmlformats.org/officeDocument/2006/relationships/image" Target="../media/image5.jpg"/><Relationship Id="rId6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bD67eYUsikU" TargetMode="External"/><Relationship Id="rId4" Type="http://schemas.openxmlformats.org/officeDocument/2006/relationships/image" Target="../media/image2.jpg"/><Relationship Id="rId5" Type="http://schemas.openxmlformats.org/officeDocument/2006/relationships/hyperlink" Target="http://www.youtube.com/watch?v=aUlYrkfnyVU" TargetMode="External"/><Relationship Id="rId6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135600" y="88700"/>
            <a:ext cx="8872800" cy="930000"/>
          </a:xfrm>
          <a:prstGeom prst="rect">
            <a:avLst/>
          </a:prstGeom>
          <a:solidFill>
            <a:srgbClr val="0B5394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458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Career of the week: Police officer</a:t>
            </a:r>
            <a:endParaRPr sz="458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8572" y="3689300"/>
            <a:ext cx="1266875" cy="136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title="download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99450" y="1191225"/>
            <a:ext cx="2608950" cy="159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 title="download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5600" y="1191225"/>
            <a:ext cx="2608950" cy="159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 title="download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90875" y="1191225"/>
            <a:ext cx="2762250" cy="159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>
            <p:ph type="title"/>
          </p:nvPr>
        </p:nvSpPr>
        <p:spPr>
          <a:xfrm>
            <a:off x="75425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620">
                <a:latin typeface="Times New Roman"/>
                <a:ea typeface="Times New Roman"/>
                <a:cs typeface="Times New Roman"/>
                <a:sym typeface="Times New Roman"/>
              </a:rPr>
              <a:t>Quick facts!</a:t>
            </a:r>
            <a:endParaRPr sz="26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115950" y="527025"/>
            <a:ext cx="8912100" cy="4469700"/>
          </a:xfrm>
          <a:prstGeom prst="rect">
            <a:avLst/>
          </a:prstGeom>
          <a:ln cap="flat" cmpd="sng" w="19050">
            <a:solidFill>
              <a:srgbClr val="2557A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Police Officer – Career Information</a:t>
            </a:r>
            <a:endParaRPr b="1"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Police officers work to keep the UK safe by preventing crime, responding to emergencies, investigating offences, and supporting communities. The role demands communication skills, resilience, and sound judgement.</a:t>
            </a:r>
            <a:endParaRPr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Routes In:</a:t>
            </a:r>
            <a:b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You don’t need a degree to apply to become a police officer. You need a Level 3 qualifications, which means A levels, or Level 3 equivalent qualifications, such as a Level 3 course in public services. You can join through the Police Constable Degree Apprenticeship (PCDA), earn while you learn; or apply if you already have a degree via the Degree Holder Entry Programme (DHEP). A degree can be advantageous when applying for </a:t>
            </a:r>
            <a:r>
              <a:rPr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Detective</a:t>
            </a:r>
            <a:r>
              <a:rPr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constable roles.</a:t>
            </a:r>
            <a:endParaRPr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Average Salary:</a:t>
            </a:r>
            <a:b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Starting salary is around £36,775 (including London weighting), rising with experience.</a:t>
            </a:r>
            <a:endParaRPr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Job Outlook:</a:t>
            </a:r>
            <a:br>
              <a:rPr b="1"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sz="1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Policing is a stable, essential service with ongoing recruitment to reflect London's diverse needs. The sector is investing in technology and community engagement, making it a dynamic and evolving career choice.</a:t>
            </a:r>
            <a:endParaRPr sz="1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4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he challenges and rewards of policing London are like no other. To find out more on the entry routes available and start your new career today visit https://www.met.police.uk/apply-now/ytl or search Met Police Careers" id="69" name="Google Shape;69;p15" title="Become a Met Police officer | PS Charlotte Legg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6875" y="296325"/>
            <a:ext cx="3463998" cy="1948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ke a difference to the lives of Londoners every day. To find out more on the entry routes available and start your new career today visit https://www.met.police.uk/apply-now/ytf or search Met Police Careers" id="70" name="Google Shape;70;p15" title="Become a Met Police officer | PC Rick Flynn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891725" y="2634825"/>
            <a:ext cx="3464000" cy="194850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 txBox="1"/>
          <p:nvPr/>
        </p:nvSpPr>
        <p:spPr>
          <a:xfrm>
            <a:off x="82275" y="135225"/>
            <a:ext cx="4757700" cy="31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Pay in the Met Police</a:t>
            </a:r>
            <a:endParaRPr b="1"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seven basic pay bands are: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140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A: £77,332 to £89,320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B: £56,911 to £69,342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C: £44,132 to £52,652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D: £35,998 to £38,523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E: £31,880 to £34,108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F: £28,851 to £31,011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7493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F2025"/>
              </a:buClr>
              <a:buSzPts val="1400"/>
              <a:buFont typeface="Times New Roman"/>
              <a:buChar char="●"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Band G: £27,066 to £27,33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149500" y="3395025"/>
            <a:ext cx="4510200" cy="158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Annual leave:</a:t>
            </a:r>
            <a:endParaRPr b="1"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Less than 5 years service: 28 days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1F2025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More than 5 years service: 33 days</a:t>
            </a:r>
            <a:endParaRPr>
              <a:solidFill>
                <a:srgbClr val="1F2025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