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06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7" r:id="rId3"/>
    <p:sldId id="267" r:id="rId4"/>
    <p:sldId id="270" r:id="rId5"/>
    <p:sldId id="258" r:id="rId6"/>
    <p:sldId id="261" r:id="rId7"/>
    <p:sldId id="259" r:id="rId8"/>
    <p:sldId id="277" r:id="rId9"/>
    <p:sldId id="266" r:id="rId10"/>
    <p:sldId id="271" r:id="rId11"/>
    <p:sldId id="276" r:id="rId12"/>
    <p:sldId id="273" r:id="rId13"/>
    <p:sldId id="278" r:id="rId14"/>
    <p:sldId id="265" r:id="rId15"/>
    <p:sldId id="275" r:id="rId16"/>
  </p:sldIdLst>
  <p:sldSz cx="9144000" cy="6858000" type="screen4x3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5" y="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3C74B3-2C2D-4D30-8B36-FB1798E2C9D5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9430092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5" y="9430092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E9D3E3-D497-4E87-B3C8-08A2DFF75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2838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5" y="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06FC1-7C3D-4C3F-93A9-57C077F0FA94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430092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5" y="9430092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A2A6C7-465E-4D6E-A143-11169F0FB6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4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en-US">
                <a:solidFill>
                  <a:prstClr val="black"/>
                </a:solidFill>
              </a:rPr>
              <a:t>12/4/2015</a:t>
            </a:r>
          </a:p>
        </p:txBody>
      </p:sp>
    </p:spTree>
    <p:extLst>
      <p:ext uri="{BB962C8B-B14F-4D97-AF65-F5344CB8AC3E}">
        <p14:creationId xmlns:p14="http://schemas.microsoft.com/office/powerpoint/2010/main" val="1005925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9A04-1413-4C1B-8EDB-7C455F1B3FD8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CAE2E-9317-468B-9433-B8FBE04F2767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3349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9A04-1413-4C1B-8EDB-7C455F1B3FD8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CAE2E-9317-468B-9433-B8FBE04F2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2831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9A04-1413-4C1B-8EDB-7C455F1B3FD8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CAE2E-9317-468B-9433-B8FBE04F2767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6256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5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9A04-1413-4C1B-8EDB-7C455F1B3FD8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CAE2E-9317-468B-9433-B8FBE04F2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991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5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9A04-1413-4C1B-8EDB-7C455F1B3FD8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CAE2E-9317-468B-9433-B8FBE04F2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265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9A04-1413-4C1B-8EDB-7C455F1B3FD8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CAE2E-9317-468B-9433-B8FBE04F2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131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9A04-1413-4C1B-8EDB-7C455F1B3FD8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CAE2E-9317-468B-9433-B8FBE04F2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604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B9D19A04-1413-4C1B-8EDB-7C455F1B3FD8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4BCAE2E-9317-468B-9433-B8FBE04F2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2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9A04-1413-4C1B-8EDB-7C455F1B3FD8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CAE2E-9317-468B-9433-B8FBE04F2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577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9A04-1413-4C1B-8EDB-7C455F1B3FD8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CAE2E-9317-468B-9433-B8FBE04F2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244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9A04-1413-4C1B-8EDB-7C455F1B3FD8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CAE2E-9317-468B-9433-B8FBE04F2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314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9144001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9D19A04-1413-4C1B-8EDB-7C455F1B3FD8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4BCAE2E-9317-468B-9433-B8FBE04F2767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1334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07" r:id="rId1"/>
    <p:sldLayoutId id="2147484508" r:id="rId2"/>
    <p:sldLayoutId id="2147484509" r:id="rId3"/>
    <p:sldLayoutId id="2147484510" r:id="rId4"/>
    <p:sldLayoutId id="2147484511" r:id="rId5"/>
    <p:sldLayoutId id="2147484512" r:id="rId6"/>
    <p:sldLayoutId id="2147484513" r:id="rId7"/>
    <p:sldLayoutId id="2147484514" r:id="rId8"/>
    <p:sldLayoutId id="2147484515" r:id="rId9"/>
    <p:sldLayoutId id="2147484516" r:id="rId10"/>
    <p:sldLayoutId id="2147484517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mailto:options@emersonparkacademy.org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855502"/>
            <a:ext cx="8181805" cy="1654629"/>
          </a:xfrm>
        </p:spPr>
        <p:txBody>
          <a:bodyPr>
            <a:normAutofit/>
          </a:bodyPr>
          <a:lstStyle/>
          <a:p>
            <a:pPr algn="ctr"/>
            <a:r>
              <a:rPr lang="en-GB" sz="5200" dirty="0"/>
              <a:t>Year 9 Options Evening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9479" y="2924944"/>
            <a:ext cx="7217228" cy="1131783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Making the Right Choices</a:t>
            </a:r>
          </a:p>
          <a:p>
            <a:pPr algn="ctr"/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12</a:t>
            </a:r>
            <a:r>
              <a:rPr lang="en-GB" baseline="30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 March 2026</a:t>
            </a:r>
          </a:p>
        </p:txBody>
      </p:sp>
      <p:pic>
        <p:nvPicPr>
          <p:cNvPr id="4" name="Picture 3" descr="Text&#10;&#10;Description automatically generated with low confidence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50" r="7679" b="43751"/>
          <a:stretch/>
        </p:blipFill>
        <p:spPr>
          <a:xfrm>
            <a:off x="2195736" y="4941168"/>
            <a:ext cx="4904715" cy="77174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B75F3070-1B36-42BA-BA99-C5027E2533F1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152" y="440689"/>
            <a:ext cx="861695" cy="9251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929229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620688"/>
            <a:ext cx="8229600" cy="922114"/>
          </a:xfrm>
        </p:spPr>
        <p:txBody>
          <a:bodyPr>
            <a:normAutofit/>
          </a:bodyPr>
          <a:lstStyle/>
          <a:p>
            <a:r>
              <a:rPr lang="en-GB" sz="3600" dirty="0"/>
              <a:t>The Core Subjects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916832"/>
            <a:ext cx="7992888" cy="4165923"/>
          </a:xfrm>
        </p:spPr>
        <p:txBody>
          <a:bodyPr>
            <a:normAutofit/>
          </a:bodyPr>
          <a:lstStyle/>
          <a:p>
            <a:r>
              <a:rPr lang="en-GB" dirty="0"/>
              <a:t>English and English Literature (2 GCSEs)</a:t>
            </a:r>
          </a:p>
          <a:p>
            <a:endParaRPr lang="en-GB" sz="800" dirty="0"/>
          </a:p>
          <a:p>
            <a:r>
              <a:rPr lang="en-GB" dirty="0"/>
              <a:t>Mathematics</a:t>
            </a:r>
          </a:p>
          <a:p>
            <a:endParaRPr lang="en-GB" sz="800" dirty="0"/>
          </a:p>
          <a:p>
            <a:r>
              <a:rPr lang="en-GB" dirty="0"/>
              <a:t>Combined Science(2 GCSEs)</a:t>
            </a:r>
          </a:p>
          <a:p>
            <a:endParaRPr lang="en-GB" sz="800" dirty="0"/>
          </a:p>
          <a:p>
            <a:r>
              <a:rPr lang="en-GB" dirty="0"/>
              <a:t>Physical Education (Non examination)</a:t>
            </a:r>
          </a:p>
          <a:p>
            <a:pPr marL="0" indent="0">
              <a:buNone/>
            </a:pPr>
            <a:endParaRPr lang="en-GB" sz="800" dirty="0"/>
          </a:p>
          <a:p>
            <a:r>
              <a:rPr lang="en-GB" dirty="0"/>
              <a:t>Religious Education, Careers Education, PSHE and Citizenship (via tutor time and drop down days).</a:t>
            </a:r>
          </a:p>
        </p:txBody>
      </p:sp>
    </p:spTree>
    <p:extLst>
      <p:ext uri="{BB962C8B-B14F-4D97-AF65-F5344CB8AC3E}">
        <p14:creationId xmlns:p14="http://schemas.microsoft.com/office/powerpoint/2010/main" val="29310614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671" y="408015"/>
            <a:ext cx="7772400" cy="500705"/>
          </a:xfrm>
        </p:spPr>
        <p:txBody>
          <a:bodyPr>
            <a:normAutofit/>
          </a:bodyPr>
          <a:lstStyle/>
          <a:p>
            <a:r>
              <a:rPr lang="en-GB" sz="2800" dirty="0"/>
              <a:t>Other Subjects Offered: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2173354"/>
              </p:ext>
            </p:extLst>
          </p:nvPr>
        </p:nvGraphicFramePr>
        <p:xfrm>
          <a:off x="179512" y="877782"/>
          <a:ext cx="8784000" cy="593559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043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043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752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1022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GCSE </a:t>
                      </a:r>
                      <a:r>
                        <a:rPr lang="en-GB" sz="1400" b="0" baseline="0" dirty="0"/>
                        <a:t>Art and Design: Fine Art</a:t>
                      </a:r>
                      <a:endParaRPr lang="en-GB" sz="1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/>
                    </a:p>
                    <a:p>
                      <a:pPr algn="ctr"/>
                      <a:r>
                        <a:rPr lang="en-GB" sz="1400" b="0" dirty="0"/>
                        <a:t>GCSE Design and Technology:</a:t>
                      </a:r>
                    </a:p>
                    <a:p>
                      <a:pPr algn="ctr"/>
                      <a:r>
                        <a:rPr lang="en-GB" sz="1400" b="0" dirty="0"/>
                        <a:t>Timbers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/>
                        <a:t>GCSE Music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30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GCSE Art and Design: Photography</a:t>
                      </a:r>
                    </a:p>
                    <a:p>
                      <a:pPr algn="ctr"/>
                      <a:endParaRPr lang="en-GB" sz="1400" b="0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GCSE Drama</a:t>
                      </a:r>
                    </a:p>
                  </a:txBody>
                  <a:tcPr marL="91435" marR="91435" marT="45717" marB="457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/>
                        <a:t>GCSE Separate</a:t>
                      </a:r>
                      <a:r>
                        <a:rPr lang="en-GB" sz="1400" b="0" baseline="0" dirty="0"/>
                        <a:t> Sciences</a:t>
                      </a:r>
                      <a:endParaRPr lang="en-GB" sz="1400" b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30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GCSE</a:t>
                      </a:r>
                      <a:r>
                        <a:rPr lang="en-GB" sz="1400" b="0" baseline="0" dirty="0"/>
                        <a:t> Business</a:t>
                      </a:r>
                      <a:endParaRPr lang="en-GB" sz="1400" b="0" dirty="0"/>
                    </a:p>
                    <a:p>
                      <a:pPr algn="ctr"/>
                      <a:endParaRPr lang="en-GB" sz="1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/>
                        <a:t>GCSE Geography</a:t>
                      </a:r>
                    </a:p>
                  </a:txBody>
                  <a:tcPr marL="91435" marR="91435" marT="45717" marB="457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/>
                        <a:t>GCSE Spanish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30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GCSE Citizenship Studies</a:t>
                      </a:r>
                    </a:p>
                    <a:p>
                      <a:pPr algn="ctr"/>
                      <a:endParaRPr lang="en-GB" sz="1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/>
                        <a:t>GCSE Food Preparation and Nutrition</a:t>
                      </a:r>
                    </a:p>
                  </a:txBody>
                  <a:tcPr marL="91435" marR="91435" marT="45717" marB="457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BTEC Sport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230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BTEC Construction and Built Environment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/>
                        <a:t>BTEC Health and Social Care</a:t>
                      </a:r>
                    </a:p>
                  </a:txBody>
                  <a:tcPr marL="91435" marR="91435" marT="45717" marB="457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/>
                        <a:t>GCSE Sport</a:t>
                      </a:r>
                      <a:r>
                        <a:rPr lang="en-GB" sz="1400" b="0" baseline="0" dirty="0"/>
                        <a:t> Science</a:t>
                      </a:r>
                      <a:endParaRPr lang="en-GB" sz="1400" b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2302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Cambridge National IT:   Creative </a:t>
                      </a:r>
                      <a:r>
                        <a:rPr lang="en-GB" sz="1400" b="0" dirty="0" err="1"/>
                        <a:t>i</a:t>
                      </a:r>
                      <a:r>
                        <a:rPr lang="en-GB" sz="1400" b="0" dirty="0"/>
                        <a:t>-media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GCSE</a:t>
                      </a:r>
                      <a:r>
                        <a:rPr lang="en-GB" sz="1400" b="0" baseline="0" dirty="0"/>
                        <a:t> History</a:t>
                      </a:r>
                      <a:endParaRPr lang="en-GB" sz="1400" b="0" dirty="0"/>
                    </a:p>
                    <a:p>
                      <a:pPr algn="ctr"/>
                      <a:endParaRPr lang="en-GB" sz="1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GCSE Psychology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1022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/>
                        <a:t>GCSE</a:t>
                      </a:r>
                      <a:r>
                        <a:rPr lang="en-GB" sz="1400" b="0" baseline="0" dirty="0"/>
                        <a:t> Computer Science</a:t>
                      </a:r>
                      <a:endParaRPr lang="en-GB" sz="1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BTEC</a:t>
                      </a:r>
                      <a:r>
                        <a:rPr lang="en-GB" sz="1400" b="0" baseline="0" dirty="0"/>
                        <a:t> Media Studies</a:t>
                      </a:r>
                      <a:endParaRPr lang="en-GB" sz="1400" b="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083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692" y="158651"/>
            <a:ext cx="8147248" cy="994122"/>
          </a:xfrm>
        </p:spPr>
        <p:txBody>
          <a:bodyPr>
            <a:normAutofit/>
          </a:bodyPr>
          <a:lstStyle/>
          <a:p>
            <a:r>
              <a:rPr lang="en-GB" sz="3600" u="sng" dirty="0"/>
              <a:t>Government Recommendations: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6692" y="1412776"/>
            <a:ext cx="8712968" cy="4789512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r>
              <a:rPr lang="en-GB" dirty="0"/>
              <a:t>All pupils study a minimum of 8 GCSE/BTEC/Cambridge National subjects.</a:t>
            </a:r>
          </a:p>
          <a:p>
            <a:endParaRPr lang="en-GB" dirty="0"/>
          </a:p>
          <a:p>
            <a:r>
              <a:rPr lang="en-GB" dirty="0"/>
              <a:t>The English Baccalaureate is a measurement upon which secondary schools will be judged nationally.</a:t>
            </a:r>
          </a:p>
          <a:p>
            <a:endParaRPr lang="en-GB" dirty="0"/>
          </a:p>
          <a:p>
            <a:r>
              <a:rPr lang="en-GB" dirty="0"/>
              <a:t>90% of pupils will study a Modern Foreign Language by 2025.</a:t>
            </a:r>
          </a:p>
          <a:p>
            <a:endParaRPr lang="en-GB" dirty="0"/>
          </a:p>
          <a:p>
            <a:r>
              <a:rPr lang="en-GB" dirty="0"/>
              <a:t>All pupils will receive an Attainment 8 Score which will be calculated using 8 GCSE/BTEC/</a:t>
            </a:r>
            <a:r>
              <a:rPr lang="en-GB" dirty="0" err="1"/>
              <a:t>VCert</a:t>
            </a:r>
            <a:r>
              <a:rPr lang="en-GB" dirty="0"/>
              <a:t> grades.</a:t>
            </a:r>
          </a:p>
          <a:p>
            <a:endParaRPr lang="en-GB" dirty="0"/>
          </a:p>
          <a:p>
            <a:r>
              <a:rPr lang="en-GB" dirty="0"/>
              <a:t>All pupils will have an individual Progress 8 Score upon which secondary schools will also be judged nationally.</a:t>
            </a:r>
          </a:p>
        </p:txBody>
      </p:sp>
    </p:spTree>
    <p:extLst>
      <p:ext uri="{BB962C8B-B14F-4D97-AF65-F5344CB8AC3E}">
        <p14:creationId xmlns:p14="http://schemas.microsoft.com/office/powerpoint/2010/main" val="3735208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en-GB" sz="3600" u="sng" dirty="0"/>
              <a:t>The English Baccalaureate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4360" y="1268760"/>
            <a:ext cx="8538120" cy="4968552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The English Baccalaureate (</a:t>
            </a:r>
            <a:r>
              <a:rPr lang="en-GB" dirty="0" err="1"/>
              <a:t>EBacc</a:t>
            </a:r>
            <a:r>
              <a:rPr lang="en-GB" dirty="0"/>
              <a:t>) is a school performance measure which focuses on core academic subjects (Grades 9-5). The </a:t>
            </a:r>
            <a:r>
              <a:rPr lang="en-GB" dirty="0" err="1"/>
              <a:t>EBacc</a:t>
            </a:r>
            <a:r>
              <a:rPr lang="en-GB" dirty="0"/>
              <a:t> is made up of: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English </a:t>
            </a:r>
          </a:p>
          <a:p>
            <a:r>
              <a:rPr lang="en-GB" dirty="0"/>
              <a:t>Mathematics </a:t>
            </a:r>
          </a:p>
          <a:p>
            <a:r>
              <a:rPr lang="en-GB" dirty="0"/>
              <a:t>History or Geography </a:t>
            </a:r>
          </a:p>
          <a:p>
            <a:r>
              <a:rPr lang="en-GB" dirty="0"/>
              <a:t>The Sciences (Computer Science is included in this)</a:t>
            </a:r>
          </a:p>
          <a:p>
            <a:r>
              <a:rPr lang="en-GB" dirty="0"/>
              <a:t>A Language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*The Government’s intentions were that by 2022, 75% students will study the </a:t>
            </a:r>
            <a:r>
              <a:rPr lang="en-GB" dirty="0" err="1"/>
              <a:t>Ebacc</a:t>
            </a:r>
            <a:r>
              <a:rPr lang="en-GB" dirty="0"/>
              <a:t> subjects, increasing to 90% by 2025.</a:t>
            </a:r>
          </a:p>
        </p:txBody>
      </p:sp>
    </p:spTree>
    <p:extLst>
      <p:ext uri="{BB962C8B-B14F-4D97-AF65-F5344CB8AC3E}">
        <p14:creationId xmlns:p14="http://schemas.microsoft.com/office/powerpoint/2010/main" val="7920895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6438286"/>
              </p:ext>
            </p:extLst>
          </p:nvPr>
        </p:nvGraphicFramePr>
        <p:xfrm>
          <a:off x="107504" y="260648"/>
          <a:ext cx="8928992" cy="640871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23066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578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4087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Child 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Child 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Child 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Child 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0871">
                <a:tc>
                  <a:txBody>
                    <a:bodyPr/>
                    <a:lstStyle/>
                    <a:p>
                      <a:r>
                        <a:rPr lang="en-GB" sz="1800" b="0" dirty="0"/>
                        <a:t>English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b="0" dirty="0"/>
                        <a:t>English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b="0" dirty="0"/>
                        <a:t>English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b="0" dirty="0"/>
                        <a:t>English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0871">
                <a:tc>
                  <a:txBody>
                    <a:bodyPr/>
                    <a:lstStyle/>
                    <a:p>
                      <a:r>
                        <a:rPr lang="en-GB" sz="1800" b="0" dirty="0"/>
                        <a:t>Mathematics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b="0" dirty="0"/>
                        <a:t>Mathematics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b="0" dirty="0"/>
                        <a:t>Mathematics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b="0" dirty="0"/>
                        <a:t>Mathematics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871">
                <a:tc>
                  <a:txBody>
                    <a:bodyPr/>
                    <a:lstStyle/>
                    <a:p>
                      <a:r>
                        <a:rPr lang="en-GB" sz="1800" b="0" dirty="0"/>
                        <a:t>Combined</a:t>
                      </a:r>
                      <a:r>
                        <a:rPr lang="en-GB" sz="1800" b="0" baseline="0" dirty="0"/>
                        <a:t> Science </a:t>
                      </a:r>
                      <a:endParaRPr lang="en-GB" sz="18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b="0" dirty="0"/>
                        <a:t>Combined</a:t>
                      </a:r>
                      <a:r>
                        <a:rPr lang="en-GB" sz="1800" b="0" baseline="0" dirty="0"/>
                        <a:t> Science </a:t>
                      </a:r>
                      <a:endParaRPr lang="en-GB" sz="18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b="0" dirty="0"/>
                        <a:t>Combined</a:t>
                      </a:r>
                      <a:r>
                        <a:rPr lang="en-GB" sz="1800" b="0" baseline="0" dirty="0"/>
                        <a:t> Science </a:t>
                      </a:r>
                      <a:endParaRPr lang="en-GB" sz="18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b="0" dirty="0"/>
                        <a:t>Triple</a:t>
                      </a:r>
                      <a:r>
                        <a:rPr lang="en-GB" sz="1800" b="0" baseline="0" dirty="0"/>
                        <a:t> Science </a:t>
                      </a:r>
                      <a:endParaRPr lang="en-GB" sz="1800" b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0871">
                <a:tc>
                  <a:txBody>
                    <a:bodyPr/>
                    <a:lstStyle/>
                    <a:p>
                      <a:r>
                        <a:rPr lang="en-GB" sz="1800" b="0" dirty="0"/>
                        <a:t>Combined Science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b="0" dirty="0"/>
                        <a:t>Combined Science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b="0" dirty="0"/>
                        <a:t>Combined Science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b="0" dirty="0"/>
                        <a:t>Triple</a:t>
                      </a:r>
                      <a:r>
                        <a:rPr lang="en-GB" sz="1800" b="0" baseline="0" dirty="0"/>
                        <a:t> </a:t>
                      </a:r>
                      <a:r>
                        <a:rPr lang="en-GB" sz="1800" b="0" dirty="0"/>
                        <a:t>Science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0871">
                <a:tc>
                  <a:txBody>
                    <a:bodyPr/>
                    <a:lstStyle/>
                    <a:p>
                      <a:r>
                        <a:rPr lang="en-GB" sz="1800" b="0" dirty="0"/>
                        <a:t>Choice 1:  Geography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b="0" dirty="0"/>
                        <a:t>Choice 1:  History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b="0" dirty="0"/>
                        <a:t>Choice 1:  Spanish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b="0" dirty="0"/>
                        <a:t>Triple Science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40871">
                <a:tc>
                  <a:txBody>
                    <a:bodyPr/>
                    <a:lstStyle/>
                    <a:p>
                      <a:r>
                        <a:rPr lang="en-GB" sz="1800" b="0" dirty="0"/>
                        <a:t>Choice 2:</a:t>
                      </a:r>
                      <a:r>
                        <a:rPr lang="en-GB" sz="1800" b="0" baseline="0" dirty="0"/>
                        <a:t> Spanish</a:t>
                      </a:r>
                      <a:endParaRPr lang="en-GB" sz="18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b="0" dirty="0"/>
                        <a:t>Choice 2:  Textiles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b="0" dirty="0"/>
                        <a:t>Choice 2:</a:t>
                      </a:r>
                      <a:r>
                        <a:rPr lang="en-GB" sz="1800" b="0" baseline="0" dirty="0"/>
                        <a:t>  Sports Science</a:t>
                      </a:r>
                      <a:endParaRPr lang="en-GB" sz="18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b="0" dirty="0"/>
                        <a:t>Choice 2:  History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40871">
                <a:tc>
                  <a:txBody>
                    <a:bodyPr/>
                    <a:lstStyle/>
                    <a:p>
                      <a:r>
                        <a:rPr lang="en-GB" sz="1800" b="0" dirty="0"/>
                        <a:t>Choice</a:t>
                      </a:r>
                      <a:r>
                        <a:rPr lang="en-GB" sz="1800" b="0" baseline="0" dirty="0"/>
                        <a:t> 3:  Art</a:t>
                      </a:r>
                      <a:endParaRPr lang="en-GB" sz="18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b="0" dirty="0"/>
                        <a:t>Choice</a:t>
                      </a:r>
                      <a:r>
                        <a:rPr lang="en-GB" sz="1800" b="0" baseline="0" dirty="0"/>
                        <a:t> 3: Timbers</a:t>
                      </a:r>
                      <a:endParaRPr lang="en-GB" sz="18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b="0" dirty="0"/>
                        <a:t>Choice</a:t>
                      </a:r>
                      <a:r>
                        <a:rPr lang="en-GB" sz="1800" b="0" baseline="0" dirty="0"/>
                        <a:t> 3:  Food</a:t>
                      </a:r>
                      <a:endParaRPr lang="en-GB" sz="18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b="0" dirty="0"/>
                        <a:t>Choice</a:t>
                      </a:r>
                      <a:r>
                        <a:rPr lang="en-GB" sz="1800" b="0" baseline="0" dirty="0"/>
                        <a:t> 3:  Geography</a:t>
                      </a:r>
                      <a:endParaRPr lang="en-GB" sz="1800" b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40871">
                <a:tc>
                  <a:txBody>
                    <a:bodyPr/>
                    <a:lstStyle/>
                    <a:p>
                      <a:r>
                        <a:rPr lang="en-GB" sz="1800" b="0" dirty="0"/>
                        <a:t>Choice 4:  Music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b="0" dirty="0"/>
                        <a:t>Choice 4:  Geography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b="0" dirty="0"/>
                        <a:t>Choice 4:  Media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b="0" dirty="0"/>
                        <a:t>Choice 4:  Spanish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40871">
                <a:tc>
                  <a:txBody>
                    <a:bodyPr/>
                    <a:lstStyle/>
                    <a:p>
                      <a:r>
                        <a:rPr lang="en-GB" sz="1800" b="0" dirty="0"/>
                        <a:t>English Literature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b="0" dirty="0"/>
                        <a:t>English Literature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/>
                        <a:t>English Literature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/>
                        <a:t>English Literature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2310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630" y="663687"/>
            <a:ext cx="8229600" cy="922114"/>
          </a:xfrm>
        </p:spPr>
        <p:txBody>
          <a:bodyPr>
            <a:normAutofit/>
          </a:bodyPr>
          <a:lstStyle/>
          <a:p>
            <a:r>
              <a:rPr lang="en-GB" sz="3600" dirty="0"/>
              <a:t>Why is it important now?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16832"/>
            <a:ext cx="7772400" cy="4176464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n-GB" dirty="0"/>
              <a:t>Some 6</a:t>
            </a:r>
            <a:r>
              <a:rPr lang="en-GB" baseline="30000" dirty="0"/>
              <a:t>th</a:t>
            </a:r>
            <a:r>
              <a:rPr lang="en-GB" dirty="0"/>
              <a:t> Forms - particularly those attached to a school are already requesting the </a:t>
            </a:r>
            <a:r>
              <a:rPr lang="en-GB" dirty="0" err="1"/>
              <a:t>EBacc</a:t>
            </a:r>
            <a:r>
              <a:rPr lang="en-GB" dirty="0"/>
              <a:t> package as part of their entry criteria.</a:t>
            </a:r>
          </a:p>
          <a:p>
            <a:endParaRPr lang="en-GB" sz="900" dirty="0"/>
          </a:p>
          <a:p>
            <a:r>
              <a:rPr lang="en-GB" dirty="0"/>
              <a:t>Some Universities, especially the Russell Group Universities, request the </a:t>
            </a:r>
            <a:r>
              <a:rPr lang="en-GB" dirty="0" err="1"/>
              <a:t>EBacc</a:t>
            </a:r>
            <a:r>
              <a:rPr lang="en-GB" dirty="0"/>
              <a:t> package as part of their entry criteria.</a:t>
            </a:r>
          </a:p>
          <a:p>
            <a:endParaRPr lang="en-GB" sz="900" dirty="0"/>
          </a:p>
          <a:p>
            <a:r>
              <a:rPr lang="en-GB" dirty="0"/>
              <a:t>Increasingly, certain career paths are expecting that the </a:t>
            </a:r>
            <a:r>
              <a:rPr lang="en-GB" dirty="0" err="1"/>
              <a:t>EBacc</a:t>
            </a:r>
            <a:r>
              <a:rPr lang="en-GB" dirty="0"/>
              <a:t> subjects have been studied.</a:t>
            </a:r>
          </a:p>
          <a:p>
            <a:endParaRPr lang="en-GB" sz="900" dirty="0"/>
          </a:p>
          <a:p>
            <a:r>
              <a:rPr lang="en-GB" dirty="0"/>
              <a:t>Studying subjects included in the </a:t>
            </a:r>
            <a:r>
              <a:rPr lang="en-GB" dirty="0" err="1"/>
              <a:t>EBacc</a:t>
            </a:r>
            <a:r>
              <a:rPr lang="en-GB" dirty="0"/>
              <a:t> provides students with greater opportunities in further education and can also help improve a child’s performance in English and Maths.</a:t>
            </a:r>
          </a:p>
        </p:txBody>
      </p:sp>
    </p:spTree>
    <p:extLst>
      <p:ext uri="{BB962C8B-B14F-4D97-AF65-F5344CB8AC3E}">
        <p14:creationId xmlns:p14="http://schemas.microsoft.com/office/powerpoint/2010/main" val="1146085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63F95-22DD-4A72-8062-BDBA717FEC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40785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n-GB" dirty="0"/>
              <a:t>Why is it important that every student studies at least one of the </a:t>
            </a:r>
            <a:r>
              <a:rPr lang="en-GB" dirty="0" err="1"/>
              <a:t>Ebacc</a:t>
            </a:r>
            <a:r>
              <a:rPr lang="en-GB" dirty="0"/>
              <a:t> subjects?</a:t>
            </a:r>
          </a:p>
        </p:txBody>
      </p:sp>
    </p:spTree>
    <p:extLst>
      <p:ext uri="{BB962C8B-B14F-4D97-AF65-F5344CB8AC3E}">
        <p14:creationId xmlns:p14="http://schemas.microsoft.com/office/powerpoint/2010/main" val="14705695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92125" y="332656"/>
            <a:ext cx="8651875" cy="576262"/>
          </a:xfrm>
        </p:spPr>
        <p:txBody>
          <a:bodyPr>
            <a:noAutofit/>
          </a:bodyPr>
          <a:lstStyle/>
          <a:p>
            <a:pPr eaLnBrk="1" hangingPunct="1"/>
            <a:r>
              <a:rPr lang="en-GB" altLang="en-US" sz="3600" u="sng" dirty="0"/>
              <a:t>The Attainment 8 measure</a:t>
            </a:r>
          </a:p>
        </p:txBody>
      </p:sp>
      <p:sp>
        <p:nvSpPr>
          <p:cNvPr id="54" name="Content Placeholder 2"/>
          <p:cNvSpPr txBox="1">
            <a:spLocks/>
          </p:cNvSpPr>
          <p:nvPr/>
        </p:nvSpPr>
        <p:spPr>
          <a:xfrm>
            <a:off x="215516" y="979701"/>
            <a:ext cx="8712968" cy="5525078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rtl="0" eaLnBrk="1" latinLnBrk="0" hangingPunct="1"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SzPct val="8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FontTx/>
              <a:buChar char="o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/>
              <a:t>The Attainment 8 score is an average point score across eight subjects.</a:t>
            </a:r>
          </a:p>
          <a:p>
            <a:endParaRPr lang="en-GB" sz="2000" dirty="0"/>
          </a:p>
          <a:p>
            <a:r>
              <a:rPr lang="en-GB" sz="2000" dirty="0"/>
              <a:t>English and Maths are worth double so the calculation is averaged using 10 subjects.</a:t>
            </a:r>
          </a:p>
          <a:p>
            <a:endParaRPr lang="en-GB" sz="2000" dirty="0"/>
          </a:p>
          <a:p>
            <a:r>
              <a:rPr lang="en-GB" sz="2000" dirty="0"/>
              <a:t>For the calculation, subjects studied  as 3, 4 and 5 must be a combination of the </a:t>
            </a:r>
            <a:r>
              <a:rPr lang="en-GB" sz="2000" dirty="0" err="1"/>
              <a:t>EBacc</a:t>
            </a:r>
            <a:r>
              <a:rPr lang="en-GB" sz="2000" dirty="0"/>
              <a:t> subjects.</a:t>
            </a:r>
          </a:p>
          <a:p>
            <a:endParaRPr lang="en-GB" sz="2000" dirty="0"/>
          </a:p>
          <a:p>
            <a:r>
              <a:rPr lang="en-GB" sz="2000" dirty="0"/>
              <a:t>If a pupil does not have an </a:t>
            </a:r>
            <a:r>
              <a:rPr lang="en-GB" sz="2000" dirty="0" err="1"/>
              <a:t>EBacc</a:t>
            </a:r>
            <a:r>
              <a:rPr lang="en-GB" sz="2000" dirty="0"/>
              <a:t> subject included in their choices, their score for box five will be 0.  This will decrease their average point score, resulting in a lower Attainment 8 score.</a:t>
            </a:r>
          </a:p>
          <a:p>
            <a:endParaRPr lang="en-GB" sz="2000" dirty="0"/>
          </a:p>
          <a:p>
            <a:r>
              <a:rPr lang="en-GB" sz="2000" dirty="0"/>
              <a:t>If a pupil studies less than 8 subjects, their average point score will still be calculated in the same way as every other pupil, resulting in a lower Attainment 8 score.</a:t>
            </a:r>
          </a:p>
        </p:txBody>
      </p:sp>
    </p:spTree>
    <p:extLst>
      <p:ext uri="{BB962C8B-B14F-4D97-AF65-F5344CB8AC3E}">
        <p14:creationId xmlns:p14="http://schemas.microsoft.com/office/powerpoint/2010/main" val="32749569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4"/>
          <p:cNvGrpSpPr>
            <a:grpSpLocks/>
          </p:cNvGrpSpPr>
          <p:nvPr/>
        </p:nvGrpSpPr>
        <p:grpSpPr bwMode="auto">
          <a:xfrm>
            <a:off x="622607" y="333289"/>
            <a:ext cx="7936163" cy="2705722"/>
            <a:chOff x="899592" y="2132856"/>
            <a:chExt cx="7616040" cy="3942999"/>
          </a:xfrm>
        </p:grpSpPr>
        <p:grpSp>
          <p:nvGrpSpPr>
            <p:cNvPr id="3" name="Group 48"/>
            <p:cNvGrpSpPr>
              <a:grpSpLocks/>
            </p:cNvGrpSpPr>
            <p:nvPr/>
          </p:nvGrpSpPr>
          <p:grpSpPr bwMode="auto">
            <a:xfrm>
              <a:off x="899592" y="2578281"/>
              <a:ext cx="7616040" cy="3497574"/>
              <a:chOff x="988408" y="2852936"/>
              <a:chExt cx="7616040" cy="3497574"/>
            </a:xfrm>
          </p:grpSpPr>
          <p:grpSp>
            <p:nvGrpSpPr>
              <p:cNvPr id="8" name="Group 38"/>
              <p:cNvGrpSpPr>
                <a:grpSpLocks/>
              </p:cNvGrpSpPr>
              <p:nvPr/>
            </p:nvGrpSpPr>
            <p:grpSpPr bwMode="auto">
              <a:xfrm>
                <a:off x="1043608" y="2852936"/>
                <a:ext cx="1656184" cy="1886591"/>
                <a:chOff x="1043608" y="2852936"/>
                <a:chExt cx="1656184" cy="1886591"/>
              </a:xfrm>
            </p:grpSpPr>
            <p:grpSp>
              <p:nvGrpSpPr>
                <p:cNvPr id="35" name="Group 31"/>
                <p:cNvGrpSpPr>
                  <a:grpSpLocks/>
                </p:cNvGrpSpPr>
                <p:nvPr/>
              </p:nvGrpSpPr>
              <p:grpSpPr bwMode="auto">
                <a:xfrm>
                  <a:off x="1043608" y="2852936"/>
                  <a:ext cx="792088" cy="1800200"/>
                  <a:chOff x="1043608" y="2852936"/>
                  <a:chExt cx="792088" cy="1800200"/>
                </a:xfrm>
              </p:grpSpPr>
              <p:sp>
                <p:nvSpPr>
                  <p:cNvPr id="39" name="Flowchart: Magnetic Disk 38"/>
                  <p:cNvSpPr/>
                  <p:nvPr/>
                </p:nvSpPr>
                <p:spPr>
                  <a:xfrm>
                    <a:off x="1043976" y="2853673"/>
                    <a:ext cx="792247" cy="1800523"/>
                  </a:xfrm>
                  <a:prstGeom prst="flowChartMagneticDisk">
                    <a:avLst/>
                  </a:prstGeom>
                  <a:solidFill>
                    <a:schemeClr val="accent1">
                      <a:lumMod val="20000"/>
                      <a:lumOff val="80000"/>
                    </a:schemeClr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en-GB"/>
                  </a:p>
                </p:txBody>
              </p:sp>
              <p:sp>
                <p:nvSpPr>
                  <p:cNvPr id="40" name="TextBox 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187624" y="3790781"/>
                    <a:ext cx="504056" cy="64633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Arial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</a:defRPr>
                    </a:lvl9pPr>
                  </a:lstStyle>
                  <a:p>
                    <a:r>
                      <a:rPr lang="en-GB" sz="3600" dirty="0"/>
                      <a:t>1</a:t>
                    </a:r>
                  </a:p>
                </p:txBody>
              </p:sp>
            </p:grpSp>
            <p:grpSp>
              <p:nvGrpSpPr>
                <p:cNvPr id="36" name="Group 30"/>
                <p:cNvGrpSpPr>
                  <a:grpSpLocks/>
                </p:cNvGrpSpPr>
                <p:nvPr/>
              </p:nvGrpSpPr>
              <p:grpSpPr bwMode="auto">
                <a:xfrm>
                  <a:off x="1907704" y="2852936"/>
                  <a:ext cx="792088" cy="1886591"/>
                  <a:chOff x="1907704" y="2852936"/>
                  <a:chExt cx="792088" cy="1886591"/>
                </a:xfrm>
              </p:grpSpPr>
              <p:sp>
                <p:nvSpPr>
                  <p:cNvPr id="37" name="Flowchart: Magnetic Disk 36"/>
                  <p:cNvSpPr/>
                  <p:nvPr/>
                </p:nvSpPr>
                <p:spPr>
                  <a:xfrm>
                    <a:off x="1907667" y="2853673"/>
                    <a:ext cx="792247" cy="1800523"/>
                  </a:xfrm>
                  <a:prstGeom prst="flowChartMagneticDisk">
                    <a:avLst/>
                  </a:prstGeom>
                  <a:solidFill>
                    <a:schemeClr val="accent1">
                      <a:lumMod val="20000"/>
                      <a:lumOff val="80000"/>
                    </a:schemeClr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en-GB"/>
                  </a:p>
                </p:txBody>
              </p:sp>
              <p:sp>
                <p:nvSpPr>
                  <p:cNvPr id="38" name="TextBox 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051720" y="3789040"/>
                    <a:ext cx="504056" cy="950487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Arial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</a:defRPr>
                    </a:lvl9pPr>
                  </a:lstStyle>
                  <a:p>
                    <a:r>
                      <a:rPr lang="en-GB" sz="3600"/>
                      <a:t>2</a:t>
                    </a:r>
                  </a:p>
                </p:txBody>
              </p:sp>
            </p:grpSp>
          </p:grpSp>
          <p:grpSp>
            <p:nvGrpSpPr>
              <p:cNvPr id="9" name="Group 37"/>
              <p:cNvGrpSpPr>
                <a:grpSpLocks/>
              </p:cNvGrpSpPr>
              <p:nvPr/>
            </p:nvGrpSpPr>
            <p:grpSpPr bwMode="auto">
              <a:xfrm>
                <a:off x="2987824" y="3429000"/>
                <a:ext cx="792088" cy="1224136"/>
                <a:chOff x="2987824" y="3429000"/>
                <a:chExt cx="792088" cy="1224136"/>
              </a:xfrm>
            </p:grpSpPr>
            <p:sp>
              <p:nvSpPr>
                <p:cNvPr id="33" name="Flowchart: Magnetic Disk 32"/>
                <p:cNvSpPr/>
                <p:nvPr/>
              </p:nvSpPr>
              <p:spPr>
                <a:xfrm>
                  <a:off x="2987281" y="3430030"/>
                  <a:ext cx="792247" cy="1224166"/>
                </a:xfrm>
                <a:prstGeom prst="flowChartMagneticDisk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>
                  <a:solidFill>
                    <a:schemeClr val="accent3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4" name="TextBox 12"/>
                <p:cNvSpPr txBox="1">
                  <a:spLocks noChangeArrowheads="1"/>
                </p:cNvSpPr>
                <p:nvPr/>
              </p:nvSpPr>
              <p:spPr bwMode="auto">
                <a:xfrm>
                  <a:off x="3131840" y="3789040"/>
                  <a:ext cx="504056" cy="6463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GB" sz="3600" dirty="0"/>
                    <a:t>3</a:t>
                  </a:r>
                </a:p>
              </p:txBody>
            </p:sp>
          </p:grpSp>
          <p:grpSp>
            <p:nvGrpSpPr>
              <p:cNvPr id="10" name="Group 36"/>
              <p:cNvGrpSpPr>
                <a:grpSpLocks/>
              </p:cNvGrpSpPr>
              <p:nvPr/>
            </p:nvGrpSpPr>
            <p:grpSpPr bwMode="auto">
              <a:xfrm>
                <a:off x="3851920" y="3445609"/>
                <a:ext cx="792088" cy="1224136"/>
                <a:chOff x="3851920" y="3445609"/>
                <a:chExt cx="792088" cy="1224136"/>
              </a:xfrm>
            </p:grpSpPr>
            <p:sp>
              <p:nvSpPr>
                <p:cNvPr id="31" name="Flowchart: Magnetic Disk 30"/>
                <p:cNvSpPr/>
                <p:nvPr/>
              </p:nvSpPr>
              <p:spPr>
                <a:xfrm>
                  <a:off x="3852560" y="3445908"/>
                  <a:ext cx="790659" cy="1224166"/>
                </a:xfrm>
                <a:prstGeom prst="flowChartMagneticDisk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>
                  <a:solidFill>
                    <a:schemeClr val="accent3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" name="TextBox 15"/>
                <p:cNvSpPr txBox="1">
                  <a:spLocks noChangeArrowheads="1"/>
                </p:cNvSpPr>
                <p:nvPr/>
              </p:nvSpPr>
              <p:spPr bwMode="auto">
                <a:xfrm>
                  <a:off x="3995936" y="3805649"/>
                  <a:ext cx="504056" cy="6463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GB" sz="3600"/>
                    <a:t>4</a:t>
                  </a:r>
                </a:p>
              </p:txBody>
            </p:sp>
          </p:grpSp>
          <p:grpSp>
            <p:nvGrpSpPr>
              <p:cNvPr id="11" name="Group 35"/>
              <p:cNvGrpSpPr>
                <a:grpSpLocks/>
              </p:cNvGrpSpPr>
              <p:nvPr/>
            </p:nvGrpSpPr>
            <p:grpSpPr bwMode="auto">
              <a:xfrm>
                <a:off x="4716016" y="3463192"/>
                <a:ext cx="792088" cy="1224136"/>
                <a:chOff x="4716016" y="3463192"/>
                <a:chExt cx="792088" cy="1224136"/>
              </a:xfrm>
            </p:grpSpPr>
            <p:sp>
              <p:nvSpPr>
                <p:cNvPr id="29" name="Flowchart: Magnetic Disk 28"/>
                <p:cNvSpPr/>
                <p:nvPr/>
              </p:nvSpPr>
              <p:spPr>
                <a:xfrm>
                  <a:off x="4716251" y="3463374"/>
                  <a:ext cx="792246" cy="1224165"/>
                </a:xfrm>
                <a:prstGeom prst="flowChartMagneticDisk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>
                  <a:solidFill>
                    <a:schemeClr val="accent3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" name="TextBox 18"/>
                <p:cNvSpPr txBox="1">
                  <a:spLocks noChangeArrowheads="1"/>
                </p:cNvSpPr>
                <p:nvPr/>
              </p:nvSpPr>
              <p:spPr bwMode="auto">
                <a:xfrm>
                  <a:off x="4860032" y="3823232"/>
                  <a:ext cx="504056" cy="6463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GB" sz="3600"/>
                    <a:t>5</a:t>
                  </a:r>
                </a:p>
              </p:txBody>
            </p:sp>
          </p:grpSp>
          <p:grpSp>
            <p:nvGrpSpPr>
              <p:cNvPr id="12" name="Group 34"/>
              <p:cNvGrpSpPr>
                <a:grpSpLocks/>
              </p:cNvGrpSpPr>
              <p:nvPr/>
            </p:nvGrpSpPr>
            <p:grpSpPr bwMode="auto">
              <a:xfrm>
                <a:off x="5778584" y="3414114"/>
                <a:ext cx="792088" cy="1224136"/>
                <a:chOff x="5778584" y="3414114"/>
                <a:chExt cx="792088" cy="1224136"/>
              </a:xfrm>
            </p:grpSpPr>
            <p:sp>
              <p:nvSpPr>
                <p:cNvPr id="27" name="Flowchart: Magnetic Disk 26"/>
                <p:cNvSpPr/>
                <p:nvPr/>
              </p:nvSpPr>
              <p:spPr>
                <a:xfrm>
                  <a:off x="5778400" y="3414153"/>
                  <a:ext cx="792247" cy="1224166"/>
                </a:xfrm>
                <a:prstGeom prst="flowChartMagneticDisk">
                  <a:avLst/>
                </a:prstGeom>
                <a:solidFill>
                  <a:schemeClr val="accent4">
                    <a:lumMod val="40000"/>
                    <a:lumOff val="60000"/>
                  </a:schemeClr>
                </a:solidFill>
                <a:ln>
                  <a:solidFill>
                    <a:schemeClr val="accent4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" name="TextBox 27"/>
                <p:cNvSpPr txBox="1"/>
                <p:nvPr/>
              </p:nvSpPr>
              <p:spPr>
                <a:xfrm>
                  <a:off x="5922878" y="3863491"/>
                  <a:ext cx="503290" cy="646219"/>
                </a:xfrm>
                <a:prstGeom prst="rect">
                  <a:avLst/>
                </a:prstGeom>
                <a:solidFill>
                  <a:schemeClr val="accent4">
                    <a:lumMod val="40000"/>
                    <a:lumOff val="60000"/>
                  </a:schemeClr>
                </a:solidFill>
                <a:ln>
                  <a:noFill/>
                </a:ln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:r>
                    <a:rPr lang="en-GB" sz="3600" dirty="0"/>
                    <a:t>6</a:t>
                  </a:r>
                </a:p>
              </p:txBody>
            </p:sp>
          </p:grpSp>
          <p:grpSp>
            <p:nvGrpSpPr>
              <p:cNvPr id="13" name="Group 33"/>
              <p:cNvGrpSpPr>
                <a:grpSpLocks/>
              </p:cNvGrpSpPr>
              <p:nvPr/>
            </p:nvGrpSpPr>
            <p:grpSpPr bwMode="auto">
              <a:xfrm>
                <a:off x="6638096" y="3429000"/>
                <a:ext cx="792088" cy="1224136"/>
                <a:chOff x="6638096" y="3429000"/>
                <a:chExt cx="792088" cy="1224136"/>
              </a:xfrm>
            </p:grpSpPr>
            <p:sp>
              <p:nvSpPr>
                <p:cNvPr id="25" name="Flowchart: Magnetic Disk 24"/>
                <p:cNvSpPr/>
                <p:nvPr/>
              </p:nvSpPr>
              <p:spPr>
                <a:xfrm>
                  <a:off x="6637329" y="3430030"/>
                  <a:ext cx="792246" cy="1224166"/>
                </a:xfrm>
                <a:prstGeom prst="flowChartMagneticDisk">
                  <a:avLst/>
                </a:prstGeom>
                <a:solidFill>
                  <a:schemeClr val="accent4">
                    <a:lumMod val="40000"/>
                    <a:lumOff val="60000"/>
                  </a:schemeClr>
                </a:solidFill>
                <a:ln>
                  <a:solidFill>
                    <a:schemeClr val="accent4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6" name="TextBox 25"/>
                <p:cNvSpPr txBox="1"/>
                <p:nvPr/>
              </p:nvSpPr>
              <p:spPr>
                <a:xfrm>
                  <a:off x="6781806" y="3863490"/>
                  <a:ext cx="503291" cy="646219"/>
                </a:xfrm>
                <a:prstGeom prst="rect">
                  <a:avLst/>
                </a:prstGeom>
                <a:solidFill>
                  <a:schemeClr val="accent4">
                    <a:lumMod val="40000"/>
                    <a:lumOff val="60000"/>
                  </a:schemeClr>
                </a:solidFill>
                <a:ln>
                  <a:noFill/>
                </a:ln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:r>
                    <a:rPr lang="en-GB" sz="3600" dirty="0"/>
                    <a:t>7</a:t>
                  </a:r>
                </a:p>
              </p:txBody>
            </p:sp>
          </p:grpSp>
          <p:grpSp>
            <p:nvGrpSpPr>
              <p:cNvPr id="14" name="Group 32"/>
              <p:cNvGrpSpPr>
                <a:grpSpLocks/>
              </p:cNvGrpSpPr>
              <p:nvPr/>
            </p:nvGrpSpPr>
            <p:grpSpPr bwMode="auto">
              <a:xfrm>
                <a:off x="7524328" y="3429000"/>
                <a:ext cx="792088" cy="1224136"/>
                <a:chOff x="7524328" y="3429000"/>
                <a:chExt cx="792088" cy="1224136"/>
              </a:xfrm>
            </p:grpSpPr>
            <p:sp>
              <p:nvSpPr>
                <p:cNvPr id="23" name="Flowchart: Magnetic Disk 22"/>
                <p:cNvSpPr/>
                <p:nvPr/>
              </p:nvSpPr>
              <p:spPr>
                <a:xfrm>
                  <a:off x="7524834" y="3430030"/>
                  <a:ext cx="792247" cy="1224166"/>
                </a:xfrm>
                <a:prstGeom prst="flowChartMagneticDisk">
                  <a:avLst/>
                </a:prstGeom>
                <a:solidFill>
                  <a:schemeClr val="accent4">
                    <a:lumMod val="40000"/>
                    <a:lumOff val="60000"/>
                  </a:schemeClr>
                </a:solidFill>
                <a:ln>
                  <a:solidFill>
                    <a:schemeClr val="accent4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4" name="TextBox 23"/>
                <p:cNvSpPr txBox="1"/>
                <p:nvPr/>
              </p:nvSpPr>
              <p:spPr>
                <a:xfrm>
                  <a:off x="7669312" y="3863490"/>
                  <a:ext cx="503290" cy="646219"/>
                </a:xfrm>
                <a:prstGeom prst="rect">
                  <a:avLst/>
                </a:prstGeom>
                <a:solidFill>
                  <a:schemeClr val="accent4">
                    <a:lumMod val="40000"/>
                    <a:lumOff val="60000"/>
                  </a:schemeClr>
                </a:solidFill>
                <a:ln>
                  <a:noFill/>
                </a:ln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:r>
                    <a:rPr lang="en-GB" sz="3600" dirty="0"/>
                    <a:t>8</a:t>
                  </a:r>
                </a:p>
              </p:txBody>
            </p:sp>
          </p:grpSp>
          <p:sp>
            <p:nvSpPr>
              <p:cNvPr id="15" name="TextBox 39"/>
              <p:cNvSpPr txBox="1">
                <a:spLocks noChangeArrowheads="1"/>
              </p:cNvSpPr>
              <p:nvPr/>
            </p:nvSpPr>
            <p:spPr bwMode="auto">
              <a:xfrm>
                <a:off x="988408" y="4746630"/>
                <a:ext cx="91929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GB" sz="1600"/>
                  <a:t>English</a:t>
                </a:r>
              </a:p>
            </p:txBody>
          </p:sp>
          <p:sp>
            <p:nvSpPr>
              <p:cNvPr id="16" name="TextBox 40"/>
              <p:cNvSpPr txBox="1">
                <a:spLocks noChangeArrowheads="1"/>
              </p:cNvSpPr>
              <p:nvPr/>
            </p:nvSpPr>
            <p:spPr bwMode="auto">
              <a:xfrm>
                <a:off x="1907704" y="4746630"/>
                <a:ext cx="91929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GB" sz="1600" dirty="0"/>
                  <a:t>Maths</a:t>
                </a:r>
              </a:p>
            </p:txBody>
          </p:sp>
          <p:sp>
            <p:nvSpPr>
              <p:cNvPr id="17" name="TextBox 41"/>
              <p:cNvSpPr txBox="1">
                <a:spLocks noChangeArrowheads="1"/>
              </p:cNvSpPr>
              <p:nvPr/>
            </p:nvSpPr>
            <p:spPr bwMode="auto">
              <a:xfrm>
                <a:off x="2900873" y="4768860"/>
                <a:ext cx="91929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GB" sz="1600"/>
                  <a:t>Science</a:t>
                </a:r>
              </a:p>
            </p:txBody>
          </p:sp>
          <p:sp>
            <p:nvSpPr>
              <p:cNvPr id="18" name="TextBox 42"/>
              <p:cNvSpPr txBox="1">
                <a:spLocks noChangeArrowheads="1"/>
              </p:cNvSpPr>
              <p:nvPr/>
            </p:nvSpPr>
            <p:spPr bwMode="auto">
              <a:xfrm>
                <a:off x="3724712" y="4778634"/>
                <a:ext cx="91929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GB" sz="1600"/>
                  <a:t>Science</a:t>
                </a:r>
              </a:p>
            </p:txBody>
          </p:sp>
          <p:sp>
            <p:nvSpPr>
              <p:cNvPr id="19" name="TextBox 44"/>
              <p:cNvSpPr txBox="1">
                <a:spLocks noChangeArrowheads="1"/>
              </p:cNvSpPr>
              <p:nvPr/>
            </p:nvSpPr>
            <p:spPr bwMode="auto">
              <a:xfrm>
                <a:off x="4534340" y="4803126"/>
                <a:ext cx="1278592" cy="15473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GB" sz="1600" dirty="0"/>
                  <a:t>Science</a:t>
                </a:r>
                <a:endParaRPr lang="en-GB" sz="800" dirty="0"/>
              </a:p>
              <a:p>
                <a:r>
                  <a:rPr lang="en-GB" sz="1600" dirty="0"/>
                  <a:t>History</a:t>
                </a:r>
              </a:p>
              <a:p>
                <a:r>
                  <a:rPr lang="en-GB" sz="1500" dirty="0"/>
                  <a:t>Geography</a:t>
                </a:r>
              </a:p>
              <a:p>
                <a:r>
                  <a:rPr lang="en-GB" sz="1600" dirty="0"/>
                  <a:t>Spanish</a:t>
                </a:r>
              </a:p>
            </p:txBody>
          </p:sp>
          <p:sp>
            <p:nvSpPr>
              <p:cNvPr id="20" name="TextBox 45"/>
              <p:cNvSpPr txBox="1">
                <a:spLocks noChangeArrowheads="1"/>
              </p:cNvSpPr>
              <p:nvPr/>
            </p:nvSpPr>
            <p:spPr bwMode="auto">
              <a:xfrm>
                <a:off x="5652120" y="4797152"/>
                <a:ext cx="1113184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GB" sz="1600"/>
                  <a:t>Choice 2</a:t>
                </a:r>
              </a:p>
            </p:txBody>
          </p:sp>
          <p:sp>
            <p:nvSpPr>
              <p:cNvPr id="21" name="TextBox 46"/>
              <p:cNvSpPr txBox="1">
                <a:spLocks noChangeArrowheads="1"/>
              </p:cNvSpPr>
              <p:nvPr/>
            </p:nvSpPr>
            <p:spPr bwMode="auto">
              <a:xfrm>
                <a:off x="6583058" y="4818638"/>
                <a:ext cx="1113184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GB" sz="1600"/>
                  <a:t>Choice 3</a:t>
                </a:r>
              </a:p>
            </p:txBody>
          </p:sp>
          <p:sp>
            <p:nvSpPr>
              <p:cNvPr id="22" name="TextBox 47"/>
              <p:cNvSpPr txBox="1">
                <a:spLocks noChangeArrowheads="1"/>
              </p:cNvSpPr>
              <p:nvPr/>
            </p:nvSpPr>
            <p:spPr bwMode="auto">
              <a:xfrm>
                <a:off x="7491264" y="4818638"/>
                <a:ext cx="1113184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GB" sz="1600"/>
                  <a:t>Choice 4</a:t>
                </a:r>
              </a:p>
            </p:txBody>
          </p:sp>
        </p:grpSp>
        <p:cxnSp>
          <p:nvCxnSpPr>
            <p:cNvPr id="4" name="Straight Connector 3"/>
            <p:cNvCxnSpPr/>
            <p:nvPr/>
          </p:nvCxnSpPr>
          <p:spPr>
            <a:xfrm>
              <a:off x="2738111" y="2132856"/>
              <a:ext cx="0" cy="3888432"/>
            </a:xfrm>
            <a:prstGeom prst="line">
              <a:avLst/>
            </a:prstGeom>
            <a:ln w="12700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5580035" y="2132856"/>
              <a:ext cx="0" cy="3888432"/>
            </a:xfrm>
            <a:prstGeom prst="line">
              <a:avLst/>
            </a:prstGeom>
            <a:ln w="12700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Box 52"/>
            <p:cNvSpPr txBox="1">
              <a:spLocks noChangeArrowheads="1"/>
            </p:cNvSpPr>
            <p:nvPr/>
          </p:nvSpPr>
          <p:spPr bwMode="auto">
            <a:xfrm>
              <a:off x="3059832" y="2483604"/>
              <a:ext cx="220666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GB" dirty="0" err="1"/>
                <a:t>Ebacc</a:t>
              </a:r>
              <a:r>
                <a:rPr lang="en-GB" dirty="0"/>
                <a:t> qualifications</a:t>
              </a:r>
            </a:p>
          </p:txBody>
        </p:sp>
        <p:sp>
          <p:nvSpPr>
            <p:cNvPr id="7" name="TextBox 53"/>
            <p:cNvSpPr txBox="1">
              <a:spLocks noChangeArrowheads="1"/>
            </p:cNvSpPr>
            <p:nvPr/>
          </p:nvSpPr>
          <p:spPr bwMode="auto">
            <a:xfrm>
              <a:off x="5752376" y="2492896"/>
              <a:ext cx="247522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GB"/>
                <a:t>‘Open’ qualifications</a:t>
              </a:r>
            </a:p>
          </p:txBody>
        </p:sp>
      </p:grpSp>
      <p:sp>
        <p:nvSpPr>
          <p:cNvPr id="41" name="Content Placeholder 2"/>
          <p:cNvSpPr txBox="1">
            <a:spLocks/>
          </p:cNvSpPr>
          <p:nvPr/>
        </p:nvSpPr>
        <p:spPr>
          <a:xfrm>
            <a:off x="143508" y="3306716"/>
            <a:ext cx="8856984" cy="2524894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rtl="0" eaLnBrk="1" latinLnBrk="0" hangingPunct="1"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SzPct val="8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FontTx/>
              <a:buChar char="o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/>
              <a:t>For the calculation, subjects studied  as 3, 4 and 5 must be a combination of the </a:t>
            </a:r>
            <a:r>
              <a:rPr lang="en-GB" sz="2000" dirty="0" err="1"/>
              <a:t>EBacc</a:t>
            </a:r>
            <a:r>
              <a:rPr lang="en-GB" sz="2000" dirty="0"/>
              <a:t> subjects.</a:t>
            </a:r>
          </a:p>
          <a:p>
            <a:r>
              <a:rPr lang="en-GB" sz="2000" dirty="0"/>
              <a:t>If a pupil studies less than 8 subjects,  or does not have an </a:t>
            </a:r>
            <a:r>
              <a:rPr lang="en-GB" sz="2000" dirty="0" err="1"/>
              <a:t>EBacc</a:t>
            </a:r>
            <a:r>
              <a:rPr lang="en-GB" sz="2000" dirty="0"/>
              <a:t> subject for number 5, their average point score will lower. </a:t>
            </a:r>
          </a:p>
          <a:p>
            <a:r>
              <a:rPr lang="en-GB" sz="2000" dirty="0"/>
              <a:t>All pupils study at least 9 qualifications at Emerson Park (including two Sciences).</a:t>
            </a:r>
          </a:p>
          <a:p>
            <a:r>
              <a:rPr lang="en-GB" sz="2000" dirty="0"/>
              <a:t>All pupils must study either History, Geography</a:t>
            </a:r>
            <a:r>
              <a:rPr lang="en-GB" sz="2000"/>
              <a:t>, Spanish </a:t>
            </a:r>
            <a:r>
              <a:rPr lang="en-GB" sz="2000" dirty="0"/>
              <a:t>or Separate Sciences.</a:t>
            </a:r>
          </a:p>
        </p:txBody>
      </p:sp>
    </p:spTree>
    <p:extLst>
      <p:ext uri="{BB962C8B-B14F-4D97-AF65-F5344CB8AC3E}">
        <p14:creationId xmlns:p14="http://schemas.microsoft.com/office/powerpoint/2010/main" val="14153586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FD9184-E03F-48D6-ACA1-CDB88F96A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188640"/>
            <a:ext cx="8352928" cy="936104"/>
          </a:xfrm>
        </p:spPr>
        <p:txBody>
          <a:bodyPr>
            <a:normAutofit/>
          </a:bodyPr>
          <a:lstStyle/>
          <a:p>
            <a:r>
              <a:rPr lang="en-GB" sz="3600" u="sng" dirty="0"/>
              <a:t>What will our students study?</a:t>
            </a:r>
            <a:endParaRPr lang="en-GB" sz="3600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F7C7C30-7840-4AFA-AF31-0FF6DBF1441B}"/>
              </a:ext>
            </a:extLst>
          </p:cNvPr>
          <p:cNvSpPr txBox="1">
            <a:spLocks/>
          </p:cNvSpPr>
          <p:nvPr/>
        </p:nvSpPr>
        <p:spPr>
          <a:xfrm>
            <a:off x="323528" y="1340768"/>
            <a:ext cx="8507288" cy="4968552"/>
          </a:xfrm>
          <a:prstGeom prst="rect">
            <a:avLst/>
          </a:prstGeom>
          <a:solidFill>
            <a:schemeClr val="bg1"/>
          </a:solidFill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Calibri" panose="020F0502020204030204" pitchFamily="34" charset="0"/>
              <a:buNone/>
            </a:pPr>
            <a:r>
              <a:rPr lang="en-GB" sz="2400" dirty="0"/>
              <a:t>A typical student will study:</a:t>
            </a:r>
          </a:p>
          <a:p>
            <a:pPr marL="0" indent="0">
              <a:buFont typeface="Calibri" panose="020F0502020204030204" pitchFamily="34" charset="0"/>
              <a:buNone/>
            </a:pPr>
            <a:endParaRPr lang="en-GB" sz="1100" dirty="0"/>
          </a:p>
          <a:p>
            <a:pPr marL="514350" indent="-514350">
              <a:buFont typeface="+mj-lt"/>
              <a:buAutoNum type="arabicPeriod"/>
            </a:pPr>
            <a:r>
              <a:rPr lang="en-GB" sz="2200" dirty="0"/>
              <a:t>English Language (and English Literature)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200" dirty="0"/>
              <a:t>Mathematics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200" dirty="0"/>
              <a:t>Combined Sciences (two qualifications)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200" dirty="0"/>
              <a:t>Geography </a:t>
            </a:r>
            <a:r>
              <a:rPr lang="en-GB" sz="2200" b="1" dirty="0"/>
              <a:t>or</a:t>
            </a:r>
            <a:r>
              <a:rPr lang="en-GB" sz="2200" dirty="0"/>
              <a:t> History </a:t>
            </a:r>
            <a:r>
              <a:rPr lang="en-GB" sz="2200" b="1" dirty="0"/>
              <a:t>or</a:t>
            </a:r>
            <a:r>
              <a:rPr lang="en-GB" sz="2200" dirty="0"/>
              <a:t> Spanish </a:t>
            </a:r>
            <a:r>
              <a:rPr lang="en-GB" sz="2200" b="1" dirty="0"/>
              <a:t>or</a:t>
            </a:r>
            <a:r>
              <a:rPr lang="en-GB" sz="2200" dirty="0"/>
              <a:t> Separate Sciences</a:t>
            </a:r>
            <a:endParaRPr lang="en-GB" sz="2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2200" dirty="0">
                <a:solidFill>
                  <a:srgbClr val="FF0000"/>
                </a:solidFill>
              </a:rPr>
              <a:t>plus</a:t>
            </a:r>
          </a:p>
          <a:p>
            <a:pPr marL="457200" indent="-457200">
              <a:buAutoNum type="arabicPeriod" startAt="5"/>
            </a:pPr>
            <a:r>
              <a:rPr lang="en-GB" sz="2200" dirty="0"/>
              <a:t>Optional Subject</a:t>
            </a:r>
          </a:p>
          <a:p>
            <a:pPr marL="457200" indent="-457200">
              <a:buAutoNum type="arabicPeriod" startAt="5"/>
            </a:pPr>
            <a:r>
              <a:rPr lang="en-GB" sz="2200" dirty="0"/>
              <a:t>Optional Subject </a:t>
            </a:r>
          </a:p>
          <a:p>
            <a:pPr marL="457200" indent="-457200">
              <a:buAutoNum type="arabicPeriod" startAt="5"/>
            </a:pPr>
            <a:r>
              <a:rPr lang="en-GB" sz="2200" dirty="0"/>
              <a:t>Optional Subject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0" indent="0">
              <a:buFont typeface="Calibri" panose="020F0502020204030204" pitchFamily="34" charset="0"/>
              <a:buNone/>
            </a:pPr>
            <a:endParaRPr lang="en-GB" b="1" dirty="0"/>
          </a:p>
          <a:p>
            <a:pPr marL="0" indent="0">
              <a:buFont typeface="Calibri" panose="020F050202020403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80060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845" y="188640"/>
            <a:ext cx="7772400" cy="980728"/>
          </a:xfrm>
        </p:spPr>
        <p:txBody>
          <a:bodyPr>
            <a:normAutofit/>
          </a:bodyPr>
          <a:lstStyle/>
          <a:p>
            <a:r>
              <a:rPr lang="en-GB" sz="3600" u="sng" dirty="0"/>
              <a:t>What Happens Next?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9685" y="1412776"/>
            <a:ext cx="8291264" cy="4536504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r>
              <a:rPr lang="en-GB" sz="2400" dirty="0"/>
              <a:t>Visit the different subject areas this evening and ask lots of questions.</a:t>
            </a:r>
          </a:p>
          <a:p>
            <a:endParaRPr lang="en-GB" sz="2400" dirty="0"/>
          </a:p>
          <a:p>
            <a:r>
              <a:rPr lang="en-GB" sz="2400" dirty="0"/>
              <a:t>Read the booklet together.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Options Interviews:  16</a:t>
            </a:r>
            <a:r>
              <a:rPr lang="en-GB" sz="2400" baseline="30000" dirty="0"/>
              <a:t>th</a:t>
            </a:r>
            <a:r>
              <a:rPr lang="en-GB" sz="2400" dirty="0"/>
              <a:t>  March  2025 – 27</a:t>
            </a:r>
            <a:r>
              <a:rPr lang="en-GB" sz="2400" baseline="30000" dirty="0"/>
              <a:t>th</a:t>
            </a:r>
            <a:r>
              <a:rPr lang="en-GB" sz="2400" dirty="0"/>
              <a:t>  March 2026.</a:t>
            </a:r>
          </a:p>
          <a:p>
            <a:endParaRPr lang="en-GB" sz="2400" dirty="0"/>
          </a:p>
          <a:p>
            <a:r>
              <a:rPr lang="en-GB" sz="2400" dirty="0"/>
              <a:t>Do some research. </a:t>
            </a:r>
          </a:p>
          <a:p>
            <a:endParaRPr lang="en-GB" sz="2400" dirty="0"/>
          </a:p>
          <a:p>
            <a:r>
              <a:rPr lang="en-GB" sz="2400" dirty="0"/>
              <a:t>Deadline for the Option form is Monday 13</a:t>
            </a:r>
            <a:r>
              <a:rPr lang="en-GB" sz="2400" baseline="30000" dirty="0"/>
              <a:t>th</a:t>
            </a:r>
            <a:r>
              <a:rPr lang="en-GB" sz="2400" dirty="0"/>
              <a:t>   April 2026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8252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BF7B282-14E5-7A97-92EE-945E7A2491B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530" t="15307"/>
          <a:stretch/>
        </p:blipFill>
        <p:spPr>
          <a:xfrm>
            <a:off x="1763688" y="38297"/>
            <a:ext cx="5488548" cy="678140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5554BF3-8ACE-09DA-FDD4-B5C19FAC34FD}"/>
              </a:ext>
            </a:extLst>
          </p:cNvPr>
          <p:cNvSpPr/>
          <p:nvPr/>
        </p:nvSpPr>
        <p:spPr>
          <a:xfrm>
            <a:off x="827584" y="1700808"/>
            <a:ext cx="936104" cy="14401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0D1E57C-8C90-C40C-24B0-F84E4277C655}"/>
              </a:ext>
            </a:extLst>
          </p:cNvPr>
          <p:cNvSpPr/>
          <p:nvPr/>
        </p:nvSpPr>
        <p:spPr>
          <a:xfrm>
            <a:off x="7227912" y="1687496"/>
            <a:ext cx="1232520" cy="14401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8364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313" y="451784"/>
            <a:ext cx="7543800" cy="478100"/>
          </a:xfrm>
        </p:spPr>
        <p:txBody>
          <a:bodyPr>
            <a:normAutofit fontScale="90000"/>
          </a:bodyPr>
          <a:lstStyle/>
          <a:p>
            <a:r>
              <a:rPr lang="en-GB" sz="3600" u="sng" dirty="0"/>
              <a:t>When making choices….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E14DCB30-44BB-4424-959C-306CE9FD417F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53150661"/>
              </p:ext>
            </p:extLst>
          </p:nvPr>
        </p:nvGraphicFramePr>
        <p:xfrm>
          <a:off x="845478" y="1052736"/>
          <a:ext cx="7521282" cy="51144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6325">
                  <a:extLst>
                    <a:ext uri="{9D8B030D-6E8A-4147-A177-3AD203B41FA5}">
                      <a16:colId xmlns:a16="http://schemas.microsoft.com/office/drawing/2014/main" val="3736530488"/>
                    </a:ext>
                  </a:extLst>
                </a:gridCol>
                <a:gridCol w="444995">
                  <a:extLst>
                    <a:ext uri="{9D8B030D-6E8A-4147-A177-3AD203B41FA5}">
                      <a16:colId xmlns:a16="http://schemas.microsoft.com/office/drawing/2014/main" val="2256169469"/>
                    </a:ext>
                  </a:extLst>
                </a:gridCol>
                <a:gridCol w="3559962">
                  <a:extLst>
                    <a:ext uri="{9D8B030D-6E8A-4147-A177-3AD203B41FA5}">
                      <a16:colId xmlns:a16="http://schemas.microsoft.com/office/drawing/2014/main" val="3283401898"/>
                    </a:ext>
                  </a:extLst>
                </a:gridCol>
              </a:tblGrid>
              <a:tr h="363898">
                <a:tc>
                  <a:txBody>
                    <a:bodyPr/>
                    <a:lstStyle/>
                    <a:p>
                      <a:r>
                        <a:rPr lang="en-GB" dirty="0"/>
                        <a:t>Do…….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Do Not……..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3043523"/>
                  </a:ext>
                </a:extLst>
              </a:tr>
              <a:tr h="15828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/>
                        <a:t>Think about the subjects for which you have the greatest aptitude.</a:t>
                      </a:r>
                    </a:p>
                    <a:p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Select subjects based on friendship groups.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13043080"/>
                  </a:ext>
                </a:extLst>
              </a:tr>
              <a:tr h="15828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/>
                        <a:t>Think about the subjects you enjoy and will be enthusiastic about.</a:t>
                      </a:r>
                    </a:p>
                    <a:p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Select subjects just because the teacher is well liked.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4845612"/>
                  </a:ext>
                </a:extLst>
              </a:tr>
              <a:tr h="15828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/>
                        <a:t>Think about which subjects will be of greatest value for the future.</a:t>
                      </a:r>
                    </a:p>
                    <a:p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Select subjects just because you haven’t studied them before.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324478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93332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0ECA0-47E5-4367-8734-4EA8CB2FE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9A9EC3-43D5-4F13-AE4C-EFD0D0490E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22960" y="1845735"/>
            <a:ext cx="7781488" cy="4023359"/>
          </a:xfrm>
        </p:spPr>
        <p:txBody>
          <a:bodyPr/>
          <a:lstStyle/>
          <a:p>
            <a:r>
              <a:rPr lang="en-GB" dirty="0"/>
              <a:t>Please email subject leaders for specific questions about a qualification or the course content. Email addresses can be found in the Options Booklet.</a:t>
            </a:r>
          </a:p>
          <a:p>
            <a:endParaRPr lang="en-GB" dirty="0"/>
          </a:p>
          <a:p>
            <a:r>
              <a:rPr lang="en-GB" dirty="0"/>
              <a:t>For other questions linked to the Options process or combination of choices, please email:  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options@emersonparkacademy.org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44469827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1291</TotalTime>
  <Words>938</Words>
  <Application>Microsoft Office PowerPoint</Application>
  <PresentationFormat>On-screen Show (4:3)</PresentationFormat>
  <Paragraphs>177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Calibri</vt:lpstr>
      <vt:lpstr>Calibri Light</vt:lpstr>
      <vt:lpstr>Retrospect</vt:lpstr>
      <vt:lpstr>Year 9 Options Evening</vt:lpstr>
      <vt:lpstr>The Core Subjects</vt:lpstr>
      <vt:lpstr>Other Subjects Offered:</vt:lpstr>
      <vt:lpstr>Government Recommendations:</vt:lpstr>
      <vt:lpstr>The English Baccalaureate </vt:lpstr>
      <vt:lpstr>PowerPoint Presentation</vt:lpstr>
      <vt:lpstr>Why is it important now?</vt:lpstr>
      <vt:lpstr>Why is it important that every student studies at least one of the Ebacc subjects?</vt:lpstr>
      <vt:lpstr>The Attainment 8 measure</vt:lpstr>
      <vt:lpstr>PowerPoint Presentation</vt:lpstr>
      <vt:lpstr>What will our students study?</vt:lpstr>
      <vt:lpstr>What Happens Next?</vt:lpstr>
      <vt:lpstr>PowerPoint Presentation</vt:lpstr>
      <vt:lpstr>When making choices….</vt:lpstr>
      <vt:lpstr>Questions:</vt:lpstr>
    </vt:vector>
  </TitlesOfParts>
  <Company>Emerson Park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Kylie Blaize</dc:creator>
  <cp:lastModifiedBy>Kylie Blaize</cp:lastModifiedBy>
  <cp:revision>71</cp:revision>
  <cp:lastPrinted>2026-03-12T14:52:27Z</cp:lastPrinted>
  <dcterms:created xsi:type="dcterms:W3CDTF">2016-01-21T16:21:27Z</dcterms:created>
  <dcterms:modified xsi:type="dcterms:W3CDTF">2026-03-12T15:20:32Z</dcterms:modified>
</cp:coreProperties>
</file>